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3" r:id="rId15"/>
    <p:sldId id="271" r:id="rId16"/>
    <p:sldId id="272" r:id="rId17"/>
    <p:sldId id="274" r:id="rId18"/>
    <p:sldId id="275" r:id="rId19"/>
    <p:sldId id="276" r:id="rId20"/>
    <p:sldId id="277" r:id="rId21"/>
    <p:sldId id="278"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AC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38" autoAdjust="0"/>
    <p:restoredTop sz="76254" autoAdjust="0"/>
  </p:normalViewPr>
  <p:slideViewPr>
    <p:cSldViewPr>
      <p:cViewPr varScale="1">
        <p:scale>
          <a:sx n="59" d="100"/>
          <a:sy n="59" d="100"/>
        </p:scale>
        <p:origin x="-984"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576A73-5A02-4A4F-807D-0FC1BB008C90}" type="datetimeFigureOut">
              <a:rPr lang="en-US" smtClean="0"/>
              <a:pPr/>
              <a:t>8/21/2014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387E1D-87F2-4CF0-B208-D60A64C1476C}" type="slidenum">
              <a:rPr lang="en-US" smtClean="0"/>
              <a:pPr/>
              <a:t>‹#›</a:t>
            </a:fld>
            <a:endParaRPr lang="en-US"/>
          </a:p>
        </p:txBody>
      </p:sp>
    </p:spTree>
    <p:extLst>
      <p:ext uri="{BB962C8B-B14F-4D97-AF65-F5344CB8AC3E}">
        <p14:creationId xmlns:p14="http://schemas.microsoft.com/office/powerpoint/2010/main" xmlns="" val="2854356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(Make copies of the following scenario and questions to hand out to the class). You are a product designer for The Baby Spot, a manufacturer of children’s products. You recently designed a new portable crib, one which can be collapsed when not in use. The prototype was shown off at a trade show, and several top retailers expressed interest. A few potential buyers had slight difficulty “locking” the crib in the open position, but the reception was still generally good (the locking mechanism is essential to the crib’s safety, as it is the only thing that prevents the crib from collapsing on itself when occupied). Upon receiving the few complaints, you slightly redesign the crib so that it makes a clicking noise when locked properly. You are concerned that the redesign does not fully address the locking problem, but fear that a more thorough redesign would make the crib too heavy. You know that The Baby Spot’s CEO is expecting to make a big profit off of the crib, and wants the crib to be as light as possible. You also know that the crib is technically acceptable, because it meets all existing safety and testing standards. The reason for this is, as Trot Nixon, head of effort to sell the crib, states “there are no government or industry test standards applicable to the Playskool portable crib.”</a:t>
            </a:r>
          </a:p>
          <a:p>
            <a:endParaRPr lang="en-US" dirty="0"/>
          </a:p>
        </p:txBody>
      </p:sp>
      <p:sp>
        <p:nvSpPr>
          <p:cNvPr id="4" name="Slide Number Placeholder 3"/>
          <p:cNvSpPr>
            <a:spLocks noGrp="1"/>
          </p:cNvSpPr>
          <p:nvPr>
            <p:ph type="sldNum" sz="quarter" idx="10"/>
          </p:nvPr>
        </p:nvSpPr>
        <p:spPr/>
        <p:txBody>
          <a:bodyPr/>
          <a:lstStyle/>
          <a:p>
            <a:fld id="{95387E1D-87F2-4CF0-B208-D60A64C1476C}" type="slidenum">
              <a:rPr lang="en-US" smtClean="0"/>
              <a:pPr/>
              <a:t>2</a:t>
            </a:fld>
            <a:endParaRPr lang="en-US"/>
          </a:p>
        </p:txBody>
      </p:sp>
    </p:spTree>
    <p:extLst>
      <p:ext uri="{BB962C8B-B14F-4D97-AF65-F5344CB8AC3E}">
        <p14:creationId xmlns:p14="http://schemas.microsoft.com/office/powerpoint/2010/main" xmlns="" val="571764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a) Probably the best thing to do is approach the management in a non-confrontational way and explain to them your safety concerns, as well as ways to address these concerns.</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c) Despite the difficulty of these options, your duty as an engineer makes it clear what you should so.</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d) If you have reservations about a product that management is refusing to listen to, it is your duty to inform any relevant regulatory agencies of the problem. </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A better solution is always to address all safety concerns throughout the design and development phase to avoid these either/or situations. </a:t>
            </a:r>
          </a:p>
          <a:p>
            <a:endParaRPr lang="en-US" dirty="0"/>
          </a:p>
        </p:txBody>
      </p:sp>
      <p:sp>
        <p:nvSpPr>
          <p:cNvPr id="4" name="Slide Number Placeholder 3"/>
          <p:cNvSpPr>
            <a:spLocks noGrp="1"/>
          </p:cNvSpPr>
          <p:nvPr>
            <p:ph type="sldNum" sz="quarter" idx="10"/>
          </p:nvPr>
        </p:nvSpPr>
        <p:spPr/>
        <p:txBody>
          <a:bodyPr/>
          <a:lstStyle/>
          <a:p>
            <a:fld id="{95387E1D-87F2-4CF0-B208-D60A64C1476C}" type="slidenum">
              <a:rPr lang="en-US" smtClean="0"/>
              <a:pPr/>
              <a:t>10</a:t>
            </a:fld>
            <a:endParaRPr lang="en-US"/>
          </a:p>
        </p:txBody>
      </p:sp>
    </p:spTree>
    <p:extLst>
      <p:ext uri="{BB962C8B-B14F-4D97-AF65-F5344CB8AC3E}">
        <p14:creationId xmlns:p14="http://schemas.microsoft.com/office/powerpoint/2010/main" xmlns="" val="2021890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Arial" charset="0"/>
                <a:ea typeface="+mn-ea"/>
                <a:cs typeface="+mn-cs"/>
              </a:rPr>
              <a:t>The Engineer’s duty to public safety is articulated by the National Society of Professional Engineers Code of Ethics for Engineers</a:t>
            </a:r>
            <a:endParaRPr kumimoji="0" lang="en-US" sz="1200" b="0" i="0" u="none" strike="noStrike" kern="1200" cap="none" spc="0" normalizeH="0" baseline="0" noProof="0" dirty="0" smtClean="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a) The full Code can be found at http://www.nspe.org/resources/pdfs/Ethics/CodeofEthics/Code-2007-July.pdf </a:t>
            </a:r>
            <a:endParaRPr kumimoji="0" lang="en-US" sz="1200" b="1" i="0" u="none" strike="noStrike" kern="1200" cap="none" spc="0" normalizeH="0" baseline="0" noProof="0" dirty="0" smtClean="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Arial" charset="0"/>
                <a:ea typeface="+mn-ea"/>
                <a:cs typeface="+mn-cs"/>
              </a:rPr>
              <a:t>The code lists the following as its first rule: “</a:t>
            </a: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Hold paramount the safety, health and welfare of the public.”</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a) It is important that this rule comes first, as it stresses the duty that engineers have to society. </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b) That is why it is your duty to ensure nothing catastrophic happens, and that the welfare of the public is your paramount concern. </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c) In fact, all of the other guidelines can be seen as coming from this idea of safety as a duty</a:t>
            </a:r>
            <a:endParaRPr lang="en-US" dirty="0"/>
          </a:p>
        </p:txBody>
      </p:sp>
      <p:sp>
        <p:nvSpPr>
          <p:cNvPr id="4" name="Slide Number Placeholder 3"/>
          <p:cNvSpPr>
            <a:spLocks noGrp="1"/>
          </p:cNvSpPr>
          <p:nvPr>
            <p:ph type="sldNum" sz="quarter" idx="10"/>
          </p:nvPr>
        </p:nvSpPr>
        <p:spPr/>
        <p:txBody>
          <a:bodyPr/>
          <a:lstStyle/>
          <a:p>
            <a:fld id="{95387E1D-87F2-4CF0-B208-D60A64C1476C}" type="slidenum">
              <a:rPr lang="en-US" smtClean="0"/>
              <a:pPr/>
              <a:t>11</a:t>
            </a:fld>
            <a:endParaRPr lang="en-US"/>
          </a:p>
        </p:txBody>
      </p:sp>
    </p:spTree>
    <p:extLst>
      <p:ext uri="{BB962C8B-B14F-4D97-AF65-F5344CB8AC3E}">
        <p14:creationId xmlns:p14="http://schemas.microsoft.com/office/powerpoint/2010/main" xmlns="" val="2734365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Arial" charset="0"/>
                <a:ea typeface="+mn-ea"/>
                <a:cs typeface="+mn-cs"/>
              </a:rPr>
              <a:t>Going back to our initial scenario --  In fact, the “The Baby Spot” dilemma is real.</a:t>
            </a: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 </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a) In real life, the crib was released in 1990, and several other manufacturers released similar models shortly after.</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b) Around 1.5 million of these cribs have been sold. </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c) Many share a common flaw in the locking mechanism, which makes them prone to collapsing while occupied. </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d) These cribs have killed at least 16 babies to date, in most cases strangling them.</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e) Not just the engineers, but many people in this process could have acted differently – both in the design and testing of the product and in informing the public once the product was recalled. </a:t>
            </a:r>
          </a:p>
          <a:p>
            <a:endParaRPr lang="en-US" dirty="0"/>
          </a:p>
        </p:txBody>
      </p:sp>
      <p:sp>
        <p:nvSpPr>
          <p:cNvPr id="4" name="Slide Number Placeholder 3"/>
          <p:cNvSpPr>
            <a:spLocks noGrp="1"/>
          </p:cNvSpPr>
          <p:nvPr>
            <p:ph type="sldNum" sz="quarter" idx="10"/>
          </p:nvPr>
        </p:nvSpPr>
        <p:spPr/>
        <p:txBody>
          <a:bodyPr/>
          <a:lstStyle/>
          <a:p>
            <a:fld id="{95387E1D-87F2-4CF0-B208-D60A64C1476C}" type="slidenum">
              <a:rPr lang="en-US" smtClean="0"/>
              <a:pPr/>
              <a:t>13</a:t>
            </a:fld>
            <a:endParaRPr lang="en-US"/>
          </a:p>
        </p:txBody>
      </p:sp>
    </p:spTree>
    <p:extLst>
      <p:ext uri="{BB962C8B-B14F-4D97-AF65-F5344CB8AC3E}">
        <p14:creationId xmlns:p14="http://schemas.microsoft.com/office/powerpoint/2010/main" xmlns="" val="515819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5387E1D-87F2-4CF0-B208-D60A64C1476C}" type="slidenum">
              <a:rPr lang="en-US" smtClean="0"/>
              <a:pPr/>
              <a:t>16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2) Infants Under Pressure (from http://www.onlineethics.org/cms/19482.aspx)</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Sam Wilson, an experienced engineer was employed by </a:t>
            </a:r>
            <a:r>
              <a:rPr kumimoji="0" lang="en-US" sz="1200" b="0" i="0" u="none" strike="noStrike" kern="1200" cap="none" spc="0" normalizeH="0" baseline="0" noProof="0" dirty="0" err="1" smtClean="0">
                <a:ln>
                  <a:noFill/>
                </a:ln>
                <a:solidFill>
                  <a:srgbClr val="000000"/>
                </a:solidFill>
                <a:effectLst/>
                <a:uLnTx/>
                <a:uFillTx/>
                <a:latin typeface="Arial" charset="0"/>
                <a:ea typeface="+mn-ea"/>
                <a:cs typeface="+mn-cs"/>
              </a:rPr>
              <a:t>MedTech</a:t>
            </a: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 a company that made medical equipment. An important line of products were respirators, used in hospitals. A colleague of Sam asked him to check out one of these respirators, one designed for infant use. He soon determined that a relief valve intended to protect against overpressure being applied to the infant's lungs was incorrectly placed, so that, under certain circumstances, the infant could experience dangerously high pressure. Correcting the error would not be difficult, since all that was needed was to reposition the relief valve. In similar circumstances in the past, Sam had seen such problems handled with dispatch. He called the matter to the attention of the appropriate manager and assumed that it would be taken care of. A month or so later (Sam was not directly involved with this particular device) he learned that nothing had been done. Hundreds of these devices were already in use, and Sam was concerned about the increasing likelihood of a tragic event. He went back to the manager and urged him to take appropriate action. When the manager fended him off, Sam said that if prompt measures were not taken to correct the problem he would have to report it to the cognizant regulatory agency. The response of </a:t>
            </a:r>
            <a:r>
              <a:rPr kumimoji="0" lang="en-US" sz="1200" b="0" i="0" u="none" strike="noStrike" kern="1200" cap="none" spc="0" normalizeH="0" baseline="0" noProof="0" dirty="0" err="1" smtClean="0">
                <a:ln>
                  <a:noFill/>
                </a:ln>
                <a:solidFill>
                  <a:srgbClr val="000000"/>
                </a:solidFill>
                <a:effectLst/>
                <a:uLnTx/>
                <a:uFillTx/>
                <a:latin typeface="Arial" charset="0"/>
                <a:ea typeface="+mn-ea"/>
                <a:cs typeface="+mn-cs"/>
              </a:rPr>
              <a:t>MedTech</a:t>
            </a: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 was to fire Sam. </a:t>
            </a:r>
          </a:p>
          <a:p>
            <a:endParaRPr lang="en-US" dirty="0"/>
          </a:p>
        </p:txBody>
      </p:sp>
      <p:sp>
        <p:nvSpPr>
          <p:cNvPr id="4" name="Slide Number Placeholder 3"/>
          <p:cNvSpPr>
            <a:spLocks noGrp="1"/>
          </p:cNvSpPr>
          <p:nvPr>
            <p:ph type="sldNum" sz="quarter" idx="10"/>
          </p:nvPr>
        </p:nvSpPr>
        <p:spPr/>
        <p:txBody>
          <a:bodyPr/>
          <a:lstStyle/>
          <a:p>
            <a:fld id="{95387E1D-87F2-4CF0-B208-D60A64C1476C}" type="slidenum">
              <a:rPr lang="en-US" smtClean="0"/>
              <a:pPr/>
              <a:t>18</a:t>
            </a:fld>
            <a:endParaRPr lang="en-US"/>
          </a:p>
        </p:txBody>
      </p:sp>
    </p:spTree>
    <p:extLst>
      <p:ext uri="{BB962C8B-B14F-4D97-AF65-F5344CB8AC3E}">
        <p14:creationId xmlns:p14="http://schemas.microsoft.com/office/powerpoint/2010/main" xmlns="" val="1925122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Air Bags (from http://www.onlineethics.org/cms/19501.aspx)</a:t>
            </a:r>
          </a:p>
          <a:p>
            <a:r>
              <a:rPr lang="en-US" dirty="0" err="1" smtClean="0"/>
              <a:t>SafeComp</a:t>
            </a:r>
            <a:r>
              <a:rPr lang="en-US" dirty="0" smtClean="0"/>
              <a:t> is a company that, among other things, designs and makes sensing devices for automobile air bags. Bob Baines was hired to work in the quality control department. About six weeks after starting work, he was asked to sign off on a design that he felt very uncertain about. He checked with people involved in the design and found the situation, at best, ambiguous. Bob told his manager that he would not feel right about signing off, and, since he was relatively inexperienced with </a:t>
            </a:r>
            <a:r>
              <a:rPr lang="en-US" dirty="0" err="1" smtClean="0"/>
              <a:t>SafeComp's</a:t>
            </a:r>
            <a:r>
              <a:rPr lang="en-US" dirty="0" smtClean="0"/>
              <a:t> procedures, asked that he not be required to do this. His manager kept applying pressure. Eventually, Bob decided that he wished neither to violate his principles by doing something that he thought was wrong, nor to become involved in a battle in which his career would certainly be major casualty. He quietly resigned.</a:t>
            </a:r>
          </a:p>
          <a:p>
            <a:endParaRPr lang="en-US" dirty="0"/>
          </a:p>
        </p:txBody>
      </p:sp>
      <p:sp>
        <p:nvSpPr>
          <p:cNvPr id="4" name="Slide Number Placeholder 3"/>
          <p:cNvSpPr>
            <a:spLocks noGrp="1"/>
          </p:cNvSpPr>
          <p:nvPr>
            <p:ph type="sldNum" sz="quarter" idx="10"/>
          </p:nvPr>
        </p:nvSpPr>
        <p:spPr/>
        <p:txBody>
          <a:bodyPr/>
          <a:lstStyle/>
          <a:p>
            <a:fld id="{95387E1D-87F2-4CF0-B208-D60A64C1476C}" type="slidenum">
              <a:rPr lang="en-US" smtClean="0"/>
              <a:pPr/>
              <a:t>19</a:t>
            </a:fld>
            <a:endParaRPr lang="en-US"/>
          </a:p>
        </p:txBody>
      </p:sp>
    </p:spTree>
    <p:extLst>
      <p:ext uri="{BB962C8B-B14F-4D97-AF65-F5344CB8AC3E}">
        <p14:creationId xmlns:p14="http://schemas.microsoft.com/office/powerpoint/2010/main" xmlns="" val="24212564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AutoShape 7"/>
          <p:cNvSpPr>
            <a:spLocks noChangeArrowheads="1"/>
          </p:cNvSpPr>
          <p:nvPr/>
        </p:nvSpPr>
        <p:spPr bwMode="auto">
          <a:xfrm>
            <a:off x="5348288" y="3246438"/>
            <a:ext cx="3795712" cy="3611562"/>
          </a:xfrm>
          <a:prstGeom prst="diamond">
            <a:avLst/>
          </a:prstGeom>
          <a:gradFill rotWithShape="0">
            <a:gsLst>
              <a:gs pos="0">
                <a:schemeClr val="bg2"/>
              </a:gs>
              <a:gs pos="100000">
                <a:schemeClr val="bg1"/>
              </a:gs>
            </a:gsLst>
            <a:lin ang="5400000" scaled="1"/>
          </a:gradFill>
          <a:ln w="9525">
            <a:noFill/>
            <a:miter lim="800000"/>
            <a:headEnd/>
            <a:tailEnd/>
          </a:ln>
        </p:spPr>
        <p:txBody>
          <a:bodyPr wrap="none" anchor="ctr"/>
          <a:lstStyle/>
          <a:p>
            <a:pPr eaLnBrk="0" fontAlgn="auto" hangingPunct="0">
              <a:spcBef>
                <a:spcPct val="20000"/>
              </a:spcBef>
              <a:spcAft>
                <a:spcPts val="0"/>
              </a:spcAft>
              <a:buClr>
                <a:schemeClr val="hlink"/>
              </a:buClr>
              <a:buSzPct val="80000"/>
              <a:buFont typeface="Wingdings" pitchFamily="2" charset="2"/>
              <a:buChar char="n"/>
              <a:defRPr/>
            </a:pPr>
            <a:endParaRPr lang="en-US">
              <a:latin typeface="+mn-lt"/>
              <a:cs typeface="+mn-cs"/>
            </a:endParaRPr>
          </a:p>
        </p:txBody>
      </p:sp>
      <p:sp>
        <p:nvSpPr>
          <p:cNvPr id="5" name="Rectangle 4"/>
          <p:cNvSpPr/>
          <p:nvPr/>
        </p:nvSpPr>
        <p:spPr>
          <a:xfrm>
            <a:off x="0" y="5334000"/>
            <a:ext cx="9144000" cy="1524000"/>
          </a:xfrm>
          <a:prstGeom prst="rect">
            <a:avLst/>
          </a:prstGeom>
          <a:solidFill>
            <a:srgbClr val="007AC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pic>
        <p:nvPicPr>
          <p:cNvPr id="6" name="Picture 9" descr="weblogo.jpg"/>
          <p:cNvPicPr>
            <a:picLocks noChangeAspect="1"/>
          </p:cNvPicPr>
          <p:nvPr/>
        </p:nvPicPr>
        <p:blipFill>
          <a:blip r:embed="rId2" cstate="print"/>
          <a:srcRect/>
          <a:stretch>
            <a:fillRect/>
          </a:stretch>
        </p:blipFill>
        <p:spPr bwMode="auto">
          <a:xfrm>
            <a:off x="3492500" y="3429000"/>
            <a:ext cx="2159000" cy="2159000"/>
          </a:xfrm>
          <a:prstGeom prst="rect">
            <a:avLst/>
          </a:prstGeom>
          <a:noFill/>
          <a:ln w="9525">
            <a:noFill/>
            <a:miter lim="800000"/>
            <a:headEnd/>
            <a:tailEnd/>
          </a:ln>
        </p:spPr>
      </p:pic>
      <p:sp>
        <p:nvSpPr>
          <p:cNvPr id="8" name="Date Placeholder 3"/>
          <p:cNvSpPr txBox="1">
            <a:spLocks/>
          </p:cNvSpPr>
          <p:nvPr/>
        </p:nvSpPr>
        <p:spPr>
          <a:xfrm>
            <a:off x="6553200" y="6340475"/>
            <a:ext cx="2133600" cy="365125"/>
          </a:xfrm>
          <a:prstGeom prst="rect">
            <a:avLst/>
          </a:prstGeom>
        </p:spPr>
        <p:txBody>
          <a:bodyPr anchor="ctr"/>
          <a:lstStyle>
            <a:lvl1pPr>
              <a:defRPr sz="900" b="1">
                <a:solidFill>
                  <a:schemeClr val="bg1"/>
                </a:solidFill>
                <a:latin typeface="Palatino" pitchFamily="18" charset="0"/>
              </a:defRPr>
            </a:lvl1pPr>
          </a:lstStyle>
          <a:p>
            <a:pPr algn="r" fontAlgn="auto">
              <a:spcBef>
                <a:spcPts val="0"/>
              </a:spcBef>
              <a:spcAft>
                <a:spcPts val="0"/>
              </a:spcAft>
              <a:defRPr/>
            </a:pPr>
            <a:fld id="{F86085B7-6793-4AD0-B429-0D8A099F647C}" type="datetimeFigureOut">
              <a:rPr lang="en-US" sz="1000" smtClean="0">
                <a:solidFill>
                  <a:srgbClr val="FFFF00"/>
                </a:solidFill>
                <a:latin typeface="+mn-lt"/>
                <a:cs typeface="+mn-cs"/>
              </a:rPr>
              <a:pPr algn="r" fontAlgn="auto">
                <a:spcBef>
                  <a:spcPts val="0"/>
                </a:spcBef>
                <a:spcAft>
                  <a:spcPts val="0"/>
                </a:spcAft>
                <a:defRPr/>
              </a:pPr>
              <a:t>8/21/2014</a:t>
            </a:fld>
            <a:endParaRPr lang="en-US" sz="1000" dirty="0" smtClean="0">
              <a:solidFill>
                <a:srgbClr val="FFFF00"/>
              </a:solidFill>
              <a:latin typeface="+mn-lt"/>
              <a:cs typeface="+mn-cs"/>
            </a:endParaRPr>
          </a:p>
        </p:txBody>
      </p:sp>
      <p:sp>
        <p:nvSpPr>
          <p:cNvPr id="2" name="Title 1"/>
          <p:cNvSpPr>
            <a:spLocks noGrp="1"/>
          </p:cNvSpPr>
          <p:nvPr>
            <p:ph type="ctrTitle"/>
          </p:nvPr>
        </p:nvSpPr>
        <p:spPr>
          <a:xfrm>
            <a:off x="685800" y="914400"/>
            <a:ext cx="7772400" cy="1470025"/>
          </a:xfrm>
        </p:spPr>
        <p:txBody>
          <a:bodyPr>
            <a:noAutofit/>
          </a:bodyPr>
          <a:lstStyle>
            <a:lvl1pPr>
              <a:defRPr sz="4800" b="1"/>
            </a:lvl1pPr>
          </a:lstStyle>
          <a:p>
            <a:r>
              <a:rPr lang="en-US" smtClean="0"/>
              <a:t>Click to edit Master title style</a:t>
            </a:r>
            <a:endParaRPr lang="en-US"/>
          </a:p>
        </p:txBody>
      </p:sp>
      <p:sp>
        <p:nvSpPr>
          <p:cNvPr id="3" name="Subtitle 2"/>
          <p:cNvSpPr>
            <a:spLocks noGrp="1"/>
          </p:cNvSpPr>
          <p:nvPr>
            <p:ph type="subTitle" idx="1"/>
          </p:nvPr>
        </p:nvSpPr>
        <p:spPr>
          <a:xfrm>
            <a:off x="1371600" y="2590800"/>
            <a:ext cx="6400800" cy="5334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Date Placeholder 3"/>
          <p:cNvSpPr>
            <a:spLocks noGrp="1"/>
          </p:cNvSpPr>
          <p:nvPr>
            <p:ph type="dt" sz="half" idx="10"/>
          </p:nvPr>
        </p:nvSpPr>
        <p:spPr/>
        <p:txBody>
          <a:bodyPr/>
          <a:lstStyle>
            <a:lvl1pPr>
              <a:defRPr sz="1000" b="1" smtClean="0">
                <a:solidFill>
                  <a:srgbClr val="FFFF00"/>
                </a:solidFill>
                <a:latin typeface="+mn-lt"/>
              </a:defRPr>
            </a:lvl1pPr>
          </a:lstStyle>
          <a:p>
            <a:fld id="{D440DB37-045D-4366-BAAC-1DDBF6BE4DDF}" type="datetimeFigureOut">
              <a:rPr lang="en-US" smtClean="0"/>
              <a:pPr/>
              <a:t>8/21/2014</a:t>
            </a:fld>
            <a:endParaRPr lang="en-US"/>
          </a:p>
        </p:txBody>
      </p:sp>
      <p:sp>
        <p:nvSpPr>
          <p:cNvPr id="10" name="TextBox 9"/>
          <p:cNvSpPr txBox="1"/>
          <p:nvPr/>
        </p:nvSpPr>
        <p:spPr>
          <a:xfrm>
            <a:off x="1371600" y="5634335"/>
            <a:ext cx="6400800" cy="461665"/>
          </a:xfrm>
          <a:prstGeom prst="rect">
            <a:avLst/>
          </a:prstGeom>
          <a:noFill/>
        </p:spPr>
        <p:txBody>
          <a:bodyPr wrap="square" rtlCol="0">
            <a:spAutoFit/>
          </a:bodyPr>
          <a:lstStyle/>
          <a:p>
            <a:endParaRPr lang="en-US" sz="2400" dirty="0">
              <a:solidFill>
                <a:schemeClr val="bg1"/>
              </a:solidFill>
              <a:latin typeface="+mj-lt"/>
            </a:endParaRPr>
          </a:p>
        </p:txBody>
      </p:sp>
      <p:sp>
        <p:nvSpPr>
          <p:cNvPr id="15" name="Content Placeholder 14"/>
          <p:cNvSpPr>
            <a:spLocks noGrp="1"/>
          </p:cNvSpPr>
          <p:nvPr>
            <p:ph sz="quarter" idx="11"/>
          </p:nvPr>
        </p:nvSpPr>
        <p:spPr>
          <a:xfrm>
            <a:off x="1371600" y="5638800"/>
            <a:ext cx="6400800" cy="533400"/>
          </a:xfrm>
        </p:spPr>
        <p:txBody>
          <a:bodyPr/>
          <a:lstStyle>
            <a:lvl1pPr algn="ctr">
              <a:buNone/>
              <a:defRPr sz="2400">
                <a:solidFill>
                  <a:schemeClr val="bg1"/>
                </a:solidFill>
              </a:defRPr>
            </a:lvl1pPr>
          </a:lstStyle>
          <a:p>
            <a:pPr lvl="0"/>
            <a:r>
              <a:rPr lang="en-US" smtClean="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 Blue Font Title Page">
    <p:spTree>
      <p:nvGrpSpPr>
        <p:cNvPr id="1" name=""/>
        <p:cNvGrpSpPr/>
        <p:nvPr/>
      </p:nvGrpSpPr>
      <p:grpSpPr>
        <a:xfrm>
          <a:off x="0" y="0"/>
          <a:ext cx="0" cy="0"/>
          <a:chOff x="0" y="0"/>
          <a:chExt cx="0" cy="0"/>
        </a:xfrm>
      </p:grpSpPr>
      <p:sp>
        <p:nvSpPr>
          <p:cNvPr id="3" name="AutoShape 7"/>
          <p:cNvSpPr>
            <a:spLocks noChangeArrowheads="1"/>
          </p:cNvSpPr>
          <p:nvPr/>
        </p:nvSpPr>
        <p:spPr bwMode="auto">
          <a:xfrm>
            <a:off x="5348288" y="3246438"/>
            <a:ext cx="3795712" cy="3611562"/>
          </a:xfrm>
          <a:prstGeom prst="diamond">
            <a:avLst/>
          </a:prstGeom>
          <a:gradFill rotWithShape="0">
            <a:gsLst>
              <a:gs pos="0">
                <a:schemeClr val="bg2"/>
              </a:gs>
              <a:gs pos="100000">
                <a:schemeClr val="bg1"/>
              </a:gs>
            </a:gsLst>
            <a:lin ang="5400000" scaled="1"/>
          </a:gradFill>
          <a:ln w="9525">
            <a:noFill/>
            <a:miter lim="800000"/>
            <a:headEnd/>
            <a:tailEnd/>
          </a:ln>
        </p:spPr>
        <p:txBody>
          <a:bodyPr wrap="none" anchor="ctr"/>
          <a:lstStyle/>
          <a:p>
            <a:pPr eaLnBrk="0" fontAlgn="auto" hangingPunct="0">
              <a:spcBef>
                <a:spcPct val="20000"/>
              </a:spcBef>
              <a:spcAft>
                <a:spcPts val="0"/>
              </a:spcAft>
              <a:buClr>
                <a:schemeClr val="hlink"/>
              </a:buClr>
              <a:buSzPct val="80000"/>
              <a:buFont typeface="Wingdings" pitchFamily="2" charset="2"/>
              <a:buChar char="n"/>
              <a:defRPr/>
            </a:pPr>
            <a:endParaRPr lang="en-US">
              <a:latin typeface="+mn-lt"/>
              <a:cs typeface="+mn-cs"/>
            </a:endParaRPr>
          </a:p>
        </p:txBody>
      </p:sp>
      <p:sp>
        <p:nvSpPr>
          <p:cNvPr id="4" name="Rectangle 3"/>
          <p:cNvSpPr/>
          <p:nvPr/>
        </p:nvSpPr>
        <p:spPr>
          <a:xfrm>
            <a:off x="0" y="5334000"/>
            <a:ext cx="9144000" cy="1524000"/>
          </a:xfrm>
          <a:prstGeom prst="rect">
            <a:avLst/>
          </a:prstGeom>
          <a:solidFill>
            <a:srgbClr val="007AC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2" name="Title 1"/>
          <p:cNvSpPr>
            <a:spLocks noGrp="1"/>
          </p:cNvSpPr>
          <p:nvPr>
            <p:ph type="title"/>
          </p:nvPr>
        </p:nvSpPr>
        <p:spPr/>
        <p:txBody>
          <a:bodyPr/>
          <a:lstStyle>
            <a:lvl1pPr>
              <a:defRPr>
                <a:solidFill>
                  <a:srgbClr val="0070C0"/>
                </a:solidFill>
              </a:defRPr>
            </a:lvl1pPr>
          </a:lstStyle>
          <a:p>
            <a:r>
              <a:rPr lang="en-US" smtClean="0"/>
              <a:t>Click to edit Master title style</a:t>
            </a:r>
            <a:endParaRPr lang="en-US" dirty="0"/>
          </a:p>
        </p:txBody>
      </p:sp>
      <p:sp>
        <p:nvSpPr>
          <p:cNvPr id="6" name="Slide Number Placeholder 2"/>
          <p:cNvSpPr>
            <a:spLocks noGrp="1"/>
          </p:cNvSpPr>
          <p:nvPr>
            <p:ph type="sldNum" sz="quarter" idx="10"/>
          </p:nvPr>
        </p:nvSpPr>
        <p:spPr/>
        <p:txBody>
          <a:bodyPr/>
          <a:lstStyle>
            <a:lvl1pPr>
              <a:defRPr smtClean="0">
                <a:solidFill>
                  <a:srgbClr val="FFFF00"/>
                </a:solidFill>
              </a:defRPr>
            </a:lvl1pPr>
          </a:lstStyle>
          <a:p>
            <a:fld id="{EB649525-1C35-4F83-982F-224B8591C4A9}" type="slidenum">
              <a:rPr lang="en-US" smtClean="0"/>
              <a:pPr/>
              <a:t>‹#›</a:t>
            </a:fld>
            <a:endParaRPr lang="en-US"/>
          </a:p>
        </p:txBody>
      </p:sp>
      <p:sp>
        <p:nvSpPr>
          <p:cNvPr id="7" name="Date Placeholder 3"/>
          <p:cNvSpPr>
            <a:spLocks noGrp="1"/>
          </p:cNvSpPr>
          <p:nvPr>
            <p:ph type="dt" sz="half" idx="11"/>
          </p:nvPr>
        </p:nvSpPr>
        <p:spPr/>
        <p:txBody>
          <a:bodyPr/>
          <a:lstStyle>
            <a:lvl1pPr>
              <a:defRPr/>
            </a:lvl1pPr>
          </a:lstStyle>
          <a:p>
            <a:fld id="{D440DB37-045D-4366-BAAC-1DDBF6BE4DDF}" type="datetimeFigureOut">
              <a:rPr lang="en-US" smtClean="0"/>
              <a:pPr/>
              <a:t>8/21/2014</a:t>
            </a:fld>
            <a:endParaRPr lang="en-US"/>
          </a:p>
        </p:txBody>
      </p:sp>
      <p:sp>
        <p:nvSpPr>
          <p:cNvPr id="9" name="Text Placeholder 8"/>
          <p:cNvSpPr>
            <a:spLocks noGrp="1"/>
          </p:cNvSpPr>
          <p:nvPr>
            <p:ph type="body" sz="quarter" idx="12"/>
          </p:nvPr>
        </p:nvSpPr>
        <p:spPr>
          <a:xfrm>
            <a:off x="457200" y="5486400"/>
            <a:ext cx="8305800" cy="685800"/>
          </a:xfrm>
        </p:spPr>
        <p:txBody>
          <a:bodyPr/>
          <a:lstStyle>
            <a:lvl1pPr algn="ctr">
              <a:buNone/>
              <a:defRPr>
                <a:solidFill>
                  <a:schemeClr val="bg1"/>
                </a:solidFill>
                <a:latin typeface="+mj-lt"/>
              </a:defRPr>
            </a:lvl1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ue Font Title Page and Black Font Text Box">
    <p:spTree>
      <p:nvGrpSpPr>
        <p:cNvPr id="1" name=""/>
        <p:cNvGrpSpPr/>
        <p:nvPr/>
      </p:nvGrpSpPr>
      <p:grpSpPr>
        <a:xfrm>
          <a:off x="0" y="0"/>
          <a:ext cx="0" cy="0"/>
          <a:chOff x="0" y="0"/>
          <a:chExt cx="0" cy="0"/>
        </a:xfrm>
      </p:grpSpPr>
      <p:sp>
        <p:nvSpPr>
          <p:cNvPr id="3" name="AutoShape 7"/>
          <p:cNvSpPr>
            <a:spLocks noChangeArrowheads="1"/>
          </p:cNvSpPr>
          <p:nvPr/>
        </p:nvSpPr>
        <p:spPr bwMode="auto">
          <a:xfrm>
            <a:off x="5348288" y="3246438"/>
            <a:ext cx="3795712" cy="3611562"/>
          </a:xfrm>
          <a:prstGeom prst="diamond">
            <a:avLst/>
          </a:prstGeom>
          <a:gradFill rotWithShape="0">
            <a:gsLst>
              <a:gs pos="0">
                <a:schemeClr val="bg2"/>
              </a:gs>
              <a:gs pos="100000">
                <a:schemeClr val="bg1"/>
              </a:gs>
            </a:gsLst>
            <a:lin ang="5400000" scaled="1"/>
          </a:gradFill>
          <a:ln w="9525">
            <a:noFill/>
            <a:miter lim="800000"/>
            <a:headEnd/>
            <a:tailEnd/>
          </a:ln>
        </p:spPr>
        <p:txBody>
          <a:bodyPr wrap="none" anchor="ctr"/>
          <a:lstStyle/>
          <a:p>
            <a:pPr eaLnBrk="0" fontAlgn="auto" hangingPunct="0">
              <a:spcBef>
                <a:spcPct val="20000"/>
              </a:spcBef>
              <a:spcAft>
                <a:spcPts val="0"/>
              </a:spcAft>
              <a:buClr>
                <a:schemeClr val="hlink"/>
              </a:buClr>
              <a:buSzPct val="80000"/>
              <a:buFont typeface="Wingdings" pitchFamily="2" charset="2"/>
              <a:buChar char="n"/>
              <a:defRPr/>
            </a:pPr>
            <a:endParaRPr lang="en-US">
              <a:latin typeface="+mn-lt"/>
              <a:cs typeface="+mn-cs"/>
            </a:endParaRPr>
          </a:p>
        </p:txBody>
      </p:sp>
      <p:sp>
        <p:nvSpPr>
          <p:cNvPr id="4" name="Rectangle 3"/>
          <p:cNvSpPr/>
          <p:nvPr/>
        </p:nvSpPr>
        <p:spPr>
          <a:xfrm>
            <a:off x="0" y="5334000"/>
            <a:ext cx="9144000" cy="1524000"/>
          </a:xfrm>
          <a:prstGeom prst="rect">
            <a:avLst/>
          </a:prstGeom>
          <a:solidFill>
            <a:srgbClr val="007AC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2" name="Title 1"/>
          <p:cNvSpPr>
            <a:spLocks noGrp="1"/>
          </p:cNvSpPr>
          <p:nvPr>
            <p:ph type="title"/>
          </p:nvPr>
        </p:nvSpPr>
        <p:spPr/>
        <p:txBody>
          <a:bodyPr/>
          <a:lstStyle>
            <a:lvl1pPr>
              <a:defRPr>
                <a:solidFill>
                  <a:srgbClr val="0070C0"/>
                </a:solidFill>
              </a:defRPr>
            </a:lvl1pPr>
          </a:lstStyle>
          <a:p>
            <a:r>
              <a:rPr lang="en-US" smtClean="0"/>
              <a:t>Click to edit Master title style</a:t>
            </a:r>
            <a:endParaRPr lang="en-US" dirty="0"/>
          </a:p>
        </p:txBody>
      </p:sp>
      <p:sp>
        <p:nvSpPr>
          <p:cNvPr id="6" name="Slide Number Placeholder 2"/>
          <p:cNvSpPr>
            <a:spLocks noGrp="1"/>
          </p:cNvSpPr>
          <p:nvPr>
            <p:ph type="sldNum" sz="quarter" idx="10"/>
          </p:nvPr>
        </p:nvSpPr>
        <p:spPr/>
        <p:txBody>
          <a:bodyPr/>
          <a:lstStyle>
            <a:lvl1pPr>
              <a:defRPr smtClean="0">
                <a:solidFill>
                  <a:srgbClr val="FFFF00"/>
                </a:solidFill>
              </a:defRPr>
            </a:lvl1pPr>
          </a:lstStyle>
          <a:p>
            <a:fld id="{EB649525-1C35-4F83-982F-224B8591C4A9}" type="slidenum">
              <a:rPr lang="en-US" smtClean="0"/>
              <a:pPr/>
              <a:t>‹#›</a:t>
            </a:fld>
            <a:endParaRPr lang="en-US"/>
          </a:p>
        </p:txBody>
      </p:sp>
      <p:sp>
        <p:nvSpPr>
          <p:cNvPr id="7" name="Date Placeholder 3"/>
          <p:cNvSpPr>
            <a:spLocks noGrp="1"/>
          </p:cNvSpPr>
          <p:nvPr>
            <p:ph type="dt" sz="half" idx="11"/>
          </p:nvPr>
        </p:nvSpPr>
        <p:spPr/>
        <p:txBody>
          <a:bodyPr/>
          <a:lstStyle>
            <a:lvl1pPr>
              <a:defRPr/>
            </a:lvl1pPr>
          </a:lstStyle>
          <a:p>
            <a:fld id="{D440DB37-045D-4366-BAAC-1DDBF6BE4DDF}" type="datetimeFigureOut">
              <a:rPr lang="en-US" smtClean="0"/>
              <a:pPr/>
              <a:t>8/21/2014</a:t>
            </a:fld>
            <a:endParaRPr lang="en-US"/>
          </a:p>
        </p:txBody>
      </p:sp>
      <p:sp>
        <p:nvSpPr>
          <p:cNvPr id="9" name="Content Placeholder 8"/>
          <p:cNvSpPr>
            <a:spLocks noGrp="1"/>
          </p:cNvSpPr>
          <p:nvPr>
            <p:ph sz="quarter" idx="12"/>
          </p:nvPr>
        </p:nvSpPr>
        <p:spPr>
          <a:xfrm>
            <a:off x="457200" y="1524000"/>
            <a:ext cx="82296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457200" y="5410200"/>
            <a:ext cx="8229600" cy="685800"/>
          </a:xfrm>
        </p:spPr>
        <p:txBody>
          <a:bodyPr/>
          <a:lstStyle>
            <a:lvl1pPr algn="ctr">
              <a:buNone/>
              <a:defRPr b="1">
                <a:solidFill>
                  <a:schemeClr val="bg1"/>
                </a:solidFill>
                <a:latin typeface="+mj-lt"/>
              </a:defRPr>
            </a:lvl1pPr>
          </a:lstStyle>
          <a:p>
            <a:pPr lvl="0"/>
            <a:r>
              <a:rPr lang="en-US"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62050"/>
          </a:xfrm>
          <a:solidFill>
            <a:srgbClr val="007ACA"/>
          </a:solidFill>
        </p:spPr>
        <p:txBody>
          <a:bodyPr anchorCtr="1">
            <a:normAutofit/>
          </a:bodyPr>
          <a:lstStyle>
            <a:lvl1pPr algn="l">
              <a:defRPr sz="4400" b="1">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2133600"/>
            <a:ext cx="8229600" cy="3992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47801"/>
            <a:ext cx="8189913" cy="609600"/>
          </a:xfrm>
        </p:spPr>
        <p:txBody>
          <a:bodyPr>
            <a:normAutofit/>
          </a:bodyPr>
          <a:lstStyle>
            <a:lvl1pPr marL="0" indent="0" algn="ctr">
              <a:buNone/>
              <a:defRPr sz="2400">
                <a:solidFill>
                  <a:srgbClr val="007ACA"/>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6"/>
          <p:cNvSpPr>
            <a:spLocks noGrp="1"/>
          </p:cNvSpPr>
          <p:nvPr>
            <p:ph type="sldNum" sz="quarter" idx="11"/>
          </p:nvPr>
        </p:nvSpPr>
        <p:spPr/>
        <p:txBody>
          <a:bodyPr/>
          <a:lstStyle>
            <a:lvl1pPr>
              <a:defRPr/>
            </a:lvl1pPr>
          </a:lstStyle>
          <a:p>
            <a:fld id="{EB649525-1C35-4F83-982F-224B8591C4A9}" type="slidenum">
              <a:rPr lang="en-US" smtClean="0"/>
              <a:pPr/>
              <a:t>‹#›</a:t>
            </a:fld>
            <a:endParaRPr lang="en-US"/>
          </a:p>
        </p:txBody>
      </p:sp>
      <p:sp>
        <p:nvSpPr>
          <p:cNvPr id="7" name="Date Placeholder 3"/>
          <p:cNvSpPr>
            <a:spLocks noGrp="1"/>
          </p:cNvSpPr>
          <p:nvPr>
            <p:ph type="dt" sz="half" idx="12"/>
          </p:nvPr>
        </p:nvSpPr>
        <p:spPr>
          <a:xfrm>
            <a:off x="457200" y="6356350"/>
            <a:ext cx="2133600" cy="365125"/>
          </a:xfrm>
        </p:spPr>
        <p:txBody>
          <a:bodyPr/>
          <a:lstStyle>
            <a:lvl1pPr>
              <a:defRPr sz="1000" b="1" smtClean="0">
                <a:solidFill>
                  <a:srgbClr val="FFC000"/>
                </a:solidFill>
              </a:defRPr>
            </a:lvl1pPr>
          </a:lstStyle>
          <a:p>
            <a:fld id="{D440DB37-045D-4366-BAAC-1DDBF6BE4DDF}" type="datetimeFigureOut">
              <a:rPr lang="en-US" smtClean="0"/>
              <a:pPr/>
              <a:t>8/21/2014</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6"/>
          <p:cNvSpPr>
            <a:spLocks noGrp="1"/>
          </p:cNvSpPr>
          <p:nvPr>
            <p:ph type="sldNum" sz="quarter" idx="11"/>
          </p:nvPr>
        </p:nvSpPr>
        <p:spPr/>
        <p:txBody>
          <a:bodyPr/>
          <a:lstStyle>
            <a:lvl1pPr>
              <a:defRPr/>
            </a:lvl1pPr>
          </a:lstStyle>
          <a:p>
            <a:fld id="{EB649525-1C35-4F83-982F-224B8591C4A9}" type="slidenum">
              <a:rPr lang="en-US" smtClean="0"/>
              <a:pPr/>
              <a:t>‹#›</a:t>
            </a:fld>
            <a:endParaRPr lang="en-US"/>
          </a:p>
        </p:txBody>
      </p:sp>
      <p:sp>
        <p:nvSpPr>
          <p:cNvPr id="7" name="Date Placeholder 3"/>
          <p:cNvSpPr>
            <a:spLocks noGrp="1"/>
          </p:cNvSpPr>
          <p:nvPr>
            <p:ph type="dt" sz="half" idx="12"/>
          </p:nvPr>
        </p:nvSpPr>
        <p:spPr>
          <a:xfrm>
            <a:off x="457200" y="6356350"/>
            <a:ext cx="2133600" cy="365125"/>
          </a:xfrm>
        </p:spPr>
        <p:txBody>
          <a:bodyPr/>
          <a:lstStyle>
            <a:lvl1pPr>
              <a:defRPr sz="1000" b="1" smtClean="0">
                <a:solidFill>
                  <a:srgbClr val="FFC000"/>
                </a:solidFill>
              </a:defRPr>
            </a:lvl1pPr>
          </a:lstStyle>
          <a:p>
            <a:fld id="{D440DB37-045D-4366-BAAC-1DDBF6BE4DDF}" type="datetimeFigureOut">
              <a:rPr lang="en-US" smtClean="0"/>
              <a:pPr/>
              <a:t>8/21/2014</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act Page">
    <p:spTree>
      <p:nvGrpSpPr>
        <p:cNvPr id="1" name=""/>
        <p:cNvGrpSpPr/>
        <p:nvPr/>
      </p:nvGrpSpPr>
      <p:grpSpPr>
        <a:xfrm>
          <a:off x="0" y="0"/>
          <a:ext cx="0" cy="0"/>
          <a:chOff x="0" y="0"/>
          <a:chExt cx="0" cy="0"/>
        </a:xfrm>
      </p:grpSpPr>
      <p:sp>
        <p:nvSpPr>
          <p:cNvPr id="13" name="AutoShape 7"/>
          <p:cNvSpPr>
            <a:spLocks noChangeArrowheads="1"/>
          </p:cNvSpPr>
          <p:nvPr/>
        </p:nvSpPr>
        <p:spPr bwMode="auto">
          <a:xfrm>
            <a:off x="5348288" y="3246438"/>
            <a:ext cx="3795712" cy="3611562"/>
          </a:xfrm>
          <a:prstGeom prst="diamond">
            <a:avLst/>
          </a:prstGeom>
          <a:gradFill rotWithShape="0">
            <a:gsLst>
              <a:gs pos="0">
                <a:schemeClr val="bg2"/>
              </a:gs>
              <a:gs pos="100000">
                <a:schemeClr val="bg1"/>
              </a:gs>
            </a:gsLst>
            <a:lin ang="5400000" scaled="1"/>
          </a:gradFill>
          <a:ln w="9525">
            <a:noFill/>
            <a:miter lim="800000"/>
            <a:headEnd/>
            <a:tailEnd/>
          </a:ln>
        </p:spPr>
        <p:txBody>
          <a:bodyPr wrap="none" anchor="ctr"/>
          <a:lstStyle/>
          <a:p>
            <a:pPr eaLnBrk="0" fontAlgn="auto" hangingPunct="0">
              <a:spcBef>
                <a:spcPct val="20000"/>
              </a:spcBef>
              <a:spcAft>
                <a:spcPts val="0"/>
              </a:spcAft>
              <a:buClr>
                <a:schemeClr val="hlink"/>
              </a:buClr>
              <a:buSzPct val="80000"/>
              <a:buFont typeface="Wingdings" pitchFamily="2" charset="2"/>
              <a:buChar char="n"/>
              <a:defRPr/>
            </a:pPr>
            <a:endParaRPr lang="en-US">
              <a:latin typeface="+mn-lt"/>
              <a:cs typeface="+mn-cs"/>
            </a:endParaRPr>
          </a:p>
        </p:txBody>
      </p:sp>
      <p:sp>
        <p:nvSpPr>
          <p:cNvPr id="14" name="Rectangle 13"/>
          <p:cNvSpPr/>
          <p:nvPr/>
        </p:nvSpPr>
        <p:spPr>
          <a:xfrm>
            <a:off x="0" y="5334000"/>
            <a:ext cx="9144000" cy="1524000"/>
          </a:xfrm>
          <a:prstGeom prst="rect">
            <a:avLst/>
          </a:prstGeom>
          <a:solidFill>
            <a:srgbClr val="007AC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4" name="Date Placeholder 3"/>
          <p:cNvSpPr>
            <a:spLocks noGrp="1"/>
          </p:cNvSpPr>
          <p:nvPr>
            <p:ph type="dt" sz="half" idx="11"/>
          </p:nvPr>
        </p:nvSpPr>
        <p:spPr/>
        <p:txBody>
          <a:bodyPr/>
          <a:lstStyle/>
          <a:p>
            <a:fld id="{D440DB37-045D-4366-BAAC-1DDBF6BE4DDF}" type="datetimeFigureOut">
              <a:rPr lang="en-US" smtClean="0"/>
              <a:pPr/>
              <a:t>8/21/2014</a:t>
            </a:fld>
            <a:endParaRPr lang="en-US"/>
          </a:p>
        </p:txBody>
      </p:sp>
      <p:pic>
        <p:nvPicPr>
          <p:cNvPr id="15" name="Picture 9" descr="weblogo.jpg"/>
          <p:cNvPicPr>
            <a:picLocks noChangeAspect="1"/>
          </p:cNvPicPr>
          <p:nvPr/>
        </p:nvPicPr>
        <p:blipFill>
          <a:blip r:embed="rId2" cstate="print"/>
          <a:srcRect/>
          <a:stretch>
            <a:fillRect/>
          </a:stretch>
        </p:blipFill>
        <p:spPr bwMode="auto">
          <a:xfrm>
            <a:off x="381000" y="228600"/>
            <a:ext cx="2159000" cy="2159000"/>
          </a:xfrm>
          <a:prstGeom prst="rect">
            <a:avLst/>
          </a:prstGeom>
          <a:noFill/>
          <a:ln w="9525">
            <a:noFill/>
            <a:miter lim="800000"/>
            <a:headEnd/>
            <a:tailEnd/>
          </a:ln>
        </p:spPr>
      </p:pic>
      <p:sp>
        <p:nvSpPr>
          <p:cNvPr id="17" name="Subtitle 2"/>
          <p:cNvSpPr>
            <a:spLocks noGrp="1"/>
          </p:cNvSpPr>
          <p:nvPr>
            <p:ph type="subTitle" idx="1"/>
          </p:nvPr>
        </p:nvSpPr>
        <p:spPr>
          <a:xfrm>
            <a:off x="2590800" y="228600"/>
            <a:ext cx="5943600" cy="4876800"/>
          </a:xfrm>
        </p:spPr>
        <p:txBody>
          <a:bodyPr/>
          <a:lstStyle>
            <a:lvl1pPr marL="0" indent="0" algn="ctr">
              <a:buNone/>
              <a:defRPr>
                <a:solidFill>
                  <a:srgbClr val="007AC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l"/>
            <a:r>
              <a:rPr lang="en-US" b="1" smtClean="0"/>
              <a:t>Click to edit Master subtitle style</a:t>
            </a:r>
            <a:endParaRPr lang="en-US" b="1" dirty="0" smtClean="0"/>
          </a:p>
        </p:txBody>
      </p:sp>
      <p:sp>
        <p:nvSpPr>
          <p:cNvPr id="19" name="TextBox 18"/>
          <p:cNvSpPr txBox="1"/>
          <p:nvPr/>
        </p:nvSpPr>
        <p:spPr>
          <a:xfrm>
            <a:off x="1371600" y="5634335"/>
            <a:ext cx="6400800" cy="461665"/>
          </a:xfrm>
          <a:prstGeom prst="rect">
            <a:avLst/>
          </a:prstGeom>
          <a:noFill/>
        </p:spPr>
        <p:txBody>
          <a:bodyPr wrap="square" rtlCol="0">
            <a:spAutoFit/>
          </a:bodyPr>
          <a:lstStyle/>
          <a:p>
            <a:endParaRPr lang="en-US" sz="2400" dirty="0">
              <a:solidFill>
                <a:schemeClr val="bg1"/>
              </a:solidFill>
              <a:latin typeface="+mj-lt"/>
            </a:endParaRPr>
          </a:p>
        </p:txBody>
      </p:sp>
      <p:sp>
        <p:nvSpPr>
          <p:cNvPr id="25" name="Text Placeholder 23"/>
          <p:cNvSpPr>
            <a:spLocks noGrp="1"/>
          </p:cNvSpPr>
          <p:nvPr>
            <p:ph type="body" sz="quarter" idx="13"/>
          </p:nvPr>
        </p:nvSpPr>
        <p:spPr>
          <a:xfrm>
            <a:off x="1371600" y="5638800"/>
            <a:ext cx="6400800" cy="533400"/>
          </a:xfrm>
        </p:spPr>
        <p:txBody>
          <a:bodyPr/>
          <a:lstStyle>
            <a:lvl1pPr algn="ctr">
              <a:buNone/>
              <a:defRPr b="1">
                <a:solidFill>
                  <a:schemeClr val="bg1"/>
                </a:solidFill>
              </a:defRPr>
            </a:lvl1pPr>
            <a:lvl2pPr algn="ctr">
              <a:defRPr b="1">
                <a:solidFill>
                  <a:schemeClr val="bg1"/>
                </a:solidFill>
              </a:defRPr>
            </a:lvl2pPr>
            <a:lvl3pPr algn="ctr">
              <a:defRPr b="1">
                <a:solidFill>
                  <a:schemeClr val="bg1"/>
                </a:solidFill>
              </a:defRPr>
            </a:lvl3pPr>
            <a:lvl4pPr algn="ctr">
              <a:defRPr b="1">
                <a:solidFill>
                  <a:schemeClr val="bg1"/>
                </a:solidFill>
              </a:defRPr>
            </a:lvl4pPr>
            <a:lvl5pPr algn="ctr">
              <a:defRPr b="1">
                <a:solidFill>
                  <a:schemeClr val="bg1"/>
                </a:solidFill>
              </a:defRPr>
            </a:lvl5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1"/>
          </p:nvPr>
        </p:nvSpPr>
        <p:spPr/>
        <p:txBody>
          <a:bodyPr/>
          <a:lstStyle>
            <a:lvl1pPr>
              <a:defRPr/>
            </a:lvl1pPr>
          </a:lstStyle>
          <a:p>
            <a:fld id="{EB649525-1C35-4F83-982F-224B8591C4A9}" type="slidenum">
              <a:rPr lang="en-US" smtClean="0"/>
              <a:pPr/>
              <a:t>‹#›</a:t>
            </a:fld>
            <a:endParaRPr lang="en-US"/>
          </a:p>
        </p:txBody>
      </p:sp>
      <p:sp>
        <p:nvSpPr>
          <p:cNvPr id="6" name="Date Placeholder 3"/>
          <p:cNvSpPr>
            <a:spLocks noGrp="1"/>
          </p:cNvSpPr>
          <p:nvPr>
            <p:ph type="dt" sz="half" idx="12"/>
          </p:nvPr>
        </p:nvSpPr>
        <p:spPr>
          <a:xfrm>
            <a:off x="457200" y="6356350"/>
            <a:ext cx="2133600" cy="365125"/>
          </a:xfrm>
        </p:spPr>
        <p:txBody>
          <a:bodyPr/>
          <a:lstStyle>
            <a:lvl1pPr>
              <a:defRPr sz="1000" b="1" smtClean="0">
                <a:solidFill>
                  <a:srgbClr val="FFC000"/>
                </a:solidFill>
              </a:defRPr>
            </a:lvl1pPr>
          </a:lstStyle>
          <a:p>
            <a:fld id="{D440DB37-045D-4366-BAAC-1DDBF6BE4DDF}" type="datetimeFigureOut">
              <a:rPr lang="en-US" smtClean="0"/>
              <a:pPr/>
              <a:t>8/21/2014</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1"/>
          </p:nvPr>
        </p:nvSpPr>
        <p:spPr/>
        <p:txBody>
          <a:bodyPr/>
          <a:lstStyle>
            <a:lvl1pPr>
              <a:defRPr/>
            </a:lvl1pPr>
          </a:lstStyle>
          <a:p>
            <a:fld id="{EB649525-1C35-4F83-982F-224B8591C4A9}" type="slidenum">
              <a:rPr lang="en-US" smtClean="0"/>
              <a:pPr/>
              <a:t>‹#›</a:t>
            </a:fld>
            <a:endParaRPr lang="en-US"/>
          </a:p>
        </p:txBody>
      </p:sp>
      <p:sp>
        <p:nvSpPr>
          <p:cNvPr id="6" name="Date Placeholder 3"/>
          <p:cNvSpPr>
            <a:spLocks noGrp="1"/>
          </p:cNvSpPr>
          <p:nvPr>
            <p:ph type="dt" sz="half" idx="12"/>
          </p:nvPr>
        </p:nvSpPr>
        <p:spPr>
          <a:xfrm>
            <a:off x="457200" y="6356350"/>
            <a:ext cx="2133600" cy="365125"/>
          </a:xfrm>
        </p:spPr>
        <p:txBody>
          <a:bodyPr/>
          <a:lstStyle>
            <a:lvl1pPr>
              <a:defRPr sz="1000" b="1" smtClean="0">
                <a:solidFill>
                  <a:srgbClr val="FFC000"/>
                </a:solidFill>
              </a:defRPr>
            </a:lvl1pPr>
          </a:lstStyle>
          <a:p>
            <a:fld id="{D440DB37-045D-4366-BAAC-1DDBF6BE4DDF}" type="datetimeFigureOut">
              <a:rPr lang="en-US" smtClean="0"/>
              <a:pPr/>
              <a:t>8/21/2014</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56350"/>
            <a:ext cx="2133600" cy="365125"/>
          </a:xfrm>
        </p:spPr>
        <p:txBody>
          <a:bodyPr/>
          <a:lstStyle>
            <a:lvl1pPr>
              <a:defRPr sz="1000" b="1" smtClean="0">
                <a:solidFill>
                  <a:srgbClr val="FFC000"/>
                </a:solidFill>
              </a:defRPr>
            </a:lvl1pPr>
          </a:lstStyle>
          <a:p>
            <a:fld id="{D440DB37-045D-4366-BAAC-1DDBF6BE4DDF}" type="datetimeFigureOut">
              <a:rPr lang="en-US" smtClean="0"/>
              <a:pPr/>
              <a:t>8/21/2014</a:t>
            </a:fld>
            <a:endParaRPr lang="en-US"/>
          </a:p>
        </p:txBody>
      </p:sp>
      <p:sp>
        <p:nvSpPr>
          <p:cNvPr id="6" name="Slide Number Placeholder 5"/>
          <p:cNvSpPr>
            <a:spLocks noGrp="1"/>
          </p:cNvSpPr>
          <p:nvPr>
            <p:ph type="sldNum" sz="quarter" idx="12"/>
          </p:nvPr>
        </p:nvSpPr>
        <p:spPr/>
        <p:txBody>
          <a:bodyPr/>
          <a:lstStyle>
            <a:lvl1pPr>
              <a:defRPr/>
            </a:lvl1pPr>
          </a:lstStyle>
          <a:p>
            <a:fld id="{EB649525-1C35-4F83-982F-224B8591C4A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lack Title with Bottom Blue Border">
    <p:spTree>
      <p:nvGrpSpPr>
        <p:cNvPr id="1" name=""/>
        <p:cNvGrpSpPr/>
        <p:nvPr/>
      </p:nvGrpSpPr>
      <p:grpSpPr>
        <a:xfrm>
          <a:off x="0" y="0"/>
          <a:ext cx="0" cy="0"/>
          <a:chOff x="0" y="0"/>
          <a:chExt cx="0" cy="0"/>
        </a:xfrm>
      </p:grpSpPr>
      <p:sp>
        <p:nvSpPr>
          <p:cNvPr id="5" name="AutoShape 7"/>
          <p:cNvSpPr>
            <a:spLocks noChangeArrowheads="1"/>
          </p:cNvSpPr>
          <p:nvPr/>
        </p:nvSpPr>
        <p:spPr bwMode="auto">
          <a:xfrm>
            <a:off x="5348288" y="3246438"/>
            <a:ext cx="3795712" cy="3611562"/>
          </a:xfrm>
          <a:prstGeom prst="diamond">
            <a:avLst/>
          </a:prstGeom>
          <a:gradFill rotWithShape="0">
            <a:gsLst>
              <a:gs pos="0">
                <a:schemeClr val="bg2"/>
              </a:gs>
              <a:gs pos="100000">
                <a:schemeClr val="bg1"/>
              </a:gs>
            </a:gsLst>
            <a:lin ang="5400000" scaled="1"/>
          </a:gradFill>
          <a:ln w="9525">
            <a:noFill/>
            <a:miter lim="800000"/>
            <a:headEnd/>
            <a:tailEnd/>
          </a:ln>
        </p:spPr>
        <p:txBody>
          <a:bodyPr wrap="none" anchor="ctr"/>
          <a:lstStyle/>
          <a:p>
            <a:pPr eaLnBrk="0" fontAlgn="auto" hangingPunct="0">
              <a:spcBef>
                <a:spcPct val="20000"/>
              </a:spcBef>
              <a:spcAft>
                <a:spcPts val="0"/>
              </a:spcAft>
              <a:buClr>
                <a:schemeClr val="hlink"/>
              </a:buClr>
              <a:buSzPct val="80000"/>
              <a:buFont typeface="Wingdings" pitchFamily="2" charset="2"/>
              <a:buChar char="n"/>
              <a:defRPr/>
            </a:pPr>
            <a:endParaRPr lang="en-US">
              <a:latin typeface="+mn-lt"/>
              <a:cs typeface="+mn-cs"/>
            </a:endParaRPr>
          </a:p>
        </p:txBody>
      </p:sp>
      <p:sp>
        <p:nvSpPr>
          <p:cNvPr id="6" name="Rectangle 5"/>
          <p:cNvSpPr/>
          <p:nvPr/>
        </p:nvSpPr>
        <p:spPr>
          <a:xfrm>
            <a:off x="0" y="5334000"/>
            <a:ext cx="9144000" cy="1524000"/>
          </a:xfrm>
          <a:prstGeom prst="rect">
            <a:avLst/>
          </a:prstGeom>
          <a:solidFill>
            <a:srgbClr val="007AC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solidFill>
                  <a:srgbClr val="FFC000"/>
                </a:solidFill>
              </a:defRPr>
            </a:lvl1pPr>
          </a:lstStyle>
          <a:p>
            <a:fld id="{EB649525-1C35-4F83-982F-224B8591C4A9}" type="slidenum">
              <a:rPr lang="en-US" smtClean="0"/>
              <a:pPr/>
              <a:t>‹#›</a:t>
            </a:fld>
            <a:endParaRPr lang="en-US"/>
          </a:p>
        </p:txBody>
      </p:sp>
      <p:sp>
        <p:nvSpPr>
          <p:cNvPr id="4" name="Date Placeholder 3"/>
          <p:cNvSpPr>
            <a:spLocks noGrp="1"/>
          </p:cNvSpPr>
          <p:nvPr>
            <p:ph type="dt" sz="half" idx="11"/>
          </p:nvPr>
        </p:nvSpPr>
        <p:spPr/>
        <p:txBody>
          <a:bodyPr/>
          <a:lstStyle/>
          <a:p>
            <a:fld id="{D440DB37-045D-4366-BAAC-1DDBF6BE4DDF}" type="datetimeFigureOut">
              <a:rPr lang="en-US" smtClean="0"/>
              <a:pPr/>
              <a:t>8/21/2014</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lack Font Title and Text Box with Bottom Blue Border">
    <p:spTree>
      <p:nvGrpSpPr>
        <p:cNvPr id="1" name=""/>
        <p:cNvGrpSpPr/>
        <p:nvPr/>
      </p:nvGrpSpPr>
      <p:grpSpPr>
        <a:xfrm>
          <a:off x="0" y="0"/>
          <a:ext cx="0" cy="0"/>
          <a:chOff x="0" y="0"/>
          <a:chExt cx="0" cy="0"/>
        </a:xfrm>
      </p:grpSpPr>
      <p:sp>
        <p:nvSpPr>
          <p:cNvPr id="5" name="AutoShape 7"/>
          <p:cNvSpPr>
            <a:spLocks noChangeArrowheads="1"/>
          </p:cNvSpPr>
          <p:nvPr/>
        </p:nvSpPr>
        <p:spPr bwMode="auto">
          <a:xfrm>
            <a:off x="5348288" y="3246438"/>
            <a:ext cx="3795712" cy="3611562"/>
          </a:xfrm>
          <a:prstGeom prst="diamond">
            <a:avLst/>
          </a:prstGeom>
          <a:gradFill rotWithShape="0">
            <a:gsLst>
              <a:gs pos="0">
                <a:schemeClr val="bg2"/>
              </a:gs>
              <a:gs pos="100000">
                <a:schemeClr val="bg1"/>
              </a:gs>
            </a:gsLst>
            <a:lin ang="5400000" scaled="1"/>
          </a:gradFill>
          <a:ln w="9525">
            <a:noFill/>
            <a:miter lim="800000"/>
            <a:headEnd/>
            <a:tailEnd/>
          </a:ln>
        </p:spPr>
        <p:txBody>
          <a:bodyPr wrap="none" anchor="ctr"/>
          <a:lstStyle/>
          <a:p>
            <a:pPr eaLnBrk="0" fontAlgn="auto" hangingPunct="0">
              <a:spcBef>
                <a:spcPct val="20000"/>
              </a:spcBef>
              <a:spcAft>
                <a:spcPts val="0"/>
              </a:spcAft>
              <a:buClr>
                <a:schemeClr val="hlink"/>
              </a:buClr>
              <a:buSzPct val="80000"/>
              <a:buFont typeface="Wingdings" pitchFamily="2" charset="2"/>
              <a:buChar char="n"/>
              <a:defRPr/>
            </a:pPr>
            <a:endParaRPr lang="en-US">
              <a:latin typeface="+mn-lt"/>
              <a:cs typeface="+mn-cs"/>
            </a:endParaRPr>
          </a:p>
        </p:txBody>
      </p:sp>
      <p:sp>
        <p:nvSpPr>
          <p:cNvPr id="6" name="Rectangle 5"/>
          <p:cNvSpPr/>
          <p:nvPr/>
        </p:nvSpPr>
        <p:spPr>
          <a:xfrm>
            <a:off x="0" y="5334000"/>
            <a:ext cx="9144000" cy="1524000"/>
          </a:xfrm>
          <a:prstGeom prst="rect">
            <a:avLst/>
          </a:prstGeom>
          <a:solidFill>
            <a:srgbClr val="007AC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solidFill>
                  <a:srgbClr val="FFC000"/>
                </a:solidFill>
              </a:defRPr>
            </a:lvl1pPr>
          </a:lstStyle>
          <a:p>
            <a:fld id="{EB649525-1C35-4F83-982F-224B8591C4A9}" type="slidenum">
              <a:rPr lang="en-US" smtClean="0"/>
              <a:pPr/>
              <a:t>‹#›</a:t>
            </a:fld>
            <a:endParaRPr lang="en-US"/>
          </a:p>
        </p:txBody>
      </p:sp>
      <p:sp>
        <p:nvSpPr>
          <p:cNvPr id="4" name="Date Placeholder 3"/>
          <p:cNvSpPr>
            <a:spLocks noGrp="1"/>
          </p:cNvSpPr>
          <p:nvPr>
            <p:ph type="dt" sz="half" idx="11"/>
          </p:nvPr>
        </p:nvSpPr>
        <p:spPr/>
        <p:txBody>
          <a:bodyPr/>
          <a:lstStyle/>
          <a:p>
            <a:fld id="{D440DB37-045D-4366-BAAC-1DDBF6BE4DDF}" type="datetimeFigureOut">
              <a:rPr lang="en-US" smtClean="0"/>
              <a:pPr/>
              <a:t>8/21/2014</a:t>
            </a:fld>
            <a:endParaRPr lang="en-US"/>
          </a:p>
        </p:txBody>
      </p:sp>
      <p:sp>
        <p:nvSpPr>
          <p:cNvPr id="8" name="Content Placeholder 7"/>
          <p:cNvSpPr>
            <a:spLocks noGrp="1"/>
          </p:cNvSpPr>
          <p:nvPr>
            <p:ph sz="quarter" idx="12"/>
          </p:nvPr>
        </p:nvSpPr>
        <p:spPr>
          <a:xfrm>
            <a:off x="457200" y="1524000"/>
            <a:ext cx="82296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Content Placeholder 6"/>
          <p:cNvPicPr>
            <a:picLocks noChangeAspect="1"/>
          </p:cNvPicPr>
          <p:nvPr/>
        </p:nvPicPr>
        <p:blipFill>
          <a:blip r:embed="rId2" cstate="print"/>
          <a:srcRect/>
          <a:stretch>
            <a:fillRect/>
          </a:stretch>
        </p:blipFill>
        <p:spPr bwMode="auto">
          <a:xfrm>
            <a:off x="2400300" y="228600"/>
            <a:ext cx="4419600" cy="1905000"/>
          </a:xfrm>
          <a:prstGeom prst="rect">
            <a:avLst/>
          </a:prstGeom>
          <a:noFill/>
          <a:ln w="9525">
            <a:noFill/>
            <a:miter lim="800000"/>
            <a:headEnd/>
            <a:tailEnd/>
          </a:ln>
        </p:spPr>
      </p:pic>
      <p:sp>
        <p:nvSpPr>
          <p:cNvPr id="2" name="Title 1"/>
          <p:cNvSpPr>
            <a:spLocks noGrp="1"/>
          </p:cNvSpPr>
          <p:nvPr>
            <p:ph type="title"/>
          </p:nvPr>
        </p:nvSpPr>
        <p:spPr>
          <a:xfrm>
            <a:off x="722313" y="4406900"/>
            <a:ext cx="7772400" cy="1362075"/>
          </a:xfrm>
        </p:spPr>
        <p:txBody>
          <a:bodyPr anchor="t"/>
          <a:lstStyle>
            <a:lvl1pPr algn="l">
              <a:defRPr sz="4000" b="1" cap="none" baseline="0">
                <a:solidFill>
                  <a:srgbClr val="0070C0"/>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fld id="{EB649525-1C35-4F83-982F-224B8591C4A9}" type="slidenum">
              <a:rPr lang="en-US" smtClean="0"/>
              <a:pPr/>
              <a:t>‹#›</a:t>
            </a:fld>
            <a:endParaRPr lang="en-US"/>
          </a:p>
        </p:txBody>
      </p:sp>
      <p:sp>
        <p:nvSpPr>
          <p:cNvPr id="6" name="Date Placeholder 3"/>
          <p:cNvSpPr>
            <a:spLocks noGrp="1"/>
          </p:cNvSpPr>
          <p:nvPr>
            <p:ph type="dt" sz="half" idx="11"/>
          </p:nvPr>
        </p:nvSpPr>
        <p:spPr>
          <a:xfrm>
            <a:off x="457200" y="6356350"/>
            <a:ext cx="2133600" cy="365125"/>
          </a:xfrm>
        </p:spPr>
        <p:txBody>
          <a:bodyPr/>
          <a:lstStyle>
            <a:lvl1pPr>
              <a:defRPr sz="1000" b="1" smtClean="0">
                <a:solidFill>
                  <a:srgbClr val="FFC000"/>
                </a:solidFill>
              </a:defRPr>
            </a:lvl1pPr>
          </a:lstStyle>
          <a:p>
            <a:fld id="{D440DB37-045D-4366-BAAC-1DDBF6BE4DDF}" type="datetimeFigureOut">
              <a:rPr lang="en-US" smtClean="0"/>
              <a:pPr/>
              <a:t>8/21/2014</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6"/>
          <p:cNvSpPr>
            <a:spLocks noGrp="1"/>
          </p:cNvSpPr>
          <p:nvPr>
            <p:ph type="sldNum" sz="quarter" idx="11"/>
          </p:nvPr>
        </p:nvSpPr>
        <p:spPr/>
        <p:txBody>
          <a:bodyPr/>
          <a:lstStyle>
            <a:lvl1pPr>
              <a:defRPr/>
            </a:lvl1pPr>
          </a:lstStyle>
          <a:p>
            <a:fld id="{EB649525-1C35-4F83-982F-224B8591C4A9}" type="slidenum">
              <a:rPr lang="en-US" smtClean="0"/>
              <a:pPr/>
              <a:t>‹#›</a:t>
            </a:fld>
            <a:endParaRPr lang="en-US"/>
          </a:p>
        </p:txBody>
      </p:sp>
      <p:sp>
        <p:nvSpPr>
          <p:cNvPr id="7" name="Date Placeholder 3"/>
          <p:cNvSpPr>
            <a:spLocks noGrp="1"/>
          </p:cNvSpPr>
          <p:nvPr>
            <p:ph type="dt" sz="half" idx="12"/>
          </p:nvPr>
        </p:nvSpPr>
        <p:spPr>
          <a:xfrm>
            <a:off x="457200" y="6356350"/>
            <a:ext cx="2133600" cy="365125"/>
          </a:xfrm>
        </p:spPr>
        <p:txBody>
          <a:bodyPr/>
          <a:lstStyle>
            <a:lvl1pPr>
              <a:defRPr sz="1000" b="1" smtClean="0">
                <a:solidFill>
                  <a:srgbClr val="FFC000"/>
                </a:solidFill>
              </a:defRPr>
            </a:lvl1pPr>
          </a:lstStyle>
          <a:p>
            <a:fld id="{D440DB37-045D-4366-BAAC-1DDBF6BE4DDF}" type="datetimeFigureOut">
              <a:rPr lang="en-US" smtClean="0"/>
              <a:pPr/>
              <a:t>8/21/2014</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8"/>
          <p:cNvSpPr>
            <a:spLocks noGrp="1"/>
          </p:cNvSpPr>
          <p:nvPr>
            <p:ph type="sldNum" sz="quarter" idx="11"/>
          </p:nvPr>
        </p:nvSpPr>
        <p:spPr/>
        <p:txBody>
          <a:bodyPr/>
          <a:lstStyle>
            <a:lvl1pPr>
              <a:defRPr/>
            </a:lvl1pPr>
          </a:lstStyle>
          <a:p>
            <a:fld id="{EB649525-1C35-4F83-982F-224B8591C4A9}" type="slidenum">
              <a:rPr lang="en-US" smtClean="0"/>
              <a:pPr/>
              <a:t>‹#›</a:t>
            </a:fld>
            <a:endParaRPr lang="en-US"/>
          </a:p>
        </p:txBody>
      </p:sp>
      <p:sp>
        <p:nvSpPr>
          <p:cNvPr id="9" name="Date Placeholder 3"/>
          <p:cNvSpPr>
            <a:spLocks noGrp="1"/>
          </p:cNvSpPr>
          <p:nvPr>
            <p:ph type="dt" sz="half" idx="12"/>
          </p:nvPr>
        </p:nvSpPr>
        <p:spPr>
          <a:xfrm>
            <a:off x="457200" y="6356350"/>
            <a:ext cx="2133600" cy="365125"/>
          </a:xfrm>
        </p:spPr>
        <p:txBody>
          <a:bodyPr/>
          <a:lstStyle>
            <a:lvl1pPr>
              <a:defRPr sz="1000" b="1" smtClean="0">
                <a:solidFill>
                  <a:srgbClr val="FFC000"/>
                </a:solidFill>
              </a:defRPr>
            </a:lvl1pPr>
          </a:lstStyle>
          <a:p>
            <a:fld id="{D440DB37-045D-4366-BAAC-1DDBF6BE4DDF}" type="datetimeFigureOut">
              <a:rPr lang="en-US" smtClean="0"/>
              <a:pPr/>
              <a:t>8/21/2014</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4"/>
          <p:cNvSpPr>
            <a:spLocks noGrp="1"/>
          </p:cNvSpPr>
          <p:nvPr>
            <p:ph type="sldNum" sz="quarter" idx="11"/>
          </p:nvPr>
        </p:nvSpPr>
        <p:spPr/>
        <p:txBody>
          <a:bodyPr/>
          <a:lstStyle>
            <a:lvl1pPr>
              <a:defRPr/>
            </a:lvl1pPr>
          </a:lstStyle>
          <a:p>
            <a:fld id="{EB649525-1C35-4F83-982F-224B8591C4A9}" type="slidenum">
              <a:rPr lang="en-US" smtClean="0"/>
              <a:pPr/>
              <a:t>‹#›</a:t>
            </a:fld>
            <a:endParaRPr lang="en-US"/>
          </a:p>
        </p:txBody>
      </p:sp>
      <p:sp>
        <p:nvSpPr>
          <p:cNvPr id="5" name="Date Placeholder 3"/>
          <p:cNvSpPr>
            <a:spLocks noGrp="1"/>
          </p:cNvSpPr>
          <p:nvPr>
            <p:ph type="dt" sz="half" idx="12"/>
          </p:nvPr>
        </p:nvSpPr>
        <p:spPr>
          <a:xfrm>
            <a:off x="457200" y="6356350"/>
            <a:ext cx="2133600" cy="365125"/>
          </a:xfrm>
        </p:spPr>
        <p:txBody>
          <a:bodyPr/>
          <a:lstStyle>
            <a:lvl1pPr>
              <a:defRPr sz="1000" b="1" smtClean="0">
                <a:solidFill>
                  <a:srgbClr val="FFC000"/>
                </a:solidFill>
              </a:defRPr>
            </a:lvl1pPr>
          </a:lstStyle>
          <a:p>
            <a:fld id="{D440DB37-045D-4366-BAAC-1DDBF6BE4DDF}" type="datetimeFigureOut">
              <a:rPr lang="en-US" smtClean="0"/>
              <a:pPr/>
              <a:t>8/21/2014</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3"/>
          <p:cNvSpPr>
            <a:spLocks noGrp="1"/>
          </p:cNvSpPr>
          <p:nvPr>
            <p:ph type="sldNum" sz="quarter" idx="11"/>
          </p:nvPr>
        </p:nvSpPr>
        <p:spPr/>
        <p:txBody>
          <a:bodyPr/>
          <a:lstStyle>
            <a:lvl1pPr>
              <a:defRPr/>
            </a:lvl1pPr>
          </a:lstStyle>
          <a:p>
            <a:fld id="{EB649525-1C35-4F83-982F-224B8591C4A9}" type="slidenum">
              <a:rPr lang="en-US" smtClean="0"/>
              <a:pPr/>
              <a:t>‹#›</a:t>
            </a:fld>
            <a:endParaRPr lang="en-US"/>
          </a:p>
        </p:txBody>
      </p:sp>
      <p:sp>
        <p:nvSpPr>
          <p:cNvPr id="4" name="Date Placeholder 3"/>
          <p:cNvSpPr>
            <a:spLocks noGrp="1"/>
          </p:cNvSpPr>
          <p:nvPr>
            <p:ph type="dt" sz="half" idx="12"/>
          </p:nvPr>
        </p:nvSpPr>
        <p:spPr>
          <a:xfrm>
            <a:off x="457200" y="6356350"/>
            <a:ext cx="2133600" cy="365125"/>
          </a:xfrm>
        </p:spPr>
        <p:txBody>
          <a:bodyPr/>
          <a:lstStyle>
            <a:lvl1pPr>
              <a:defRPr sz="1000" b="1" smtClean="0">
                <a:solidFill>
                  <a:srgbClr val="FFC000"/>
                </a:solidFill>
              </a:defRPr>
            </a:lvl1pPr>
          </a:lstStyle>
          <a:p>
            <a:fld id="{D440DB37-045D-4366-BAAC-1DDBF6BE4DDF}" type="datetimeFigureOut">
              <a:rPr lang="en-US" smtClean="0"/>
              <a:pPr/>
              <a:t>8/21/2014</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rgbClr val="0070C0"/>
                </a:solidFill>
                <a:latin typeface="+mn-lt"/>
                <a:cs typeface="+mn-cs"/>
              </a:defRPr>
            </a:lvl1pPr>
          </a:lstStyle>
          <a:p>
            <a:fld id="{EB649525-1C35-4F83-982F-224B8591C4A9}" type="slidenum">
              <a:rPr lang="en-US" smtClean="0"/>
              <a:pPr/>
              <a:t>‹#›</a:t>
            </a:fld>
            <a:endParaRPr lang="en-US"/>
          </a:p>
        </p:txBody>
      </p:sp>
      <p:sp>
        <p:nvSpPr>
          <p:cNvPr id="7" name="Date Placeholder 3"/>
          <p:cNvSpPr>
            <a:spLocks noGrp="1"/>
          </p:cNvSpPr>
          <p:nvPr>
            <p:ph type="dt" sz="half" idx="2"/>
          </p:nvPr>
        </p:nvSpPr>
        <p:spPr>
          <a:xfrm>
            <a:off x="76200" y="6356350"/>
            <a:ext cx="2133600" cy="365125"/>
          </a:xfrm>
          <a:prstGeom prst="rect">
            <a:avLst/>
          </a:prstGeom>
        </p:spPr>
        <p:txBody>
          <a:bodyPr/>
          <a:lstStyle>
            <a:lvl1pPr fontAlgn="auto">
              <a:spcBef>
                <a:spcPts val="0"/>
              </a:spcBef>
              <a:spcAft>
                <a:spcPts val="0"/>
              </a:spcAft>
              <a:defRPr sz="1000" b="1" smtClean="0">
                <a:solidFill>
                  <a:srgbClr val="FFC000"/>
                </a:solidFill>
                <a:latin typeface="+mn-lt"/>
                <a:cs typeface="+mn-cs"/>
              </a:defRPr>
            </a:lvl1pPr>
          </a:lstStyle>
          <a:p>
            <a:fld id="{D440DB37-045D-4366-BAAC-1DDBF6BE4DDF}" type="datetimeFigureOut">
              <a:rPr lang="en-US" smtClean="0"/>
              <a:pPr/>
              <a:t>8/21/2014</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ctr" rtl="0" eaLnBrk="1" fontAlgn="base" hangingPunct="1">
        <a:spcBef>
          <a:spcPct val="0"/>
        </a:spcBef>
        <a:spcAft>
          <a:spcPct val="0"/>
        </a:spcAft>
        <a:defRPr sz="4400" b="1" kern="1200">
          <a:solidFill>
            <a:schemeClr val="tx1"/>
          </a:solidFill>
          <a:latin typeface="+mj-lt"/>
          <a:ea typeface="+mj-ea"/>
          <a:cs typeface="+mj-cs"/>
        </a:defRPr>
      </a:lvl1pPr>
      <a:lvl2pPr algn="ctr" rtl="0" eaLnBrk="1" fontAlgn="base" hangingPunct="1">
        <a:spcBef>
          <a:spcPct val="0"/>
        </a:spcBef>
        <a:spcAft>
          <a:spcPct val="0"/>
        </a:spcAft>
        <a:defRPr sz="4400" b="1">
          <a:solidFill>
            <a:schemeClr val="tx1"/>
          </a:solidFill>
          <a:latin typeface="Calibri" pitchFamily="34" charset="0"/>
        </a:defRPr>
      </a:lvl2pPr>
      <a:lvl3pPr algn="ctr" rtl="0" eaLnBrk="1" fontAlgn="base" hangingPunct="1">
        <a:spcBef>
          <a:spcPct val="0"/>
        </a:spcBef>
        <a:spcAft>
          <a:spcPct val="0"/>
        </a:spcAft>
        <a:defRPr sz="4400" b="1">
          <a:solidFill>
            <a:schemeClr val="tx1"/>
          </a:solidFill>
          <a:latin typeface="Calibri" pitchFamily="34" charset="0"/>
        </a:defRPr>
      </a:lvl3pPr>
      <a:lvl4pPr algn="ctr" rtl="0" eaLnBrk="1" fontAlgn="base" hangingPunct="1">
        <a:spcBef>
          <a:spcPct val="0"/>
        </a:spcBef>
        <a:spcAft>
          <a:spcPct val="0"/>
        </a:spcAft>
        <a:defRPr sz="4400" b="1">
          <a:solidFill>
            <a:schemeClr val="tx1"/>
          </a:solidFill>
          <a:latin typeface="Calibri" pitchFamily="34" charset="0"/>
        </a:defRPr>
      </a:lvl4pPr>
      <a:lvl5pPr algn="ctr" rtl="0" eaLnBrk="1" fontAlgn="base" hangingPunct="1">
        <a:spcBef>
          <a:spcPct val="0"/>
        </a:spcBef>
        <a:spcAft>
          <a:spcPct val="0"/>
        </a:spcAft>
        <a:defRPr sz="4400" b="1">
          <a:solidFill>
            <a:schemeClr val="tx1"/>
          </a:solidFill>
          <a:latin typeface="Calibri" pitchFamily="34" charset="0"/>
        </a:defRPr>
      </a:lvl5pPr>
      <a:lvl6pPr marL="457200" algn="ctr" rtl="0" eaLnBrk="1" fontAlgn="base" hangingPunct="1">
        <a:spcBef>
          <a:spcPct val="0"/>
        </a:spcBef>
        <a:spcAft>
          <a:spcPct val="0"/>
        </a:spcAft>
        <a:defRPr sz="4400" b="1">
          <a:solidFill>
            <a:schemeClr val="tx1"/>
          </a:solidFill>
          <a:latin typeface="Calibri" pitchFamily="34" charset="0"/>
        </a:defRPr>
      </a:lvl6pPr>
      <a:lvl7pPr marL="914400" algn="ctr" rtl="0" eaLnBrk="1" fontAlgn="base" hangingPunct="1">
        <a:spcBef>
          <a:spcPct val="0"/>
        </a:spcBef>
        <a:spcAft>
          <a:spcPct val="0"/>
        </a:spcAft>
        <a:defRPr sz="4400" b="1">
          <a:solidFill>
            <a:schemeClr val="tx1"/>
          </a:solidFill>
          <a:latin typeface="Calibri" pitchFamily="34" charset="0"/>
        </a:defRPr>
      </a:lvl7pPr>
      <a:lvl8pPr marL="1371600" algn="ctr" rtl="0" eaLnBrk="1" fontAlgn="base" hangingPunct="1">
        <a:spcBef>
          <a:spcPct val="0"/>
        </a:spcBef>
        <a:spcAft>
          <a:spcPct val="0"/>
        </a:spcAft>
        <a:defRPr sz="4400" b="1">
          <a:solidFill>
            <a:schemeClr val="tx1"/>
          </a:solidFill>
          <a:latin typeface="Calibri" pitchFamily="34" charset="0"/>
        </a:defRPr>
      </a:lvl8pPr>
      <a:lvl9pPr marL="1828800" algn="ctr" rtl="0" eaLnBrk="1" fontAlgn="base" hangingPunct="1">
        <a:spcBef>
          <a:spcPct val="0"/>
        </a:spcBef>
        <a:spcAft>
          <a:spcPct val="0"/>
        </a:spcAft>
        <a:defRPr sz="4400" b="1">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pAZGlHo0H2SGwM&amp;tbnid=GRg-srEapUsy-M:&amp;ved=0CAUQjRw&amp;url=http://www.aiche.org/resources/chemeondemand/webinars/ethics-and-excellence-engineering-part-1&amp;ei=S5NqUqtd1MCRB4XFgWg&amp;bvm=bv.55123115,d.b2I&amp;psig=AFQjCNFZXEm9ZokdGBZaFDPE_6cM8aiWoA&amp;ust=1382802516458926" TargetMode="External"/><Relationship Id="rId2" Type="http://schemas.openxmlformats.org/officeDocument/2006/relationships/image" Target="../media/image5.png"/><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bwMode="auto">
          <a:xfrm>
            <a:off x="270164" y="1295400"/>
            <a:ext cx="8686800" cy="1905000"/>
          </a:xfrm>
          <a:prstGeom prst="rect">
            <a:avLst/>
          </a:prstGeom>
          <a:solidFill>
            <a:sysClr val="window" lastClr="FFFFFF"/>
          </a:solidFill>
          <a:ln w="57150" cap="flat" cmpd="sng" algn="ctr">
            <a:solidFill>
              <a:srgbClr val="FFFF00"/>
            </a:solidFill>
            <a:prstDash val="solid"/>
            <a:miter lim="800000"/>
            <a:headEnd/>
            <a:tailEnd/>
          </a:ln>
          <a:effectLst/>
        </p:spPr>
        <p:txBody>
          <a:bodyPr vert="horz" wrap="square" lIns="91440" tIns="45720" rIns="91440" bIns="45720" numCol="1" anchor="ctr" anchorCtr="0" compatLnSpc="1">
            <a:prstTxWarp prst="textNoShape">
              <a:avLst/>
            </a:prstTxWarp>
            <a:noAutofit/>
          </a:bodyPr>
          <a:lstStyle>
            <a:lvl1pPr algn="ctr" rtl="0" eaLnBrk="1" fontAlgn="base" hangingPunct="1">
              <a:spcBef>
                <a:spcPct val="0"/>
              </a:spcBef>
              <a:spcAft>
                <a:spcPct val="0"/>
              </a:spcAft>
              <a:defRPr sz="4800" b="1" kern="1200">
                <a:solidFill>
                  <a:schemeClr val="dk1"/>
                </a:solidFill>
                <a:latin typeface="+mn-lt"/>
                <a:ea typeface="+mn-ea"/>
                <a:cs typeface="+mn-cs"/>
              </a:defRPr>
            </a:lvl1pPr>
            <a:lvl2pPr algn="ctr" rtl="0" eaLnBrk="1" fontAlgn="base" hangingPunct="1">
              <a:spcBef>
                <a:spcPct val="0"/>
              </a:spcBef>
              <a:spcAft>
                <a:spcPct val="0"/>
              </a:spcAft>
              <a:defRPr sz="4400" b="1">
                <a:solidFill>
                  <a:schemeClr val="dk1"/>
                </a:solidFill>
                <a:latin typeface="+mn-lt"/>
                <a:ea typeface="+mn-ea"/>
                <a:cs typeface="+mn-cs"/>
              </a:defRPr>
            </a:lvl2pPr>
            <a:lvl3pPr algn="ctr" rtl="0" eaLnBrk="1" fontAlgn="base" hangingPunct="1">
              <a:spcBef>
                <a:spcPct val="0"/>
              </a:spcBef>
              <a:spcAft>
                <a:spcPct val="0"/>
              </a:spcAft>
              <a:defRPr sz="4400" b="1">
                <a:solidFill>
                  <a:schemeClr val="dk1"/>
                </a:solidFill>
                <a:latin typeface="+mn-lt"/>
                <a:ea typeface="+mn-ea"/>
                <a:cs typeface="+mn-cs"/>
              </a:defRPr>
            </a:lvl3pPr>
            <a:lvl4pPr algn="ctr" rtl="0" eaLnBrk="1" fontAlgn="base" hangingPunct="1">
              <a:spcBef>
                <a:spcPct val="0"/>
              </a:spcBef>
              <a:spcAft>
                <a:spcPct val="0"/>
              </a:spcAft>
              <a:defRPr sz="4400" b="1">
                <a:solidFill>
                  <a:schemeClr val="dk1"/>
                </a:solidFill>
                <a:latin typeface="+mn-lt"/>
                <a:ea typeface="+mn-ea"/>
                <a:cs typeface="+mn-cs"/>
              </a:defRPr>
            </a:lvl4pPr>
            <a:lvl5pPr algn="ctr" rtl="0" eaLnBrk="1" fontAlgn="base" hangingPunct="1">
              <a:spcBef>
                <a:spcPct val="0"/>
              </a:spcBef>
              <a:spcAft>
                <a:spcPct val="0"/>
              </a:spcAft>
              <a:defRPr sz="4400" b="1">
                <a:solidFill>
                  <a:schemeClr val="dk1"/>
                </a:solidFill>
                <a:latin typeface="+mn-lt"/>
                <a:ea typeface="+mn-ea"/>
                <a:cs typeface="+mn-cs"/>
              </a:defRPr>
            </a:lvl5pPr>
            <a:lvl6pPr marL="457200" algn="ctr" rtl="0" eaLnBrk="1" fontAlgn="base" hangingPunct="1">
              <a:spcBef>
                <a:spcPct val="0"/>
              </a:spcBef>
              <a:spcAft>
                <a:spcPct val="0"/>
              </a:spcAft>
              <a:defRPr sz="4400" b="1">
                <a:solidFill>
                  <a:schemeClr val="dk1"/>
                </a:solidFill>
                <a:latin typeface="+mn-lt"/>
                <a:ea typeface="+mn-ea"/>
                <a:cs typeface="+mn-cs"/>
              </a:defRPr>
            </a:lvl6pPr>
            <a:lvl7pPr marL="914400" algn="ctr" rtl="0" eaLnBrk="1" fontAlgn="base" hangingPunct="1">
              <a:spcBef>
                <a:spcPct val="0"/>
              </a:spcBef>
              <a:spcAft>
                <a:spcPct val="0"/>
              </a:spcAft>
              <a:defRPr sz="4400" b="1">
                <a:solidFill>
                  <a:schemeClr val="dk1"/>
                </a:solidFill>
                <a:latin typeface="+mn-lt"/>
                <a:ea typeface="+mn-ea"/>
                <a:cs typeface="+mn-cs"/>
              </a:defRPr>
            </a:lvl7pPr>
            <a:lvl8pPr marL="1371600" algn="ctr" rtl="0" eaLnBrk="1" fontAlgn="base" hangingPunct="1">
              <a:spcBef>
                <a:spcPct val="0"/>
              </a:spcBef>
              <a:spcAft>
                <a:spcPct val="0"/>
              </a:spcAft>
              <a:defRPr sz="4400" b="1">
                <a:solidFill>
                  <a:schemeClr val="dk1"/>
                </a:solidFill>
                <a:latin typeface="+mn-lt"/>
                <a:ea typeface="+mn-ea"/>
                <a:cs typeface="+mn-cs"/>
              </a:defRPr>
            </a:lvl8pPr>
            <a:lvl9pPr marL="1828800" algn="ctr" rtl="0" eaLnBrk="1" fontAlgn="base" hangingPunct="1">
              <a:spcBef>
                <a:spcPct val="0"/>
              </a:spcBef>
              <a:spcAft>
                <a:spcPct val="0"/>
              </a:spcAft>
              <a:defRPr sz="4400" b="1">
                <a:solidFill>
                  <a:schemeClr val="dk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800" b="1" i="0" u="none" strike="noStrike" kern="1200" cap="none" spc="0" normalizeH="0" baseline="0" noProof="0" dirty="0" smtClean="0">
              <a:ln w="12700">
                <a:solidFill>
                  <a:sysClr val="windowText" lastClr="000000"/>
                </a:solidFill>
                <a:prstDash val="solid"/>
              </a:ln>
              <a:solidFill>
                <a:srgbClr val="007ACA"/>
              </a:solidFill>
              <a:effectLst>
                <a:outerShdw blurRad="41275" dist="20320" dir="1800000" algn="tl" rotWithShape="0">
                  <a:srgbClr val="000000">
                    <a:alpha val="40000"/>
                  </a:srgbClr>
                </a:outerShdw>
              </a:effectLst>
              <a:uLnTx/>
              <a:uFillTx/>
              <a:latin typeface="Cambria"/>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dirty="0" smtClean="0">
                <a:ln w="12700">
                  <a:solidFill>
                    <a:sysClr val="windowText" lastClr="000000"/>
                  </a:solidFill>
                  <a:prstDash val="solid"/>
                </a:ln>
                <a:solidFill>
                  <a:srgbClr val="007ACA"/>
                </a:solidFill>
                <a:effectLst>
                  <a:outerShdw blurRad="41275" dist="20320" dir="1800000" algn="tl" rotWithShape="0">
                    <a:srgbClr val="000000">
                      <a:alpha val="40000"/>
                    </a:srgbClr>
                  </a:outerShdw>
                </a:effectLst>
                <a:uLnTx/>
                <a:uFillTx/>
                <a:latin typeface="Cambria"/>
                <a:ea typeface="+mn-ea"/>
                <a:cs typeface="+mn-cs"/>
              </a:rPr>
              <a:t>Ethical Engineering</a:t>
            </a:r>
          </a:p>
          <a:p>
            <a:pPr lvl="0">
              <a:lnSpc>
                <a:spcPct val="80000"/>
              </a:lnSpc>
              <a:spcBef>
                <a:spcPct val="20000"/>
              </a:spcBef>
            </a:pPr>
            <a:r>
              <a:rPr kumimoji="0" lang="en-US" sz="4800" b="1" i="0" u="none" strike="noStrike" kern="1200" cap="none" spc="0" normalizeH="0" noProof="0" dirty="0" smtClean="0">
                <a:ln w="12700">
                  <a:solidFill>
                    <a:sysClr val="windowText" lastClr="000000"/>
                  </a:solidFill>
                  <a:prstDash val="solid"/>
                </a:ln>
                <a:solidFill>
                  <a:srgbClr val="007ACA"/>
                </a:solidFill>
                <a:effectLst>
                  <a:outerShdw blurRad="41275" dist="20320" dir="1800000" algn="tl" rotWithShape="0">
                    <a:srgbClr val="000000">
                      <a:alpha val="40000"/>
                    </a:srgbClr>
                  </a:outerShdw>
                </a:effectLst>
                <a:uLnTx/>
                <a:uFillTx/>
                <a:latin typeface="Cambria"/>
                <a:ea typeface="+mn-ea"/>
                <a:cs typeface="+mn-cs"/>
              </a:rPr>
              <a:t> </a:t>
            </a:r>
            <a:r>
              <a:rPr lang="en-US" sz="1600" b="0" kern="0" dirty="0">
                <a:solidFill>
                  <a:srgbClr val="000000"/>
                </a:solidFill>
                <a:latin typeface="Comic Sans MS" pitchFamily="66" charset="0"/>
              </a:rPr>
              <a:t>Part of the Teach Early Safety Testing (TEST) Curriculum</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800" b="1" i="0" u="none" strike="noStrike" kern="1200" cap="none" spc="0" normalizeH="0" baseline="0" noProof="0" dirty="0">
              <a:ln w="12700">
                <a:solidFill>
                  <a:srgbClr val="1F497D">
                    <a:satMod val="155000"/>
                  </a:srgbClr>
                </a:solidFill>
                <a:prstDash val="solid"/>
              </a:ln>
              <a:solidFill>
                <a:sysClr val="windowText" lastClr="000000"/>
              </a:solidFill>
              <a:effectLst>
                <a:outerShdw blurRad="41275" dist="20320" dir="1800000" algn="tl" rotWithShape="0">
                  <a:srgbClr val="000000">
                    <a:alpha val="40000"/>
                  </a:srgbClr>
                </a:outerShdw>
              </a:effectLst>
              <a:uLnTx/>
              <a:uFillTx/>
              <a:latin typeface="Cambria"/>
              <a:ea typeface="+mn-ea"/>
              <a:cs typeface="+mn-cs"/>
            </a:endParaRP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2455" y="6324600"/>
            <a:ext cx="2133600" cy="268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056221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sz="4800" b="1" dirty="0" smtClean="0"/>
              <a:t>Best Solution </a:t>
            </a:r>
            <a:endParaRPr lang="en-US" sz="4800" b="1" dirty="0"/>
          </a:p>
        </p:txBody>
      </p:sp>
      <p:sp>
        <p:nvSpPr>
          <p:cNvPr id="3" name="Content Placeholder 2"/>
          <p:cNvSpPr>
            <a:spLocks noGrp="1"/>
          </p:cNvSpPr>
          <p:nvPr>
            <p:ph type="body" sz="quarter" idx="13"/>
          </p:nvPr>
        </p:nvSpPr>
        <p:spPr>
          <a:xfrm>
            <a:off x="2590800" y="1219200"/>
            <a:ext cx="6400800" cy="533400"/>
          </a:xfrm>
        </p:spPr>
        <p:txBody>
          <a:bodyPr/>
          <a:lstStyle/>
          <a:p>
            <a:pPr lvl="0" algn="l">
              <a:buFontTx/>
              <a:buChar char="•"/>
            </a:pPr>
            <a:r>
              <a:rPr lang="en-US" sz="3000" b="0" kern="0" dirty="0" smtClean="0">
                <a:solidFill>
                  <a:srgbClr val="000000"/>
                </a:solidFill>
              </a:rPr>
              <a:t>A good solution would </a:t>
            </a:r>
            <a:r>
              <a:rPr lang="en-US" sz="3000" b="0" kern="0" smtClean="0">
                <a:solidFill>
                  <a:srgbClr val="000000"/>
                </a:solidFill>
              </a:rPr>
              <a:t>be to approach </a:t>
            </a:r>
            <a:r>
              <a:rPr lang="en-US" sz="3000" b="0" kern="0" dirty="0" smtClean="0">
                <a:solidFill>
                  <a:srgbClr val="000000"/>
                </a:solidFill>
              </a:rPr>
              <a:t>management in a non-confrontational way.</a:t>
            </a:r>
          </a:p>
          <a:p>
            <a:pPr lvl="0" algn="l">
              <a:buFontTx/>
              <a:buChar char="•"/>
            </a:pPr>
            <a:endParaRPr lang="en-US" sz="3000" b="0" kern="0" dirty="0" smtClean="0">
              <a:solidFill>
                <a:srgbClr val="000000"/>
              </a:solidFill>
            </a:endParaRPr>
          </a:p>
          <a:p>
            <a:pPr lvl="0" algn="l">
              <a:buFontTx/>
              <a:buChar char="•"/>
            </a:pPr>
            <a:r>
              <a:rPr lang="en-US" sz="3000" b="0" kern="0" dirty="0" smtClean="0">
                <a:solidFill>
                  <a:srgbClr val="000000"/>
                </a:solidFill>
              </a:rPr>
              <a:t>Of course, the BEST option is to develop a safe product in the first place, as is your duty as an engineer!</a:t>
            </a:r>
          </a:p>
          <a:p>
            <a:endParaRPr lang="en-US" dirty="0"/>
          </a:p>
        </p:txBody>
      </p:sp>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400" y="6324600"/>
            <a:ext cx="2133600" cy="268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8485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Code of Engineers </a:t>
            </a:r>
            <a:endParaRPr lang="en-US" dirty="0"/>
          </a:p>
        </p:txBody>
      </p:sp>
      <p:sp>
        <p:nvSpPr>
          <p:cNvPr id="5" name="Content Placeholder 4"/>
          <p:cNvSpPr>
            <a:spLocks noGrp="1"/>
          </p:cNvSpPr>
          <p:nvPr>
            <p:ph sz="quarter" idx="12"/>
          </p:nvPr>
        </p:nvSpPr>
        <p:spPr>
          <a:xfrm>
            <a:off x="457200" y="1524000"/>
            <a:ext cx="8534400" cy="3657600"/>
          </a:xfrm>
        </p:spPr>
        <p:txBody>
          <a:bodyPr/>
          <a:lstStyle/>
          <a:p>
            <a:r>
              <a:rPr lang="en-US" sz="3000" dirty="0"/>
              <a:t>The code lists the following as its first rule: </a:t>
            </a:r>
            <a:r>
              <a:rPr lang="en-US" sz="3000" b="1" dirty="0"/>
              <a:t>“Hold paramount the safety, health and welfare of the public.”</a:t>
            </a:r>
          </a:p>
          <a:p>
            <a:r>
              <a:rPr lang="en-US" sz="3000" dirty="0"/>
              <a:t>Only work in your area of competence!</a:t>
            </a:r>
          </a:p>
          <a:p>
            <a:r>
              <a:rPr lang="en-US" sz="3000" dirty="0"/>
              <a:t>Common Theme: Your duty is to the people!</a:t>
            </a:r>
          </a:p>
          <a:p>
            <a:r>
              <a:rPr lang="en-US" sz="3000" dirty="0" smtClean="0"/>
              <a:t>No </a:t>
            </a:r>
            <a:r>
              <a:rPr lang="en-US" sz="3000" dirty="0"/>
              <a:t>matter what conflicts of interest arise, your primary duty is always to develop safe products!</a:t>
            </a:r>
          </a:p>
          <a:p>
            <a:endParaRPr lang="en-US" dirty="0"/>
          </a:p>
        </p:txBody>
      </p:sp>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 y="6324600"/>
            <a:ext cx="2133600" cy="268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93107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Code of Engineers </a:t>
            </a:r>
            <a:endParaRPr lang="en-US" dirty="0"/>
          </a:p>
        </p:txBody>
      </p:sp>
      <p:sp>
        <p:nvSpPr>
          <p:cNvPr id="3" name="Content Placeholder 2"/>
          <p:cNvSpPr>
            <a:spLocks noGrp="1"/>
          </p:cNvSpPr>
          <p:nvPr>
            <p:ph sz="quarter" idx="12"/>
          </p:nvPr>
        </p:nvSpPr>
        <p:spPr>
          <a:xfrm>
            <a:off x="304800" y="1219200"/>
            <a:ext cx="5943600" cy="3657600"/>
          </a:xfrm>
        </p:spPr>
        <p:txBody>
          <a:bodyPr/>
          <a:lstStyle/>
          <a:p>
            <a:r>
              <a:rPr lang="en-US" dirty="0"/>
              <a:t>Engineers shall issue public statements only in an objective and truthful manner.</a:t>
            </a:r>
          </a:p>
          <a:p>
            <a:r>
              <a:rPr lang="en-US" dirty="0"/>
              <a:t>Engineers shall act for each employer or client as faithful agents or trustees.</a:t>
            </a:r>
          </a:p>
          <a:p>
            <a:r>
              <a:rPr lang="en-US" dirty="0"/>
              <a:t>Engineers shall avoid deceptive acts.</a:t>
            </a:r>
          </a:p>
          <a:p>
            <a:endParaRPr lang="en-US" dirty="0"/>
          </a:p>
        </p:txBody>
      </p:sp>
      <p:pic>
        <p:nvPicPr>
          <p:cNvPr id="1638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 y="6324600"/>
            <a:ext cx="2133600" cy="268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314" name="Picture 2" descr="http://www.aiche.org/sites/default/files/styles/aiche_content/public/images/webinar/global_career-professional-ethics-istk.png">
            <a:hlinkClick r:id="rId3"/>
          </p:cNvPr>
          <p:cNvPicPr>
            <a:picLocks noChangeAspect="1" noChangeArrowheads="1"/>
          </p:cNvPicPr>
          <p:nvPr/>
        </p:nvPicPr>
        <p:blipFill>
          <a:blip r:embed="rId4" cstate="print"/>
          <a:srcRect/>
          <a:stretch>
            <a:fillRect/>
          </a:stretch>
        </p:blipFill>
        <p:spPr bwMode="auto">
          <a:xfrm>
            <a:off x="5715000" y="2667000"/>
            <a:ext cx="3429000" cy="2590800"/>
          </a:xfrm>
          <a:prstGeom prst="rect">
            <a:avLst/>
          </a:prstGeom>
          <a:noFill/>
        </p:spPr>
      </p:pic>
    </p:spTree>
    <p:extLst>
      <p:ext uri="{BB962C8B-B14F-4D97-AF65-F5344CB8AC3E}">
        <p14:creationId xmlns:p14="http://schemas.microsoft.com/office/powerpoint/2010/main" xmlns="" val="2882558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p:txBody>
          <a:bodyPr/>
          <a:lstStyle/>
          <a:p>
            <a:r>
              <a:rPr lang="en-US" b="1" dirty="0" smtClean="0"/>
              <a:t>Back to Babies and Cribs….</a:t>
            </a:r>
          </a:p>
          <a:p>
            <a:r>
              <a:rPr lang="en-US" dirty="0" smtClean="0"/>
              <a:t> </a:t>
            </a:r>
            <a:endParaRPr lang="en-US" dirty="0"/>
          </a:p>
        </p:txBody>
      </p:sp>
      <p:sp>
        <p:nvSpPr>
          <p:cNvPr id="11" name="Text Placeholder 6"/>
          <p:cNvSpPr txBox="1">
            <a:spLocks/>
          </p:cNvSpPr>
          <p:nvPr/>
        </p:nvSpPr>
        <p:spPr bwMode="auto">
          <a:xfrm>
            <a:off x="2438400" y="990600"/>
            <a:ext cx="64008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ctr" rtl="0" eaLnBrk="1" fontAlgn="base" hangingPunct="1">
              <a:spcBef>
                <a:spcPct val="20000"/>
              </a:spcBef>
              <a:spcAft>
                <a:spcPct val="0"/>
              </a:spcAft>
              <a:buFont typeface="Arial" charset="0"/>
              <a:buNone/>
              <a:defRPr sz="3200" b="1" kern="1200">
                <a:solidFill>
                  <a:schemeClr val="bg1"/>
                </a:solidFill>
                <a:latin typeface="+mn-lt"/>
                <a:ea typeface="+mn-ea"/>
                <a:cs typeface="+mn-cs"/>
              </a:defRPr>
            </a:lvl1pPr>
            <a:lvl2pPr marL="742950" indent="-285750" algn="ctr" rtl="0" eaLnBrk="1" fontAlgn="base" hangingPunct="1">
              <a:spcBef>
                <a:spcPct val="20000"/>
              </a:spcBef>
              <a:spcAft>
                <a:spcPct val="0"/>
              </a:spcAft>
              <a:buFont typeface="Arial" charset="0"/>
              <a:buChar char="–"/>
              <a:defRPr sz="2800" b="1" kern="1200">
                <a:solidFill>
                  <a:schemeClr val="bg1"/>
                </a:solidFill>
                <a:latin typeface="+mn-lt"/>
                <a:ea typeface="+mn-ea"/>
                <a:cs typeface="+mn-cs"/>
              </a:defRPr>
            </a:lvl2pPr>
            <a:lvl3pPr marL="1143000" indent="-228600" algn="ctr" rtl="0" eaLnBrk="1" fontAlgn="base" hangingPunct="1">
              <a:spcBef>
                <a:spcPct val="20000"/>
              </a:spcBef>
              <a:spcAft>
                <a:spcPct val="0"/>
              </a:spcAft>
              <a:buFont typeface="Arial" charset="0"/>
              <a:buChar char="•"/>
              <a:defRPr sz="2400" b="1" kern="1200">
                <a:solidFill>
                  <a:schemeClr val="bg1"/>
                </a:solidFill>
                <a:latin typeface="+mn-lt"/>
                <a:ea typeface="+mn-ea"/>
                <a:cs typeface="+mn-cs"/>
              </a:defRPr>
            </a:lvl3pPr>
            <a:lvl4pPr marL="1600200" indent="-228600" algn="ctr" rtl="0" eaLnBrk="1" fontAlgn="base" hangingPunct="1">
              <a:spcBef>
                <a:spcPct val="20000"/>
              </a:spcBef>
              <a:spcAft>
                <a:spcPct val="0"/>
              </a:spcAft>
              <a:buFont typeface="Arial" charset="0"/>
              <a:buChar char="–"/>
              <a:defRPr sz="2000" b="1" kern="1200">
                <a:solidFill>
                  <a:schemeClr val="bg1"/>
                </a:solidFill>
                <a:latin typeface="+mn-lt"/>
                <a:ea typeface="+mn-ea"/>
                <a:cs typeface="+mn-cs"/>
              </a:defRPr>
            </a:lvl4pPr>
            <a:lvl5pPr marL="2057400" indent="-228600" algn="ctr" rtl="0" eaLnBrk="1" fontAlgn="base" hangingPunct="1">
              <a:spcBef>
                <a:spcPct val="20000"/>
              </a:spcBef>
              <a:spcAft>
                <a:spcPct val="0"/>
              </a:spcAft>
              <a:buFont typeface="Arial" charset="0"/>
              <a:buChar char="»"/>
              <a:defRPr sz="2000" b="1"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300" b="0" dirty="0" smtClean="0">
                <a:solidFill>
                  <a:schemeClr val="tx1"/>
                </a:solidFill>
              </a:rPr>
              <a:t>The Dilemma was real!</a:t>
            </a:r>
          </a:p>
          <a:p>
            <a:endParaRPr lang="en-US" sz="2300" b="0" dirty="0" smtClean="0">
              <a:solidFill>
                <a:schemeClr val="tx1"/>
              </a:solidFill>
            </a:endParaRPr>
          </a:p>
          <a:p>
            <a:r>
              <a:rPr lang="en-US" sz="2300" b="0" dirty="0" smtClean="0">
                <a:solidFill>
                  <a:schemeClr val="tx1"/>
                </a:solidFill>
              </a:rPr>
              <a:t>That model of crib has killed at least 16 babies since 1990 including Danny </a:t>
            </a:r>
            <a:r>
              <a:rPr lang="en-US" sz="2300" b="0" dirty="0" err="1" smtClean="0">
                <a:solidFill>
                  <a:schemeClr val="tx1"/>
                </a:solidFill>
              </a:rPr>
              <a:t>Keysar</a:t>
            </a:r>
            <a:r>
              <a:rPr lang="en-US" sz="2300" b="0" dirty="0" smtClean="0">
                <a:solidFill>
                  <a:schemeClr val="tx1"/>
                </a:solidFill>
              </a:rPr>
              <a:t> whose parents founded KID, Danny was the crib’s 5</a:t>
            </a:r>
            <a:r>
              <a:rPr lang="en-US" sz="2300" b="0" baseline="30000" dirty="0" smtClean="0">
                <a:solidFill>
                  <a:schemeClr val="tx1"/>
                </a:solidFill>
              </a:rPr>
              <a:t>th</a:t>
            </a:r>
            <a:r>
              <a:rPr lang="en-US" sz="2300" b="0" dirty="0" smtClean="0">
                <a:solidFill>
                  <a:schemeClr val="tx1"/>
                </a:solidFill>
              </a:rPr>
              <a:t> victim.</a:t>
            </a:r>
          </a:p>
          <a:p>
            <a:endParaRPr lang="en-US" sz="2300" b="0" dirty="0" smtClean="0">
              <a:solidFill>
                <a:schemeClr val="tx1"/>
              </a:solidFill>
            </a:endParaRPr>
          </a:p>
          <a:p>
            <a:r>
              <a:rPr lang="en-US" sz="2300" b="0" dirty="0" smtClean="0">
                <a:solidFill>
                  <a:schemeClr val="tx1"/>
                </a:solidFill>
              </a:rPr>
              <a:t>How many would have died if someone had spoken up? How many would have died if a safe crib had been designed in the first place?</a:t>
            </a:r>
          </a:p>
          <a:p>
            <a:endParaRPr lang="en-US" dirty="0"/>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 y="2819400"/>
            <a:ext cx="2235541" cy="20388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2400" y="6334125"/>
            <a:ext cx="2133600" cy="268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13964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Discussion </a:t>
            </a:r>
            <a:endParaRPr lang="en-US" dirty="0"/>
          </a:p>
        </p:txBody>
      </p:sp>
      <p:sp>
        <p:nvSpPr>
          <p:cNvPr id="5" name="Content Placeholder 4"/>
          <p:cNvSpPr>
            <a:spLocks noGrp="1"/>
          </p:cNvSpPr>
          <p:nvPr>
            <p:ph sz="quarter" idx="12"/>
          </p:nvPr>
        </p:nvSpPr>
        <p:spPr>
          <a:xfrm>
            <a:off x="457200" y="1219200"/>
            <a:ext cx="8229600" cy="3657600"/>
          </a:xfrm>
        </p:spPr>
        <p:txBody>
          <a:bodyPr/>
          <a:lstStyle/>
          <a:p>
            <a:r>
              <a:rPr lang="en-US" sz="2300" dirty="0" smtClean="0"/>
              <a:t>1</a:t>
            </a:r>
            <a:r>
              <a:rPr lang="en-US" sz="2300" dirty="0"/>
              <a:t>) Given the continual development of new products, how can manufacturer’s assure all safety concerns have been addressed before specific standards for the product are developed? </a:t>
            </a:r>
          </a:p>
          <a:p>
            <a:r>
              <a:rPr lang="en-US" sz="2300" dirty="0" smtClean="0"/>
              <a:t>2</a:t>
            </a:r>
            <a:r>
              <a:rPr lang="en-US" sz="2300" dirty="0"/>
              <a:t>) The CEO of The Baby Spot said, after hearing of several of the deaths and injuries, that he “couldn’t believe people could be so careless.” What assumptions are behind this statement? What obligations does an engineer have to ensure that its products are used in a manner they deem safe? What behavior can engineers reasonably expect from consumers?</a:t>
            </a:r>
          </a:p>
          <a:p>
            <a:endParaRPr lang="en-US" dirty="0"/>
          </a:p>
        </p:txBody>
      </p:sp>
      <p:pic>
        <p:nvPicPr>
          <p:cNvPr id="2253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 y="6324600"/>
            <a:ext cx="2133600" cy="268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457060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28600"/>
            <a:ext cx="8229600" cy="1143000"/>
          </a:xfrm>
        </p:spPr>
        <p:txBody>
          <a:bodyPr/>
          <a:lstStyle/>
          <a:p>
            <a:r>
              <a:rPr lang="en-US" dirty="0" smtClean="0">
                <a:solidFill>
                  <a:srgbClr val="007ACA"/>
                </a:solidFill>
              </a:rPr>
              <a:t>Baby Bumbo Seats </a:t>
            </a:r>
            <a:endParaRPr lang="en-US" dirty="0">
              <a:solidFill>
                <a:srgbClr val="007ACA"/>
              </a:solidFill>
            </a:endParaRPr>
          </a:p>
        </p:txBody>
      </p:sp>
      <p:sp>
        <p:nvSpPr>
          <p:cNvPr id="4" name="Subtitle 3"/>
          <p:cNvSpPr>
            <a:spLocks noGrp="1"/>
          </p:cNvSpPr>
          <p:nvPr>
            <p:ph sz="half" idx="1"/>
          </p:nvPr>
        </p:nvSpPr>
        <p:spPr>
          <a:xfrm>
            <a:off x="304800" y="1371600"/>
            <a:ext cx="5181600" cy="5029200"/>
          </a:xfrm>
        </p:spPr>
        <p:txBody>
          <a:bodyPr/>
          <a:lstStyle/>
          <a:p>
            <a:r>
              <a:rPr lang="en-US" sz="2200" dirty="0" smtClean="0"/>
              <a:t>Baby Bumbo Seats are a wildly popular alternative to high chairs and swings which helps babies as young as 3 months sit upright and play </a:t>
            </a:r>
          </a:p>
          <a:p>
            <a:r>
              <a:rPr lang="en-US" sz="2200" dirty="0" smtClean="0"/>
              <a:t>A recall warning was issued in 2007 and 2012 after the </a:t>
            </a:r>
            <a:r>
              <a:rPr lang="en-US" sz="2200" dirty="0"/>
              <a:t>US Consumer Product Safety Commission (CPSC) had received around 100 complaints of injuries related to the baby seat, including more than 20 skull </a:t>
            </a:r>
            <a:r>
              <a:rPr lang="en-US" sz="2200" dirty="0" smtClean="0"/>
              <a:t>fractures</a:t>
            </a:r>
          </a:p>
          <a:p>
            <a:r>
              <a:rPr lang="en-US" sz="2200" dirty="0"/>
              <a:t>Bumbo International has sold 4 million seats in the US alone, all of which </a:t>
            </a:r>
            <a:r>
              <a:rPr lang="en-US" sz="2200" dirty="0" smtClean="0"/>
              <a:t>the CPSC </a:t>
            </a:r>
            <a:r>
              <a:rPr lang="en-US" sz="2200" dirty="0"/>
              <a:t>are targeting in this safety action.</a:t>
            </a:r>
          </a:p>
          <a:p>
            <a:pPr lvl="1"/>
            <a:endParaRPr lang="en-US" sz="2200" dirty="0"/>
          </a:p>
          <a:p>
            <a:pPr marL="457200" lvl="1" indent="0">
              <a:buNone/>
            </a:pPr>
            <a:endParaRPr lang="en-US" sz="2200" dirty="0" smtClean="0"/>
          </a:p>
          <a:p>
            <a:endParaRPr lang="en-US" sz="2200"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81712" y="1752600"/>
            <a:ext cx="2235756" cy="335258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 y="6324600"/>
            <a:ext cx="2133600" cy="268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475760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3581400" y="228600"/>
            <a:ext cx="5262563" cy="4876800"/>
          </a:xfrm>
        </p:spPr>
        <p:txBody>
          <a:bodyPr/>
          <a:lstStyle/>
          <a:p>
            <a:pPr algn="l">
              <a:buFont typeface="Arial" pitchFamily="34" charset="0"/>
              <a:buChar char="•"/>
            </a:pPr>
            <a:r>
              <a:rPr lang="en-US" sz="2200" dirty="0" smtClean="0">
                <a:solidFill>
                  <a:schemeClr val="tx1"/>
                </a:solidFill>
              </a:rPr>
              <a:t> </a:t>
            </a:r>
            <a:r>
              <a:rPr lang="en-US" sz="2400" dirty="0" smtClean="0">
                <a:solidFill>
                  <a:schemeClr val="tx1"/>
                </a:solidFill>
              </a:rPr>
              <a:t>What </a:t>
            </a:r>
            <a:r>
              <a:rPr lang="en-US" sz="2400" dirty="0" smtClean="0">
                <a:solidFill>
                  <a:schemeClr val="tx1"/>
                </a:solidFill>
              </a:rPr>
              <a:t>should an engineer do regarding this product?</a:t>
            </a:r>
          </a:p>
          <a:p>
            <a:pPr algn="l">
              <a:buFont typeface="Arial" pitchFamily="34" charset="0"/>
              <a:buChar char="•"/>
            </a:pPr>
            <a:r>
              <a:rPr lang="en-US" sz="2400" dirty="0" smtClean="0">
                <a:solidFill>
                  <a:schemeClr val="tx1"/>
                </a:solidFill>
              </a:rPr>
              <a:t> Is </a:t>
            </a:r>
            <a:r>
              <a:rPr lang="en-US" sz="2400" dirty="0" smtClean="0">
                <a:solidFill>
                  <a:schemeClr val="tx1"/>
                </a:solidFill>
              </a:rPr>
              <a:t>there a way to redesign the Bumbo Seat to be a safe place for babies? </a:t>
            </a:r>
          </a:p>
          <a:p>
            <a:pPr lvl="1" algn="l"/>
            <a:r>
              <a:rPr lang="en-US" sz="2400" dirty="0">
                <a:solidFill>
                  <a:schemeClr val="tx1"/>
                </a:solidFill>
              </a:rPr>
              <a:t>Even Bumbo seats with </a:t>
            </a:r>
            <a:r>
              <a:rPr lang="en-US" sz="2400" dirty="0" smtClean="0">
                <a:solidFill>
                  <a:schemeClr val="tx1"/>
                </a:solidFill>
              </a:rPr>
              <a:t>seat modifications including straps </a:t>
            </a:r>
            <a:r>
              <a:rPr lang="en-US" sz="2400" dirty="0">
                <a:solidFill>
                  <a:schemeClr val="tx1"/>
                </a:solidFill>
              </a:rPr>
              <a:t>have faced </a:t>
            </a:r>
            <a:r>
              <a:rPr lang="en-US" sz="2400" dirty="0" smtClean="0">
                <a:solidFill>
                  <a:schemeClr val="tx1"/>
                </a:solidFill>
              </a:rPr>
              <a:t>safety concerns</a:t>
            </a:r>
          </a:p>
          <a:p>
            <a:pPr algn="l">
              <a:buFont typeface="Arial" pitchFamily="34" charset="0"/>
              <a:buChar char="•"/>
            </a:pPr>
            <a:r>
              <a:rPr lang="en-US" sz="2400" dirty="0" smtClean="0">
                <a:solidFill>
                  <a:schemeClr val="tx1"/>
                </a:solidFill>
              </a:rPr>
              <a:t> Is </a:t>
            </a:r>
            <a:r>
              <a:rPr lang="en-US" sz="2400" dirty="0">
                <a:solidFill>
                  <a:schemeClr val="tx1"/>
                </a:solidFill>
              </a:rPr>
              <a:t>there anything that could prevent the </a:t>
            </a:r>
            <a:r>
              <a:rPr lang="en-US" sz="2400" dirty="0" smtClean="0">
                <a:solidFill>
                  <a:schemeClr val="tx1"/>
                </a:solidFill>
              </a:rPr>
              <a:t>Bumbo seat </a:t>
            </a:r>
            <a:r>
              <a:rPr lang="en-US" sz="2400" dirty="0">
                <a:solidFill>
                  <a:schemeClr val="tx1"/>
                </a:solidFill>
              </a:rPr>
              <a:t>from being fixed?</a:t>
            </a:r>
          </a:p>
          <a:p>
            <a:pPr algn="l">
              <a:buFont typeface="Arial" pitchFamily="34" charset="0"/>
              <a:buChar char="•"/>
            </a:pPr>
            <a:r>
              <a:rPr lang="en-US" sz="2400" dirty="0" smtClean="0">
                <a:solidFill>
                  <a:schemeClr val="tx1"/>
                </a:solidFill>
              </a:rPr>
              <a:t> What </a:t>
            </a:r>
            <a:r>
              <a:rPr lang="en-US" sz="2400" dirty="0" smtClean="0">
                <a:solidFill>
                  <a:schemeClr val="tx1"/>
                </a:solidFill>
              </a:rPr>
              <a:t>questions do you have for the makers of the Bumbo seat regarding safety concerns and ethical engineering</a:t>
            </a:r>
            <a:r>
              <a:rPr lang="en-US" sz="2400" dirty="0" smtClean="0"/>
              <a:t>? </a:t>
            </a:r>
            <a:endParaRPr lang="en-US" sz="2400" dirty="0"/>
          </a:p>
          <a:p>
            <a:endParaRPr lang="en-US" sz="2400" dirty="0"/>
          </a:p>
        </p:txBody>
      </p:sp>
      <p:sp>
        <p:nvSpPr>
          <p:cNvPr id="4" name="Text Placeholder 3"/>
          <p:cNvSpPr>
            <a:spLocks noGrp="1"/>
          </p:cNvSpPr>
          <p:nvPr>
            <p:ph type="body" sz="quarter" idx="13"/>
          </p:nvPr>
        </p:nvSpPr>
        <p:spPr/>
        <p:txBody>
          <a:bodyPr/>
          <a:lstStyle/>
          <a:p>
            <a:r>
              <a:rPr lang="en-US" sz="5400" dirty="0" smtClean="0"/>
              <a:t>Questions </a:t>
            </a:r>
            <a:endParaRPr lang="en-US" sz="5400" dirty="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7021" y="2895600"/>
            <a:ext cx="3401786" cy="1905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14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7021" y="6234109"/>
            <a:ext cx="2133600" cy="268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171927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ACA"/>
                </a:solidFill>
              </a:rPr>
              <a:t>Discussion </a:t>
            </a:r>
            <a:endParaRPr lang="en-US" dirty="0">
              <a:solidFill>
                <a:srgbClr val="007ACA"/>
              </a:solidFill>
            </a:endParaRPr>
          </a:p>
        </p:txBody>
      </p:sp>
      <p:sp>
        <p:nvSpPr>
          <p:cNvPr id="3" name="Content Placeholder 2"/>
          <p:cNvSpPr>
            <a:spLocks noGrp="1"/>
          </p:cNvSpPr>
          <p:nvPr>
            <p:ph sz="quarter" idx="12"/>
          </p:nvPr>
        </p:nvSpPr>
        <p:spPr/>
        <p:txBody>
          <a:bodyPr/>
          <a:lstStyle/>
          <a:p>
            <a:pPr marL="0" indent="0">
              <a:buNone/>
            </a:pPr>
            <a:r>
              <a:rPr lang="en-US" sz="2400" dirty="0" smtClean="0"/>
              <a:t>1) What would you have done as an engineer in that situation?</a:t>
            </a:r>
          </a:p>
          <a:p>
            <a:pPr marL="0" indent="0">
              <a:buNone/>
            </a:pPr>
            <a:r>
              <a:rPr lang="en-US" sz="2400" dirty="0" smtClean="0"/>
              <a:t>2</a:t>
            </a:r>
            <a:r>
              <a:rPr lang="en-US" sz="2400" dirty="0"/>
              <a:t>) How should </a:t>
            </a:r>
            <a:r>
              <a:rPr lang="en-US" sz="2400" dirty="0" smtClean="0"/>
              <a:t>engineers </a:t>
            </a:r>
            <a:r>
              <a:rPr lang="en-US" sz="2400" dirty="0"/>
              <a:t>have expressed their concerns </a:t>
            </a:r>
            <a:r>
              <a:rPr lang="en-US" sz="2400" dirty="0" smtClean="0"/>
              <a:t>if </a:t>
            </a:r>
            <a:r>
              <a:rPr lang="en-US" sz="2400" dirty="0"/>
              <a:t>they discovered that the company was not listening?</a:t>
            </a:r>
          </a:p>
          <a:p>
            <a:pPr marL="0" indent="0">
              <a:buNone/>
            </a:pPr>
            <a:r>
              <a:rPr lang="en-US" sz="2400" dirty="0"/>
              <a:t>3) </a:t>
            </a:r>
            <a:r>
              <a:rPr lang="en-US" sz="2400" dirty="0" smtClean="0"/>
              <a:t>Is it </a:t>
            </a:r>
            <a:r>
              <a:rPr lang="en-US" sz="2400" dirty="0"/>
              <a:t>sufficient </a:t>
            </a:r>
            <a:r>
              <a:rPr lang="en-US" sz="2400" dirty="0" smtClean="0"/>
              <a:t>if </a:t>
            </a:r>
            <a:r>
              <a:rPr lang="en-US" sz="2400" dirty="0"/>
              <a:t>the engineers simply expressed their concerns to the management?</a:t>
            </a:r>
          </a:p>
          <a:p>
            <a:pPr marL="0" indent="0">
              <a:buNone/>
            </a:pPr>
            <a:r>
              <a:rPr lang="en-US" sz="2400" dirty="0"/>
              <a:t>4) What protocols could have been in place at the company to avoid manufacturing the faulty design in the first place?</a:t>
            </a:r>
          </a:p>
          <a:p>
            <a:endParaRPr lang="en-US" sz="2400" dirty="0"/>
          </a:p>
        </p:txBody>
      </p:sp>
      <p:pic>
        <p:nvPicPr>
          <p:cNvPr id="1741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1925" y="6266656"/>
            <a:ext cx="2133600" cy="268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524689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algn="l"/>
            <a:endParaRPr lang="en-US" dirty="0" smtClean="0">
              <a:solidFill>
                <a:schemeClr val="tx1"/>
              </a:solidFill>
            </a:endParaRPr>
          </a:p>
          <a:p>
            <a:pPr algn="l"/>
            <a:r>
              <a:rPr lang="en-US" dirty="0" smtClean="0">
                <a:solidFill>
                  <a:schemeClr val="tx1"/>
                </a:solidFill>
              </a:rPr>
              <a:t>1</a:t>
            </a:r>
            <a:r>
              <a:rPr lang="en-US" dirty="0">
                <a:solidFill>
                  <a:schemeClr val="tx1"/>
                </a:solidFill>
              </a:rPr>
              <a:t>) Did Sam act appropriately in this situation?</a:t>
            </a:r>
          </a:p>
          <a:p>
            <a:pPr algn="l"/>
            <a:r>
              <a:rPr lang="en-US" dirty="0">
                <a:solidFill>
                  <a:schemeClr val="tx1"/>
                </a:solidFill>
              </a:rPr>
              <a:t>2) Suppose Sam had been warned ahead of time that complaining about the respirators would get him fired. Should he still have complained?</a:t>
            </a:r>
          </a:p>
          <a:p>
            <a:endParaRPr lang="en-US" dirty="0"/>
          </a:p>
        </p:txBody>
      </p:sp>
      <p:sp>
        <p:nvSpPr>
          <p:cNvPr id="3" name="Text Placeholder 2"/>
          <p:cNvSpPr>
            <a:spLocks noGrp="1"/>
          </p:cNvSpPr>
          <p:nvPr>
            <p:ph type="body" sz="quarter" idx="13"/>
          </p:nvPr>
        </p:nvSpPr>
        <p:spPr/>
        <p:txBody>
          <a:bodyPr/>
          <a:lstStyle/>
          <a:p>
            <a:r>
              <a:rPr lang="en-US" dirty="0" smtClean="0"/>
              <a:t>Infants Under Pressure </a:t>
            </a:r>
            <a:endParaRPr lang="en-US" dirty="0"/>
          </a:p>
        </p:txBody>
      </p:sp>
      <p:pic>
        <p:nvPicPr>
          <p:cNvPr id="1843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400" y="6215061"/>
            <a:ext cx="2133600" cy="268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941169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514600" y="1447800"/>
            <a:ext cx="5029200" cy="1600200"/>
          </a:xfrm>
        </p:spPr>
        <p:txBody>
          <a:bodyPr/>
          <a:lstStyle/>
          <a:p>
            <a:r>
              <a:rPr lang="en-US" sz="4800" b="1" dirty="0" smtClean="0">
                <a:solidFill>
                  <a:srgbClr val="007ACA"/>
                </a:solidFill>
              </a:rPr>
              <a:t>A Final Problem </a:t>
            </a:r>
            <a:endParaRPr lang="en-US" sz="4800" b="1" dirty="0">
              <a:solidFill>
                <a:srgbClr val="007ACA"/>
              </a:solidFill>
            </a:endParaRPr>
          </a:p>
        </p:txBody>
      </p:sp>
      <p:sp>
        <p:nvSpPr>
          <p:cNvPr id="2" name="Subtitle 1"/>
          <p:cNvSpPr>
            <a:spLocks noGrp="1"/>
          </p:cNvSpPr>
          <p:nvPr>
            <p:ph type="subTitle" idx="4294967295"/>
          </p:nvPr>
        </p:nvSpPr>
        <p:spPr>
          <a:xfrm>
            <a:off x="685800" y="2667000"/>
            <a:ext cx="8001000" cy="3352800"/>
          </a:xfrm>
        </p:spPr>
        <p:txBody>
          <a:bodyPr/>
          <a:lstStyle/>
          <a:p>
            <a:pPr marL="0" indent="0" algn="l">
              <a:buNone/>
            </a:pPr>
            <a:endParaRPr lang="en-US" dirty="0"/>
          </a:p>
          <a:p>
            <a:pPr marL="0" indent="0" algn="l">
              <a:buNone/>
            </a:pPr>
            <a:r>
              <a:rPr lang="en-US" dirty="0" smtClean="0"/>
              <a:t>1</a:t>
            </a:r>
            <a:r>
              <a:rPr lang="en-US" dirty="0"/>
              <a:t>) Was Bob right to resign?</a:t>
            </a:r>
          </a:p>
          <a:p>
            <a:pPr marL="0" indent="0" algn="l">
              <a:buNone/>
            </a:pPr>
            <a:r>
              <a:rPr lang="en-US" dirty="0"/>
              <a:t>2) Are there any other courses of action Bob should have taken?</a:t>
            </a:r>
          </a:p>
          <a:p>
            <a:pPr marL="0" indent="0" algn="l">
              <a:buNone/>
            </a:pPr>
            <a:r>
              <a:rPr lang="en-US" dirty="0"/>
              <a:t>3) Did Bob fulfill his duty as an engineer?</a:t>
            </a:r>
          </a:p>
          <a:p>
            <a:endParaRPr lang="en-US" dirty="0"/>
          </a:p>
        </p:txBody>
      </p:sp>
      <p:pic>
        <p:nvPicPr>
          <p:cNvPr id="1945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1000" y="6190456"/>
            <a:ext cx="2133600" cy="268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2870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solidFill>
                  <a:srgbClr val="007ACA"/>
                </a:solidFill>
              </a:rPr>
              <a:t>Introduction </a:t>
            </a:r>
            <a:endParaRPr lang="en-US" dirty="0">
              <a:solidFill>
                <a:srgbClr val="007ACA"/>
              </a:solidFill>
            </a:endParaRPr>
          </a:p>
        </p:txBody>
      </p:sp>
      <p:sp>
        <p:nvSpPr>
          <p:cNvPr id="4" name="Subtitle 3"/>
          <p:cNvSpPr>
            <a:spLocks noGrp="1"/>
          </p:cNvSpPr>
          <p:nvPr>
            <p:ph sz="quarter" idx="12"/>
          </p:nvPr>
        </p:nvSpPr>
        <p:spPr>
          <a:xfrm>
            <a:off x="457200" y="1524000"/>
            <a:ext cx="5181600" cy="3657600"/>
          </a:xfrm>
        </p:spPr>
        <p:txBody>
          <a:bodyPr/>
          <a:lstStyle/>
          <a:p>
            <a:pPr marL="457200" indent="-457200" algn="l">
              <a:buFont typeface="Arial" pitchFamily="34" charset="0"/>
              <a:buChar char="•"/>
            </a:pPr>
            <a:r>
              <a:rPr lang="en-US" sz="3000" dirty="0" smtClean="0"/>
              <a:t>You </a:t>
            </a:r>
            <a:r>
              <a:rPr lang="en-US" sz="3000" dirty="0"/>
              <a:t>design a portable crib.</a:t>
            </a:r>
          </a:p>
          <a:p>
            <a:pPr marL="457200" indent="-457200" algn="l">
              <a:buFont typeface="Arial" pitchFamily="34" charset="0"/>
              <a:buChar char="•"/>
            </a:pPr>
            <a:r>
              <a:rPr lang="en-US" sz="3000" dirty="0" smtClean="0"/>
              <a:t>You </a:t>
            </a:r>
            <a:r>
              <a:rPr lang="en-US" sz="3000" dirty="0"/>
              <a:t>have concerns about the crib’s safety.</a:t>
            </a:r>
          </a:p>
          <a:p>
            <a:pPr marL="457200" indent="-457200" algn="l">
              <a:buFont typeface="Arial" pitchFamily="34" charset="0"/>
              <a:buChar char="•"/>
            </a:pPr>
            <a:r>
              <a:rPr lang="en-US" sz="3000" dirty="0" smtClean="0"/>
              <a:t>Addressing </a:t>
            </a:r>
            <a:r>
              <a:rPr lang="en-US" sz="3000" dirty="0"/>
              <a:t>these concerns would make the crib less likely to sell…</a:t>
            </a:r>
          </a:p>
          <a:p>
            <a:pPr marL="457200" indent="-457200" algn="l">
              <a:buFont typeface="Arial" pitchFamily="34" charset="0"/>
              <a:buChar char="•"/>
            </a:pPr>
            <a:endParaRPr lang="en-US" sz="3000" dirty="0"/>
          </a:p>
        </p:txBody>
      </p:sp>
      <p:sp>
        <p:nvSpPr>
          <p:cNvPr id="7" name="Text Placeholder 6"/>
          <p:cNvSpPr>
            <a:spLocks noGrp="1"/>
          </p:cNvSpPr>
          <p:nvPr>
            <p:ph type="body" sz="quarter" idx="13"/>
          </p:nvPr>
        </p:nvSpPr>
        <p:spPr/>
        <p:txBody>
          <a:bodyPr/>
          <a:lstStyle/>
          <a:p>
            <a:endParaRPr lang="en-US"/>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867400" y="1828800"/>
            <a:ext cx="2590800" cy="2444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8600" y="6347618"/>
            <a:ext cx="2133600" cy="268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870449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sz="quarter" idx="12"/>
          </p:nvPr>
        </p:nvSpPr>
        <p:spPr>
          <a:xfrm>
            <a:off x="381000" y="381000"/>
            <a:ext cx="8229600" cy="3657600"/>
          </a:xfrm>
        </p:spPr>
        <p:txBody>
          <a:bodyPr/>
          <a:lstStyle/>
          <a:p>
            <a:pPr marL="457200" indent="-457200" algn="l">
              <a:buFont typeface="Arial" pitchFamily="34" charset="0"/>
              <a:buChar char="•"/>
            </a:pPr>
            <a:r>
              <a:rPr lang="en-US" sz="2500" dirty="0" smtClean="0"/>
              <a:t>Ethical </a:t>
            </a:r>
            <a:r>
              <a:rPr lang="en-US" sz="2500" dirty="0" smtClean="0"/>
              <a:t>engineering </a:t>
            </a:r>
            <a:r>
              <a:rPr lang="en-US" sz="2500" dirty="0" smtClean="0"/>
              <a:t>and safety consideration are significantly intertwined </a:t>
            </a:r>
          </a:p>
          <a:p>
            <a:pPr marL="457200" indent="-457200" algn="l">
              <a:buFont typeface="Arial" pitchFamily="34" charset="0"/>
              <a:buChar char="•"/>
            </a:pPr>
            <a:r>
              <a:rPr lang="en-US" sz="2500" dirty="0" smtClean="0"/>
              <a:t>People, including engineers encounter ethical dilemmas everyday </a:t>
            </a:r>
          </a:p>
          <a:p>
            <a:pPr marL="457200" indent="-457200" algn="l">
              <a:buFont typeface="Arial" pitchFamily="34" charset="0"/>
              <a:buChar char="•"/>
            </a:pPr>
            <a:r>
              <a:rPr lang="en-US" sz="2500" dirty="0"/>
              <a:t>The </a:t>
            </a:r>
            <a:r>
              <a:rPr lang="en-US" sz="2500" dirty="0" smtClean="0"/>
              <a:t>Code of Engineers lists </a:t>
            </a:r>
            <a:r>
              <a:rPr lang="en-US" sz="2500" dirty="0"/>
              <a:t>the following as its first rule: “Hold paramount the safety, health and welfare of the public</a:t>
            </a:r>
            <a:r>
              <a:rPr lang="en-US" sz="2500" dirty="0" smtClean="0"/>
              <a:t>.”</a:t>
            </a:r>
          </a:p>
          <a:p>
            <a:pPr marL="457200" indent="-457200" algn="l">
              <a:buFont typeface="Arial" pitchFamily="34" charset="0"/>
              <a:buChar char="•"/>
            </a:pPr>
            <a:r>
              <a:rPr lang="en-US" sz="2500" dirty="0" smtClean="0"/>
              <a:t>Even if there are risks to one’s job, it is the responsibility of an engineer to speak up about any unsafe products that could lead to harm or death for the consumer. </a:t>
            </a:r>
            <a:endParaRPr lang="en-US" sz="2500" dirty="0"/>
          </a:p>
          <a:p>
            <a:endParaRPr lang="en-US" sz="2500" dirty="0"/>
          </a:p>
        </p:txBody>
      </p:sp>
      <p:sp>
        <p:nvSpPr>
          <p:cNvPr id="5" name="Text Placeholder 4"/>
          <p:cNvSpPr>
            <a:spLocks noGrp="1"/>
          </p:cNvSpPr>
          <p:nvPr>
            <p:ph type="body" sz="quarter" idx="13"/>
          </p:nvPr>
        </p:nvSpPr>
        <p:spPr/>
        <p:txBody>
          <a:bodyPr/>
          <a:lstStyle/>
          <a:p>
            <a:r>
              <a:rPr lang="en-US" sz="5000" dirty="0" smtClean="0"/>
              <a:t>Conclusion </a:t>
            </a:r>
            <a:endParaRPr lang="en-US" sz="5000" dirty="0"/>
          </a:p>
        </p:txBody>
      </p:sp>
      <p:pic>
        <p:nvPicPr>
          <p:cNvPr id="2048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000" y="6191249"/>
            <a:ext cx="2133600" cy="268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885690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sz="4400" b="1" dirty="0" smtClean="0"/>
              <a:t>Contact</a:t>
            </a:r>
            <a:r>
              <a:rPr lang="en-US" b="1" dirty="0" smtClean="0"/>
              <a:t> </a:t>
            </a:r>
          </a:p>
          <a:p>
            <a:r>
              <a:rPr lang="en-US" dirty="0" smtClean="0">
                <a:solidFill>
                  <a:schemeClr val="tx1"/>
                </a:solidFill>
              </a:rPr>
              <a:t>Kids </a:t>
            </a:r>
            <a:r>
              <a:rPr lang="en-US" dirty="0">
                <a:solidFill>
                  <a:schemeClr val="tx1"/>
                </a:solidFill>
              </a:rPr>
              <a:t>In Danger</a:t>
            </a:r>
          </a:p>
          <a:p>
            <a:r>
              <a:rPr lang="en-US" dirty="0">
                <a:solidFill>
                  <a:schemeClr val="tx1"/>
                </a:solidFill>
              </a:rPr>
              <a:t>116 W. Illinois Street, Ste. 5E</a:t>
            </a:r>
          </a:p>
          <a:p>
            <a:r>
              <a:rPr lang="en-US" dirty="0">
                <a:solidFill>
                  <a:schemeClr val="tx1"/>
                </a:solidFill>
              </a:rPr>
              <a:t>Chicago, IL  60610</a:t>
            </a:r>
          </a:p>
          <a:p>
            <a:r>
              <a:rPr lang="en-US" dirty="0">
                <a:solidFill>
                  <a:schemeClr val="tx1"/>
                </a:solidFill>
              </a:rPr>
              <a:t>Phone: 312-595-0649</a:t>
            </a:r>
          </a:p>
          <a:p>
            <a:r>
              <a:rPr lang="en-US" dirty="0">
                <a:solidFill>
                  <a:schemeClr val="tx1"/>
                </a:solidFill>
              </a:rPr>
              <a:t>Fax: 312-595-0939</a:t>
            </a:r>
          </a:p>
          <a:p>
            <a:r>
              <a:rPr lang="en-US" dirty="0">
                <a:solidFill>
                  <a:schemeClr val="tx1"/>
                </a:solidFill>
              </a:rPr>
              <a:t>Email@KidsInDanger.org</a:t>
            </a:r>
          </a:p>
          <a:p>
            <a:endParaRPr lang="en-US" dirty="0"/>
          </a:p>
          <a:p>
            <a:endParaRPr lang="en-US" dirty="0"/>
          </a:p>
        </p:txBody>
      </p:sp>
      <p:sp>
        <p:nvSpPr>
          <p:cNvPr id="3" name="Text Placeholder 2"/>
          <p:cNvSpPr>
            <a:spLocks noGrp="1"/>
          </p:cNvSpPr>
          <p:nvPr>
            <p:ph type="body" sz="quarter" idx="13"/>
          </p:nvPr>
        </p:nvSpPr>
        <p:spPr/>
        <p:txBody>
          <a:bodyPr/>
          <a:lstStyle/>
          <a:p>
            <a:r>
              <a:rPr lang="en-US" sz="4400" dirty="0" smtClean="0"/>
              <a:t>www.KidsInDanger.org</a:t>
            </a:r>
            <a:endParaRPr lang="en-US" sz="4400" dirty="0"/>
          </a:p>
        </p:txBody>
      </p:sp>
      <p:pic>
        <p:nvPicPr>
          <p:cNvPr id="2150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600" y="6400800"/>
            <a:ext cx="2133600" cy="268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14062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dirty="0" smtClean="0">
                <a:solidFill>
                  <a:srgbClr val="007ACA"/>
                </a:solidFill>
              </a:rPr>
              <a:t>Individual Questions to Consider</a:t>
            </a:r>
            <a:endParaRPr lang="en-US" dirty="0">
              <a:solidFill>
                <a:srgbClr val="007ACA"/>
              </a:solidFill>
            </a:endParaRPr>
          </a:p>
        </p:txBody>
      </p:sp>
      <p:sp>
        <p:nvSpPr>
          <p:cNvPr id="5" name="TextBox 4"/>
          <p:cNvSpPr txBox="1"/>
          <p:nvPr/>
        </p:nvSpPr>
        <p:spPr>
          <a:xfrm>
            <a:off x="304800" y="990600"/>
            <a:ext cx="8610600" cy="4401205"/>
          </a:xfrm>
          <a:prstGeom prst="rect">
            <a:avLst/>
          </a:prstGeom>
          <a:noFill/>
        </p:spPr>
        <p:txBody>
          <a:bodyPr wrap="square" rtlCol="0">
            <a:spAutoFit/>
          </a:bodyPr>
          <a:lstStyle/>
          <a:p>
            <a:pPr marL="514350" indent="-514350">
              <a:buAutoNum type="arabicParenR"/>
            </a:pPr>
            <a:r>
              <a:rPr lang="en-US" sz="2800" dirty="0" smtClean="0"/>
              <a:t>Should you redesign the crib, even if doing so would make it too heavy to sell?</a:t>
            </a:r>
          </a:p>
          <a:p>
            <a:pPr marL="514350" indent="-514350">
              <a:buAutoNum type="arabicParenR"/>
            </a:pPr>
            <a:endParaRPr lang="en-US" sz="2800" dirty="0" smtClean="0"/>
          </a:p>
          <a:p>
            <a:r>
              <a:rPr lang="en-US" sz="2800" dirty="0" smtClean="0"/>
              <a:t>2)Should your express your concerns? To whom?</a:t>
            </a:r>
          </a:p>
          <a:p>
            <a:pPr marL="742950" lvl="1" indent="-285750">
              <a:buFont typeface="Arial" pitchFamily="34" charset="0"/>
              <a:buChar char="•"/>
            </a:pPr>
            <a:r>
              <a:rPr lang="en-US" sz="2800" dirty="0" smtClean="0"/>
              <a:t>Colleagues or your employer at The Baby Spot?</a:t>
            </a:r>
          </a:p>
          <a:p>
            <a:pPr marL="742950" lvl="1" indent="-285750">
              <a:buFont typeface="Arial" pitchFamily="34" charset="0"/>
              <a:buChar char="•"/>
            </a:pPr>
            <a:r>
              <a:rPr lang="en-US" sz="2800" dirty="0" smtClean="0"/>
              <a:t>Retailers considering selling the product?</a:t>
            </a:r>
          </a:p>
          <a:p>
            <a:pPr marL="742950" lvl="1" indent="-285750">
              <a:buFont typeface="Arial" pitchFamily="34" charset="0"/>
              <a:buChar char="•"/>
            </a:pPr>
            <a:r>
              <a:rPr lang="en-US" sz="2800" dirty="0" smtClean="0"/>
              <a:t>Anyone else?</a:t>
            </a:r>
          </a:p>
          <a:p>
            <a:pPr marL="742950" lvl="1" indent="-285750">
              <a:buFont typeface="Arial" pitchFamily="34" charset="0"/>
              <a:buChar char="•"/>
            </a:pPr>
            <a:endParaRPr lang="en-US" sz="2800" dirty="0" smtClean="0"/>
          </a:p>
          <a:p>
            <a:r>
              <a:rPr lang="en-US" sz="2800" dirty="0" smtClean="0"/>
              <a:t>3)  If there are no applicable test standards, are your concerns frivolous?</a:t>
            </a:r>
            <a:endParaRPr lang="en-US" sz="2800"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 y="6324600"/>
            <a:ext cx="2133600" cy="268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63605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2514600" y="228600"/>
            <a:ext cx="6629400" cy="5029200"/>
          </a:xfrm>
        </p:spPr>
        <p:txBody>
          <a:bodyPr/>
          <a:lstStyle/>
          <a:p>
            <a:pPr lvl="0" algn="l">
              <a:lnSpc>
                <a:spcPct val="80000"/>
              </a:lnSpc>
            </a:pPr>
            <a:r>
              <a:rPr lang="en-US" sz="2400" kern="0" dirty="0" smtClean="0">
                <a:solidFill>
                  <a:schemeClr val="tx1"/>
                </a:solidFill>
              </a:rPr>
              <a:t>4) </a:t>
            </a:r>
            <a:r>
              <a:rPr lang="en-US" sz="2400" kern="0" dirty="0">
                <a:solidFill>
                  <a:schemeClr val="tx1"/>
                </a:solidFill>
              </a:rPr>
              <a:t>When a company believes it has met its obligations (e.g. product testing), does it have a further duty to ensure the safety of its products</a:t>
            </a:r>
            <a:r>
              <a:rPr lang="en-US" sz="2400" kern="0" dirty="0" smtClean="0">
                <a:solidFill>
                  <a:schemeClr val="tx1"/>
                </a:solidFill>
              </a:rPr>
              <a:t>?</a:t>
            </a:r>
          </a:p>
          <a:p>
            <a:pPr lvl="0" algn="l">
              <a:lnSpc>
                <a:spcPct val="80000"/>
              </a:lnSpc>
            </a:pPr>
            <a:endParaRPr lang="en-US" sz="2400" kern="0" dirty="0" smtClean="0">
              <a:solidFill>
                <a:schemeClr val="tx1"/>
              </a:solidFill>
            </a:endParaRPr>
          </a:p>
          <a:p>
            <a:pPr lvl="0" algn="l">
              <a:lnSpc>
                <a:spcPct val="80000"/>
              </a:lnSpc>
            </a:pPr>
            <a:r>
              <a:rPr lang="en-US" sz="2400" kern="0" dirty="0" smtClean="0">
                <a:solidFill>
                  <a:schemeClr val="tx1"/>
                </a:solidFill>
              </a:rPr>
              <a:t>5) </a:t>
            </a:r>
            <a:r>
              <a:rPr lang="en-US" sz="2400" kern="0" dirty="0">
                <a:solidFill>
                  <a:schemeClr val="tx1"/>
                </a:solidFill>
              </a:rPr>
              <a:t>What special considerations come into play for a product designed for </a:t>
            </a:r>
            <a:r>
              <a:rPr lang="en-US" sz="2400" kern="0" dirty="0" smtClean="0">
                <a:solidFill>
                  <a:schemeClr val="tx1"/>
                </a:solidFill>
              </a:rPr>
              <a:t>infant or young childhood use?</a:t>
            </a:r>
          </a:p>
          <a:p>
            <a:pPr lvl="0" algn="l">
              <a:lnSpc>
                <a:spcPct val="80000"/>
              </a:lnSpc>
            </a:pPr>
            <a:endParaRPr lang="en-US" sz="2400" kern="0" dirty="0">
              <a:solidFill>
                <a:schemeClr val="tx1"/>
              </a:solidFill>
            </a:endParaRPr>
          </a:p>
          <a:p>
            <a:pPr lvl="0" algn="l">
              <a:lnSpc>
                <a:spcPct val="80000"/>
              </a:lnSpc>
            </a:pPr>
            <a:r>
              <a:rPr lang="en-US" sz="2400" kern="0" dirty="0" smtClean="0">
                <a:solidFill>
                  <a:schemeClr val="tx1"/>
                </a:solidFill>
              </a:rPr>
              <a:t>6) </a:t>
            </a:r>
            <a:r>
              <a:rPr lang="en-US" sz="2400" kern="0" dirty="0">
                <a:solidFill>
                  <a:schemeClr val="tx1"/>
                </a:solidFill>
              </a:rPr>
              <a:t>If only 2 people out of 100 encountered a problem, what should be the </a:t>
            </a:r>
            <a:r>
              <a:rPr lang="en-US" sz="2400" kern="0" dirty="0" smtClean="0">
                <a:solidFill>
                  <a:schemeClr val="tx1"/>
                </a:solidFill>
              </a:rPr>
              <a:t>response?</a:t>
            </a:r>
          </a:p>
          <a:p>
            <a:pPr lvl="0" algn="l">
              <a:lnSpc>
                <a:spcPct val="80000"/>
              </a:lnSpc>
            </a:pPr>
            <a:endParaRPr lang="en-US" sz="2400" kern="0" dirty="0">
              <a:solidFill>
                <a:schemeClr val="tx1"/>
              </a:solidFill>
            </a:endParaRPr>
          </a:p>
          <a:p>
            <a:pPr lvl="0" algn="l">
              <a:lnSpc>
                <a:spcPct val="80000"/>
              </a:lnSpc>
            </a:pPr>
            <a:r>
              <a:rPr lang="en-US" sz="2400" kern="0" dirty="0" smtClean="0">
                <a:solidFill>
                  <a:schemeClr val="tx1"/>
                </a:solidFill>
              </a:rPr>
              <a:t>7) </a:t>
            </a:r>
            <a:r>
              <a:rPr lang="en-US" sz="2400" kern="0" dirty="0">
                <a:solidFill>
                  <a:schemeClr val="tx1"/>
                </a:solidFill>
              </a:rPr>
              <a:t>Should there be government test standards that apply to the crib? Lacking those, in a case like this with a newly designed product, what should engineers do to assure safety? </a:t>
            </a:r>
          </a:p>
          <a:p>
            <a:endParaRPr lang="en-US" dirty="0"/>
          </a:p>
        </p:txBody>
      </p:sp>
      <p:sp>
        <p:nvSpPr>
          <p:cNvPr id="6" name="Text Placeholder 5"/>
          <p:cNvSpPr>
            <a:spLocks noGrp="1"/>
          </p:cNvSpPr>
          <p:nvPr>
            <p:ph type="body" sz="quarter" idx="13"/>
          </p:nvPr>
        </p:nvSpPr>
        <p:spPr>
          <a:xfrm>
            <a:off x="1371600" y="5638800"/>
            <a:ext cx="6934200" cy="533400"/>
          </a:xfrm>
        </p:spPr>
        <p:txBody>
          <a:bodyPr/>
          <a:lstStyle/>
          <a:p>
            <a:r>
              <a:rPr lang="en-US" dirty="0" smtClean="0"/>
              <a:t>Industry Questions to Think About </a:t>
            </a:r>
            <a:endParaRPr lang="en-US"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 y="6266656"/>
            <a:ext cx="2133600" cy="268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15704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5400" dirty="0">
                <a:solidFill>
                  <a:srgbClr val="007ACA"/>
                </a:solidFill>
              </a:rPr>
              <a:t>Ethical Dilemmas</a:t>
            </a:r>
          </a:p>
        </p:txBody>
      </p:sp>
      <p:sp>
        <p:nvSpPr>
          <p:cNvPr id="5" name="TextBox 4"/>
          <p:cNvSpPr txBox="1"/>
          <p:nvPr/>
        </p:nvSpPr>
        <p:spPr>
          <a:xfrm>
            <a:off x="685800" y="1295400"/>
            <a:ext cx="7848600" cy="3046988"/>
          </a:xfrm>
          <a:prstGeom prst="rect">
            <a:avLst/>
          </a:prstGeom>
          <a:noFill/>
        </p:spPr>
        <p:txBody>
          <a:bodyPr wrap="square" rtlCol="0">
            <a:spAutoFit/>
          </a:bodyPr>
          <a:lstStyle/>
          <a:p>
            <a:pPr marL="285750" indent="-285750">
              <a:buFont typeface="Arial" pitchFamily="34" charset="0"/>
              <a:buChar char="•"/>
            </a:pPr>
            <a:r>
              <a:rPr lang="en-US" sz="3200" dirty="0" smtClean="0"/>
              <a:t>We encounter ethical dilemmas everyday.</a:t>
            </a:r>
          </a:p>
          <a:p>
            <a:pPr marL="285750" indent="-285750">
              <a:buFont typeface="Arial" pitchFamily="34" charset="0"/>
              <a:buChar char="•"/>
            </a:pPr>
            <a:endParaRPr lang="en-US" sz="3200" dirty="0" smtClean="0"/>
          </a:p>
          <a:p>
            <a:pPr marL="285750" indent="-285750">
              <a:buFont typeface="Arial" pitchFamily="34" charset="0"/>
              <a:buChar char="•"/>
            </a:pPr>
            <a:r>
              <a:rPr lang="en-US" sz="3200" dirty="0" smtClean="0"/>
              <a:t>People think engineering is all math and science, but engineers are often called about to make decisions that will have an impact on the end user’s health and safety.</a:t>
            </a:r>
            <a:endParaRPr lang="en-US" sz="3200"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 y="6324600"/>
            <a:ext cx="2133600" cy="268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26288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Dangerous Products </a:t>
            </a:r>
            <a:endParaRPr lang="en-US" dirty="0"/>
          </a:p>
        </p:txBody>
      </p:sp>
      <p:sp>
        <p:nvSpPr>
          <p:cNvPr id="4" name="Content Placeholder 3"/>
          <p:cNvSpPr>
            <a:spLocks noGrp="1"/>
          </p:cNvSpPr>
          <p:nvPr>
            <p:ph sz="quarter" idx="12"/>
          </p:nvPr>
        </p:nvSpPr>
        <p:spPr/>
        <p:txBody>
          <a:bodyPr/>
          <a:lstStyle/>
          <a:p>
            <a:pPr lvl="0">
              <a:lnSpc>
                <a:spcPct val="90000"/>
              </a:lnSpc>
              <a:buFontTx/>
              <a:buChar char="•"/>
            </a:pPr>
            <a:r>
              <a:rPr lang="en-US" b="1" kern="0" dirty="0">
                <a:solidFill>
                  <a:srgbClr val="000000"/>
                </a:solidFill>
              </a:rPr>
              <a:t>No one has ever WANTED to develop an unsafe product.</a:t>
            </a:r>
          </a:p>
          <a:p>
            <a:pPr lvl="0">
              <a:lnSpc>
                <a:spcPct val="90000"/>
              </a:lnSpc>
              <a:buFontTx/>
              <a:buChar char="•"/>
            </a:pPr>
            <a:r>
              <a:rPr lang="en-US" b="1" kern="0" dirty="0" smtClean="0">
                <a:solidFill>
                  <a:srgbClr val="000000"/>
                </a:solidFill>
                <a:latin typeface="Arial"/>
              </a:rPr>
              <a:t> </a:t>
            </a:r>
            <a:r>
              <a:rPr lang="en-US" b="1" kern="0" dirty="0">
                <a:solidFill>
                  <a:srgbClr val="000000"/>
                </a:solidFill>
              </a:rPr>
              <a:t>Still, there have been over </a:t>
            </a:r>
            <a:r>
              <a:rPr lang="en-US" sz="8000" b="1" kern="0" dirty="0" smtClean="0">
                <a:solidFill>
                  <a:srgbClr val="000000"/>
                </a:solidFill>
              </a:rPr>
              <a:t>4,000* </a:t>
            </a:r>
            <a:r>
              <a:rPr lang="en-US" b="1" kern="0" dirty="0">
                <a:solidFill>
                  <a:srgbClr val="000000"/>
                </a:solidFill>
              </a:rPr>
              <a:t>recalled consumer products since the start of the Consumer Product Safety Commission in the early 70’s.</a:t>
            </a:r>
            <a:r>
              <a:rPr lang="en-US" kern="0" dirty="0">
                <a:solidFill>
                  <a:srgbClr val="000000"/>
                </a:solidFill>
              </a:rPr>
              <a:t> </a:t>
            </a:r>
          </a:p>
          <a:p>
            <a:endParaRPr lang="en-US" dirty="0"/>
          </a:p>
        </p:txBody>
      </p:sp>
      <p:sp>
        <p:nvSpPr>
          <p:cNvPr id="5" name="Text Placeholder 4"/>
          <p:cNvSpPr>
            <a:spLocks noGrp="1"/>
          </p:cNvSpPr>
          <p:nvPr>
            <p:ph type="body" sz="quarter" idx="13"/>
          </p:nvPr>
        </p:nvSpPr>
        <p:spPr/>
        <p:txBody>
          <a:bodyPr/>
          <a:lstStyle/>
          <a:p>
            <a:r>
              <a:rPr lang="en-US" dirty="0" smtClean="0"/>
              <a:t>*research 4,000 (likely higher now) </a:t>
            </a:r>
            <a:endParaRPr lang="en-US"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600" y="6324600"/>
            <a:ext cx="2133600" cy="268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12530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to the Crib…. </a:t>
            </a:r>
            <a:endParaRPr lang="en-US" dirty="0"/>
          </a:p>
        </p:txBody>
      </p:sp>
      <p:sp>
        <p:nvSpPr>
          <p:cNvPr id="3" name="Content Placeholder 2"/>
          <p:cNvSpPr>
            <a:spLocks noGrp="1"/>
          </p:cNvSpPr>
          <p:nvPr>
            <p:ph sz="quarter" idx="12"/>
          </p:nvPr>
        </p:nvSpPr>
        <p:spPr>
          <a:xfrm>
            <a:off x="457200" y="1219200"/>
            <a:ext cx="8229600" cy="3657600"/>
          </a:xfrm>
        </p:spPr>
        <p:txBody>
          <a:bodyPr/>
          <a:lstStyle/>
          <a:p>
            <a:r>
              <a:rPr lang="en-US" sz="2700" dirty="0"/>
              <a:t>What should an engineer do regarding the crib?</a:t>
            </a:r>
          </a:p>
          <a:p>
            <a:r>
              <a:rPr lang="en-US" sz="2700" dirty="0" smtClean="0"/>
              <a:t>What </a:t>
            </a:r>
            <a:r>
              <a:rPr lang="en-US" sz="2700" dirty="0"/>
              <a:t>are the potential consequences of each action? </a:t>
            </a:r>
          </a:p>
          <a:p>
            <a:r>
              <a:rPr lang="en-US" sz="2700" dirty="0" smtClean="0"/>
              <a:t>What </a:t>
            </a:r>
            <a:r>
              <a:rPr lang="en-US" sz="2700" dirty="0"/>
              <a:t>would be the chain of reporting that you might follow if you have concerns about the </a:t>
            </a:r>
            <a:r>
              <a:rPr lang="en-US" sz="2700" dirty="0" smtClean="0"/>
              <a:t>safety?</a:t>
            </a:r>
          </a:p>
          <a:p>
            <a:pPr lvl="1"/>
            <a:r>
              <a:rPr lang="en-US" sz="2700" dirty="0" smtClean="0"/>
              <a:t>What if you are </a:t>
            </a:r>
            <a:r>
              <a:rPr lang="en-US" sz="2700" dirty="0"/>
              <a:t>met with indifference at the first level?  </a:t>
            </a:r>
          </a:p>
          <a:p>
            <a:r>
              <a:rPr lang="en-US" sz="2700" dirty="0" smtClean="0"/>
              <a:t>Is </a:t>
            </a:r>
            <a:r>
              <a:rPr lang="en-US" sz="2700" dirty="0"/>
              <a:t>there anything that could prevent the crib from being fixed?</a:t>
            </a:r>
          </a:p>
          <a:p>
            <a:endParaRPr lang="en-US" dirty="0"/>
          </a:p>
        </p:txBody>
      </p:sp>
      <p:sp>
        <p:nvSpPr>
          <p:cNvPr id="4" name="Text Placeholder 3"/>
          <p:cNvSpPr>
            <a:spLocks noGrp="1"/>
          </p:cNvSpPr>
          <p:nvPr>
            <p:ph type="body" sz="quarter" idx="13"/>
          </p:nvPr>
        </p:nvSpPr>
        <p:spPr/>
        <p:txBody>
          <a:bodyPr/>
          <a:lstStyle/>
          <a:p>
            <a:endParaRPr lang="en-US" dirty="0"/>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 y="6266656"/>
            <a:ext cx="2133600" cy="268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74440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2590800" y="228600"/>
            <a:ext cx="5715000" cy="4876800"/>
          </a:xfrm>
        </p:spPr>
        <p:txBody>
          <a:bodyPr/>
          <a:lstStyle/>
          <a:p>
            <a:r>
              <a:rPr lang="en-US" sz="4800" dirty="0" smtClean="0"/>
              <a:t>What to do…..</a:t>
            </a:r>
          </a:p>
          <a:p>
            <a:pPr marL="457200" indent="-457200" algn="l">
              <a:buFont typeface="Arial" pitchFamily="34" charset="0"/>
              <a:buChar char="•"/>
            </a:pPr>
            <a:r>
              <a:rPr lang="en-US" dirty="0">
                <a:solidFill>
                  <a:schemeClr val="tx1"/>
                </a:solidFill>
              </a:rPr>
              <a:t>A lot of times, all the options are bad.</a:t>
            </a:r>
          </a:p>
          <a:p>
            <a:pPr marL="457200" indent="-457200" algn="l">
              <a:buFont typeface="Arial" pitchFamily="34" charset="0"/>
              <a:buChar char="•"/>
            </a:pPr>
            <a:endParaRPr lang="en-US" dirty="0">
              <a:solidFill>
                <a:schemeClr val="tx1"/>
              </a:solidFill>
            </a:endParaRPr>
          </a:p>
          <a:p>
            <a:pPr marL="457200" indent="-457200" algn="l">
              <a:buFont typeface="Arial" pitchFamily="34" charset="0"/>
              <a:buChar char="•"/>
            </a:pPr>
            <a:r>
              <a:rPr lang="en-US" dirty="0">
                <a:solidFill>
                  <a:schemeClr val="tx1"/>
                </a:solidFill>
              </a:rPr>
              <a:t>Let’s say you talk to management and…</a:t>
            </a:r>
          </a:p>
          <a:p>
            <a:pPr marL="457200" indent="-457200" algn="l">
              <a:buFont typeface="Arial" pitchFamily="34" charset="0"/>
              <a:buChar char="•"/>
            </a:pPr>
            <a:r>
              <a:rPr lang="en-US" dirty="0" smtClean="0">
                <a:solidFill>
                  <a:schemeClr val="tx1"/>
                </a:solidFill>
              </a:rPr>
              <a:t>They </a:t>
            </a:r>
            <a:r>
              <a:rPr lang="en-US" dirty="0">
                <a:solidFill>
                  <a:schemeClr val="tx1"/>
                </a:solidFill>
              </a:rPr>
              <a:t>ignore you. </a:t>
            </a:r>
          </a:p>
          <a:p>
            <a:pPr marL="457200" indent="-457200" algn="l">
              <a:buFont typeface="Arial" pitchFamily="34" charset="0"/>
              <a:buChar char="•"/>
            </a:pPr>
            <a:endParaRPr lang="en-US" dirty="0"/>
          </a:p>
        </p:txBody>
      </p:sp>
      <p:sp>
        <p:nvSpPr>
          <p:cNvPr id="6" name="Text Placeholder 5"/>
          <p:cNvSpPr>
            <a:spLocks noGrp="1"/>
          </p:cNvSpPr>
          <p:nvPr>
            <p:ph type="body" sz="quarter" idx="13"/>
          </p:nvPr>
        </p:nvSpPr>
        <p:spPr/>
        <p:txBody>
          <a:bodyPr/>
          <a:lstStyle/>
          <a:p>
            <a:endParaRPr lang="en-US"/>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 y="6324600"/>
            <a:ext cx="2133600" cy="268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89365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792162"/>
          </a:xfrm>
        </p:spPr>
        <p:txBody>
          <a:bodyPr/>
          <a:lstStyle/>
          <a:p>
            <a:r>
              <a:rPr lang="en-US" sz="5000" dirty="0" smtClean="0"/>
              <a:t>You can….</a:t>
            </a:r>
            <a:endParaRPr lang="en-US" sz="5000" dirty="0"/>
          </a:p>
        </p:txBody>
      </p:sp>
      <p:sp>
        <p:nvSpPr>
          <p:cNvPr id="5" name="Content Placeholder 4"/>
          <p:cNvSpPr>
            <a:spLocks noGrp="1"/>
          </p:cNvSpPr>
          <p:nvPr>
            <p:ph sz="quarter" idx="12"/>
          </p:nvPr>
        </p:nvSpPr>
        <p:spPr>
          <a:xfrm>
            <a:off x="452437" y="838200"/>
            <a:ext cx="8686800" cy="3657600"/>
          </a:xfrm>
        </p:spPr>
        <p:txBody>
          <a:bodyPr/>
          <a:lstStyle/>
          <a:p>
            <a:r>
              <a:rPr lang="en-US" sz="2700" b="1" dirty="0" smtClean="0"/>
              <a:t>Option 1: </a:t>
            </a:r>
            <a:r>
              <a:rPr lang="en-US" sz="2700" dirty="0" smtClean="0"/>
              <a:t>Trust </a:t>
            </a:r>
            <a:r>
              <a:rPr lang="en-US" sz="2700" dirty="0"/>
              <a:t>that management will make the right decision. </a:t>
            </a:r>
            <a:endParaRPr lang="en-US" sz="2700" dirty="0" smtClean="0"/>
          </a:p>
          <a:p>
            <a:pPr lvl="1"/>
            <a:r>
              <a:rPr lang="en-US" sz="2000" dirty="0" smtClean="0"/>
              <a:t>Pro</a:t>
            </a:r>
            <a:r>
              <a:rPr lang="en-US" sz="2000" dirty="0"/>
              <a:t>: Management might decide to fix the crib.</a:t>
            </a:r>
          </a:p>
          <a:p>
            <a:pPr lvl="1"/>
            <a:r>
              <a:rPr lang="en-US" sz="2000" dirty="0"/>
              <a:t>Con: Management might decide not to fix the crib</a:t>
            </a:r>
            <a:r>
              <a:rPr lang="en-US" sz="2000" dirty="0" smtClean="0"/>
              <a:t>.</a:t>
            </a:r>
          </a:p>
          <a:p>
            <a:r>
              <a:rPr lang="en-US" sz="2700" b="1" dirty="0" smtClean="0"/>
              <a:t>Option </a:t>
            </a:r>
            <a:r>
              <a:rPr lang="en-US" sz="2700" b="1" dirty="0"/>
              <a:t>2: </a:t>
            </a:r>
            <a:r>
              <a:rPr lang="en-US" sz="2700" dirty="0"/>
              <a:t>Stand your ground</a:t>
            </a:r>
            <a:r>
              <a:rPr lang="en-US" sz="2700" dirty="0" smtClean="0"/>
              <a:t>!</a:t>
            </a:r>
          </a:p>
          <a:p>
            <a:pPr lvl="1"/>
            <a:r>
              <a:rPr lang="en-US" sz="2000" dirty="0"/>
              <a:t>Pro: The crib has a better chance of being fixed.</a:t>
            </a:r>
          </a:p>
          <a:p>
            <a:pPr lvl="1"/>
            <a:r>
              <a:rPr lang="en-US" sz="2000" dirty="0"/>
              <a:t>Con: Your boss now hates you.</a:t>
            </a:r>
          </a:p>
          <a:p>
            <a:r>
              <a:rPr lang="en-US" sz="2700" b="1" dirty="0" smtClean="0"/>
              <a:t>Option 3: </a:t>
            </a:r>
            <a:r>
              <a:rPr lang="en-US" sz="2700" dirty="0" smtClean="0"/>
              <a:t>Don’t </a:t>
            </a:r>
            <a:r>
              <a:rPr lang="en-US" sz="2700" dirty="0"/>
              <a:t>say </a:t>
            </a:r>
            <a:r>
              <a:rPr lang="en-US" sz="2700" dirty="0" smtClean="0"/>
              <a:t>anything!</a:t>
            </a:r>
          </a:p>
          <a:p>
            <a:pPr lvl="1"/>
            <a:r>
              <a:rPr lang="en-US" sz="2000" dirty="0" smtClean="0"/>
              <a:t>Pro</a:t>
            </a:r>
            <a:r>
              <a:rPr lang="en-US" sz="2000" dirty="0"/>
              <a:t>: Your boss doesn’t hate </a:t>
            </a:r>
            <a:r>
              <a:rPr lang="en-US" sz="2000" dirty="0" smtClean="0"/>
              <a:t>you.</a:t>
            </a:r>
          </a:p>
          <a:p>
            <a:pPr lvl="1"/>
            <a:r>
              <a:rPr lang="en-US" sz="2000" dirty="0" smtClean="0"/>
              <a:t>Con</a:t>
            </a:r>
            <a:r>
              <a:rPr lang="en-US" sz="2000" dirty="0"/>
              <a:t>: The crib is still dangerous, and this time you didn’t even give management a chance to fix it.</a:t>
            </a:r>
          </a:p>
          <a:p>
            <a:pPr marL="457200" lvl="1" indent="0" algn="ctr">
              <a:buNone/>
            </a:pPr>
            <a:endParaRPr lang="en-US" dirty="0"/>
          </a:p>
        </p:txBody>
      </p:sp>
      <p:sp>
        <p:nvSpPr>
          <p:cNvPr id="7" name="Text Placeholder 6"/>
          <p:cNvSpPr>
            <a:spLocks noGrp="1"/>
          </p:cNvSpPr>
          <p:nvPr>
            <p:ph type="body" sz="quarter" idx="13"/>
          </p:nvPr>
        </p:nvSpPr>
        <p:spPr>
          <a:xfrm>
            <a:off x="304800" y="5410200"/>
            <a:ext cx="8839200" cy="1295400"/>
          </a:xfrm>
        </p:spPr>
        <p:txBody>
          <a:bodyPr/>
          <a:lstStyle/>
          <a:p>
            <a:r>
              <a:rPr lang="en-US" sz="4800" dirty="0" smtClean="0"/>
              <a:t>Which option would you choose?</a:t>
            </a:r>
            <a:endParaRPr lang="en-US" sz="4800" dirty="0"/>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 y="6324600"/>
            <a:ext cx="2133600" cy="268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70829176"/>
      </p:ext>
    </p:extLst>
  </p:cSld>
  <p:clrMapOvr>
    <a:masterClrMapping/>
  </p:clrMapOvr>
</p:sld>
</file>

<file path=ppt/theme/theme1.xml><?xml version="1.0" encoding="utf-8"?>
<a:theme xmlns:a="http://schemas.openxmlformats.org/drawingml/2006/main" name="KID theme">
  <a:themeElements>
    <a:clrScheme name="K.I.D Branded">
      <a:dk1>
        <a:sysClr val="windowText" lastClr="000000"/>
      </a:dk1>
      <a:lt1>
        <a:sysClr val="window" lastClr="FFFFFF"/>
      </a:lt1>
      <a:dk2>
        <a:srgbClr val="1F497D"/>
      </a:dk2>
      <a:lt2>
        <a:srgbClr val="EEECE1"/>
      </a:lt2>
      <a:accent1>
        <a:srgbClr val="FFFF00"/>
      </a:accent1>
      <a:accent2>
        <a:srgbClr val="FF0000"/>
      </a:accent2>
      <a:accent3>
        <a:srgbClr val="5F0060"/>
      </a:accent3>
      <a:accent4>
        <a:srgbClr val="00B050"/>
      </a:accent4>
      <a:accent5>
        <a:srgbClr val="4BACC6"/>
      </a:accent5>
      <a:accent6>
        <a:srgbClr val="FFC000"/>
      </a:accent6>
      <a:hlink>
        <a:srgbClr val="800080"/>
      </a:hlink>
      <a:folHlink>
        <a:srgbClr val="C00000"/>
      </a:folHlink>
    </a:clrScheme>
    <a:fontScheme name="K.I.D. Branded">
      <a:majorFont>
        <a:latin typeface="Calibri"/>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KID theme</Template>
  <TotalTime>633</TotalTime>
  <Words>2265</Words>
  <Application>Microsoft Office PowerPoint</Application>
  <PresentationFormat>On-screen Show (4:3)</PresentationFormat>
  <Paragraphs>143</Paragraphs>
  <Slides>21</Slides>
  <Notes>7</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KID theme</vt:lpstr>
      <vt:lpstr>Slide 1</vt:lpstr>
      <vt:lpstr>Introduction </vt:lpstr>
      <vt:lpstr>Individual Questions to Consider</vt:lpstr>
      <vt:lpstr>Slide 4</vt:lpstr>
      <vt:lpstr>Ethical Dilemmas</vt:lpstr>
      <vt:lpstr>Dangerous Products </vt:lpstr>
      <vt:lpstr>Back to the Crib…. </vt:lpstr>
      <vt:lpstr>Slide 8</vt:lpstr>
      <vt:lpstr>You can….</vt:lpstr>
      <vt:lpstr>Slide 10</vt:lpstr>
      <vt:lpstr>Code of Engineers </vt:lpstr>
      <vt:lpstr>Code of Engineers </vt:lpstr>
      <vt:lpstr>Slide 13</vt:lpstr>
      <vt:lpstr>Discussion </vt:lpstr>
      <vt:lpstr>Baby Bumbo Seats </vt:lpstr>
      <vt:lpstr>Slide 16</vt:lpstr>
      <vt:lpstr>Discussion </vt:lpstr>
      <vt:lpstr>Slide 18</vt:lpstr>
      <vt:lpstr>Slide 19</vt:lpstr>
      <vt:lpstr>Slide 20</vt:lpstr>
      <vt:lpstr>Slide 21</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Ellen M. Puglisi</dc:creator>
  <cp:lastModifiedBy>Sophie</cp:lastModifiedBy>
  <cp:revision>23</cp:revision>
  <dcterms:created xsi:type="dcterms:W3CDTF">2013-06-10T15:45:33Z</dcterms:created>
  <dcterms:modified xsi:type="dcterms:W3CDTF">2014-08-21T16:56:47Z</dcterms:modified>
</cp:coreProperties>
</file>