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3" r:id="rId2"/>
    <p:sldId id="334" r:id="rId3"/>
    <p:sldId id="335" r:id="rId4"/>
    <p:sldId id="336" r:id="rId5"/>
    <p:sldId id="359" r:id="rId6"/>
    <p:sldId id="337" r:id="rId7"/>
    <p:sldId id="360" r:id="rId8"/>
    <p:sldId id="338" r:id="rId9"/>
    <p:sldId id="339" r:id="rId10"/>
    <p:sldId id="363" r:id="rId11"/>
    <p:sldId id="341" r:id="rId12"/>
    <p:sldId id="340" r:id="rId13"/>
    <p:sldId id="364" r:id="rId14"/>
    <p:sldId id="365" r:id="rId15"/>
    <p:sldId id="342" r:id="rId16"/>
    <p:sldId id="343" r:id="rId17"/>
    <p:sldId id="356" r:id="rId18"/>
    <p:sldId id="344" r:id="rId19"/>
    <p:sldId id="345" r:id="rId20"/>
    <p:sldId id="346" r:id="rId21"/>
    <p:sldId id="349" r:id="rId22"/>
    <p:sldId id="358" r:id="rId23"/>
    <p:sldId id="348" r:id="rId24"/>
    <p:sldId id="351" r:id="rId25"/>
    <p:sldId id="352" r:id="rId26"/>
    <p:sldId id="361" r:id="rId27"/>
    <p:sldId id="353" r:id="rId28"/>
    <p:sldId id="350" r:id="rId29"/>
    <p:sldId id="354" r:id="rId30"/>
    <p:sldId id="35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A"/>
    <a:srgbClr val="ECF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82500" autoAdjust="0"/>
  </p:normalViewPr>
  <p:slideViewPr>
    <p:cSldViewPr>
      <p:cViewPr>
        <p:scale>
          <a:sx n="68" d="100"/>
          <a:sy n="68" d="100"/>
        </p:scale>
        <p:origin x="-1075" y="4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80379D-DD8B-47A6-AC50-4C0D5B041EE6}" type="datetimeFigureOut">
              <a:rPr lang="en-US"/>
              <a:pPr>
                <a:defRPr/>
              </a:pPr>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FE16DE5-442A-47A3-9FB8-DC0969B7456B}" type="slidenum">
              <a:rPr lang="en-US"/>
              <a:pPr>
                <a:defRPr/>
              </a:pPr>
              <a:t>‹#›</a:t>
            </a:fld>
            <a:endParaRPr lang="en-US"/>
          </a:p>
        </p:txBody>
      </p:sp>
    </p:spTree>
    <p:extLst>
      <p:ext uri="{BB962C8B-B14F-4D97-AF65-F5344CB8AC3E}">
        <p14:creationId xmlns:p14="http://schemas.microsoft.com/office/powerpoint/2010/main" val="6194677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a tragic accident in 1998,</a:t>
            </a:r>
            <a:r>
              <a:rPr lang="en-US" baseline="0" dirty="0" smtClean="0"/>
              <a:t> when young boy died after a portable crib collapsed around his neck, KID has stepped in to improve children’s product safety. </a:t>
            </a:r>
            <a:r>
              <a:rPr lang="en-US" sz="1200" kern="1200" dirty="0" smtClean="0">
                <a:solidFill>
                  <a:schemeClr val="tx1"/>
                </a:solidFill>
                <a:latin typeface="+mn-lt"/>
                <a:ea typeface="+mn-ea"/>
                <a:cs typeface="+mn-cs"/>
              </a:rPr>
              <a:t>KID’s vision is a system that ensures the safety of all children through stringent standards, independent testing and a commitment from government and manufacturers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that safety is their priority. </a:t>
            </a:r>
            <a:r>
              <a:rPr lang="en-US" sz="1200" kern="1200" baseline="0" dirty="0" smtClean="0">
                <a:solidFill>
                  <a:schemeClr val="tx1"/>
                </a:solidFill>
                <a:latin typeface="+mn-lt"/>
                <a:ea typeface="+mn-ea"/>
                <a:cs typeface="+mn-cs"/>
              </a:rPr>
              <a:t>U</a:t>
            </a:r>
            <a:r>
              <a:rPr lang="en-US" baseline="0" dirty="0" smtClean="0"/>
              <a:t>ltimately KID wants to ensure safe product development, and that can be done with the help of you, our future engineers. </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http://www.cpsc.gov//PageFiles/113995/cpsiasbguide.pdf </a:t>
            </a:r>
          </a:p>
          <a:p>
            <a:r>
              <a:rPr lang="en-US" baseline="0" dirty="0" smtClean="0"/>
              <a:t>All of these problems are key considerations as to why children are still being injured despite increased safety standards, are there other methods to make children’s products safer? What ideas do the students have to decrease these problems? What else can be done? </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12</a:t>
            </a:fld>
            <a:endParaRPr lang="en-US"/>
          </a:p>
        </p:txBody>
      </p:sp>
    </p:spTree>
    <p:extLst>
      <p:ext uri="{BB962C8B-B14F-4D97-AF65-F5344CB8AC3E}">
        <p14:creationId xmlns:p14="http://schemas.microsoft.com/office/powerpoint/2010/main" val="52287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http://www.elcosh.org/document/1866/d000825/Construction%2BDesign%2BSafety%2Bin%2Bthe%2BMarketplace.html?show_text=1</a:t>
            </a:r>
          </a:p>
          <a:p>
            <a:endParaRPr lang="en-US" dirty="0" smtClean="0"/>
          </a:p>
          <a:p>
            <a:r>
              <a:rPr lang="en-US" dirty="0" smtClean="0"/>
              <a:t>Here</a:t>
            </a:r>
            <a:r>
              <a:rPr lang="en-US" baseline="0" dirty="0" smtClean="0"/>
              <a:t> we see a general overview of the design process. Keep these stages in mind while we continue our discussion.</a:t>
            </a:r>
            <a:endParaRPr lang="en-US" dirty="0" smtClean="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Pose</a:t>
            </a:r>
            <a:r>
              <a:rPr lang="en-US" baseline="0" dirty="0" smtClean="0"/>
              <a:t> these questions to class as considerations that must be kept in mind at every step of the design process.</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factor an engineer</a:t>
            </a:r>
            <a:r>
              <a:rPr lang="en-US" baseline="0" dirty="0" smtClean="0"/>
              <a:t> must consider is that the intended use of a children’s product in reality in not the only use. For example when designing a stroller, the engineering must recognize that despite numerous warning telling children not to climb on the product, they still will. The stroller design must be durable and safety for a child weighing anywhere from 20 to 40 pounds to be able to crawl into the seat without injury. Parents do not constantly monitor children and the products the child is using must be able to respond to the unintended uses as well as the suggested uses. For Discussion:  How does an engineer go about design for this? What additional safety measures can be included in a stroller to reduced the danger of intended usage injuries? Are warning labels sufficient? What else can be done? </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16</a:t>
            </a:fld>
            <a:endParaRPr lang="en-US"/>
          </a:p>
        </p:txBody>
      </p:sp>
    </p:spTree>
    <p:extLst>
      <p:ext uri="{BB962C8B-B14F-4D97-AF65-F5344CB8AC3E}">
        <p14:creationId xmlns:p14="http://schemas.microsoft.com/office/powerpoint/2010/main" val="370131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a:t>
            </a:r>
            <a:r>
              <a:rPr lang="en-US" baseline="0" dirty="0" smtClean="0"/>
              <a:t> http://www.cpsc.gov/en/Recalls/2013/Dream-On-Me-Recalls-Bath-Seats-Due-to-Drowning-Hazard/ </a:t>
            </a:r>
          </a:p>
          <a:p>
            <a:r>
              <a:rPr lang="en-US" baseline="0" dirty="0" smtClean="0"/>
              <a:t>“The bath seats fail to meet federal safety standards, including the requirements for stability. Specifically, the bath seats can tip over, posing a risk of drowning to babies. CPSC and Dream On Me have received five reports involving these bath seats, including a report of a near drowning involving a 12-month-old baby girl. The baby did not require medical treatment. “</a:t>
            </a:r>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17</a:t>
            </a:fld>
            <a:endParaRPr lang="en-US"/>
          </a:p>
        </p:txBody>
      </p:sp>
    </p:spTree>
    <p:extLst>
      <p:ext uri="{BB962C8B-B14F-4D97-AF65-F5344CB8AC3E}">
        <p14:creationId xmlns:p14="http://schemas.microsoft.com/office/powerpoint/2010/main" val="3685700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*Strict mandatory standards would involve relevant test methods to accurately and thoroughly test products for flaws, standards that address how a product is actually used, and uses existing data to determine past and current risks in different types of products.</a:t>
            </a:r>
          </a:p>
          <a:p>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19</a:t>
            </a:fld>
            <a:endParaRPr lang="en-US"/>
          </a:p>
        </p:txBody>
      </p:sp>
    </p:spTree>
    <p:extLst>
      <p:ext uri="{BB962C8B-B14F-4D97-AF65-F5344CB8AC3E}">
        <p14:creationId xmlns:p14="http://schemas.microsoft.com/office/powerpoint/2010/main" val="156312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http://www.cpsc.gov/PageFiles/129289/202.pdf</a:t>
            </a:r>
          </a:p>
          <a:p>
            <a:endParaRPr lang="en-US" dirty="0" smtClean="0"/>
          </a:p>
          <a:p>
            <a:r>
              <a:rPr lang="en-US" dirty="0" smtClean="0"/>
              <a:t>With out these requirements, safety issues arise when the crib is in use.</a:t>
            </a:r>
            <a:r>
              <a:rPr lang="en-US" baseline="0" dirty="0" smtClean="0"/>
              <a:t> A crib with slats spaced too far apart pose a danger to the child’s limbs becoming trapped or injured. A mattress that is too small poses a suffocation risk to the child should they become wedged between the mattress and crib wall. Corner posts can be </a:t>
            </a:r>
            <a:r>
              <a:rPr lang="en-US" baseline="0" dirty="0" err="1" smtClean="0"/>
              <a:t>catchpoints</a:t>
            </a:r>
            <a:r>
              <a:rPr lang="en-US" baseline="0" dirty="0" smtClean="0"/>
              <a:t> for items around the child’s neck or their clothing. As we see in this picture, drop-side latches must function properly in order that the child does not become entrapped. And finally, bolts and hardware must be securely installed to provide the greatest stability of the product.</a:t>
            </a:r>
          </a:p>
          <a:p>
            <a:endParaRPr lang="en-US" baseline="0" dirty="0" smtClean="0"/>
          </a:p>
          <a:p>
            <a:r>
              <a:rPr lang="en-US" dirty="0" smtClean="0"/>
              <a:t>http://www.cpsc.gov/en/safety-education/safety-guides/kids-and-babies/the-safe-nursery/</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22</a:t>
            </a:fld>
            <a:endParaRPr lang="en-US"/>
          </a:p>
        </p:txBody>
      </p:sp>
    </p:spTree>
    <p:extLst>
      <p:ext uri="{BB962C8B-B14F-4D97-AF65-F5344CB8AC3E}">
        <p14:creationId xmlns:p14="http://schemas.microsoft.com/office/powerpoint/2010/main" val="68156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*Standards attempt to set performance measurements – not design specifications when possible to allow the most freedom in designs.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*Testing, however, must be very specific and address specific problems. If you are developing a new stroller that uses a latch to keep the baby in place, the product designers should immediately ask what problems could potentially arise.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*For example, a potential problem could be the strap breaking or releasing unexpectedly. Tests would then be developed to see if latch malfunction is possible on the stroller, and if so, ways to correct this problem.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*This type of mandatory testing would weed out many problems in infant products (and consumer products in general) before they were released.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23</a:t>
            </a:fld>
            <a:endParaRPr lang="en-US"/>
          </a:p>
        </p:txBody>
      </p:sp>
    </p:spTree>
    <p:extLst>
      <p:ext uri="{BB962C8B-B14F-4D97-AF65-F5344CB8AC3E}">
        <p14:creationId xmlns:p14="http://schemas.microsoft.com/office/powerpoint/2010/main" val="274893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CPSC works with companies to issue voluntary recalls when possible. The benefits of a voluntary recall are that they avoid expensive and protracted legal battles.</a:t>
            </a:r>
          </a:p>
          <a:p>
            <a:r>
              <a:rPr lang="en-US" baseline="0" dirty="0" smtClean="0"/>
              <a:t>The downside to voluntary recalls, however, is that the company whose product is being recalled has to approve every step of the process. This means that everything from a press release to an informational poster can be watered down in tone by a company that wishes to save face.</a:t>
            </a:r>
          </a:p>
          <a:p>
            <a:r>
              <a:rPr lang="en-US" baseline="0" dirty="0" smtClean="0"/>
              <a:t>In many cases, recalls fail to reach over 80% of a given product’s consumers. For example, this was the case with Danny: The crib that killed Danny had been recalled 5 years earlier, unbeknownst to Danny’s parents, the childcare center, or the state inspector who had been to the childcare center only 8 days earlier. As we can see, the repercussions and implications can be very serious, and bring to like the question of the effectiveness, and ethics, of voluntary recalls.</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resources available on how to create good and thorough</a:t>
            </a:r>
            <a:r>
              <a:rPr lang="en-US" baseline="0" dirty="0" smtClean="0"/>
              <a:t> standards for children’s products including: ^^</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and Origins of KID:</a:t>
            </a:r>
            <a:r>
              <a:rPr lang="en-US" baseline="0" dirty="0" smtClean="0"/>
              <a:t> Kids In Danger (KID) is a nonprofit organization dedicated to protecting children by improving children’s product safety. KID was founded in 1998 by the parents of sixteen-month-old Danny Keysar who died when a portable crib collapsed around his neck in his Chicago childcare home. Although the portable crib had been recalled five years earlier, word of its danger had not reached Danny’s parents, caregiver, or a state inspector who visited the home just eight days before Danny’s death. </a:t>
            </a:r>
          </a:p>
          <a:p>
            <a:endParaRPr lang="en-US" baseline="0" dirty="0" smtClean="0"/>
          </a:p>
          <a:p>
            <a:r>
              <a:rPr lang="en-US" dirty="0" smtClean="0"/>
              <a:t>KID’s mission it to promote the development of safer products, advocate for children and educate the public, especially parents and caregivers, about dangerous children’s products.</a:t>
            </a:r>
          </a:p>
          <a:p>
            <a:endParaRPr lang="en-US" dirty="0" smtClean="0"/>
          </a:p>
          <a:p>
            <a:r>
              <a:rPr lang="en-US" dirty="0" smtClean="0"/>
              <a:t>KID’s goal is to create a secure environment for children by ensuring that safer products are manufactured, improving recall effectiveness, and encouraging parents and caregivers to remove dangerous or recalled products from homes and childcare facilities.</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3</a:t>
            </a:fld>
            <a:endParaRPr lang="en-US" dirty="0"/>
          </a:p>
        </p:txBody>
      </p:sp>
    </p:spTree>
    <p:extLst>
      <p:ext uri="{BB962C8B-B14F-4D97-AF65-F5344CB8AC3E}">
        <p14:creationId xmlns:p14="http://schemas.microsoft.com/office/powerpoint/2010/main" val="651601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people assume that if something is sold at a “reputable” store, the U.S. government has made sure it is safe. However, this could not be farther from the truth. The reality is that most consumer products face a patchwork of mandatory and voluntary standards that allow dangerous products to be released on the market.</a:t>
            </a:r>
          </a:p>
          <a:p>
            <a:r>
              <a:rPr lang="en-US" baseline="0" dirty="0" smtClean="0"/>
              <a:t>As politicians and pundits argue constantly over whether government regulation is evil or not,  children like Danny </a:t>
            </a:r>
            <a:r>
              <a:rPr lang="en-US" baseline="0" dirty="0" err="1" smtClean="0"/>
              <a:t>Keysar</a:t>
            </a:r>
            <a:r>
              <a:rPr lang="en-US" baseline="0" dirty="0" smtClean="0"/>
              <a:t> are dying every year in ways that could, and should, be prevented. </a:t>
            </a:r>
          </a:p>
          <a:p>
            <a:r>
              <a:rPr lang="en-US" baseline="0" dirty="0" smtClean="0"/>
              <a:t>As future engineers, it is our hope to help foster a strong orientation to product safety and testing in the future work you will do.</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https://www.cpsc.gov//PageFiles/136143/nursery11.pdf</a:t>
            </a:r>
          </a:p>
          <a:p>
            <a:endParaRPr lang="en-US" dirty="0" smtClean="0"/>
          </a:p>
          <a:p>
            <a:r>
              <a:rPr lang="en-US" dirty="0" smtClean="0"/>
              <a:t>Other sources:</a:t>
            </a:r>
            <a:r>
              <a:rPr lang="en-US" baseline="0" dirty="0" smtClean="0"/>
              <a:t> </a:t>
            </a:r>
            <a:r>
              <a:rPr lang="en-US" dirty="0" smtClean="0"/>
              <a:t>Regulations, Laws &amp; Standards. U.S. Consumer Product Safety Commission (CPSC).  2013. Available at: http://www.cpsc.gov/en/Regulations-Laws--Standards/</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4</a:t>
            </a:fld>
            <a:endParaRPr lang="en-US" dirty="0"/>
          </a:p>
        </p:txBody>
      </p:sp>
    </p:spTree>
    <p:extLst>
      <p:ext uri="{BB962C8B-B14F-4D97-AF65-F5344CB8AC3E}">
        <p14:creationId xmlns:p14="http://schemas.microsoft.com/office/powerpoint/2010/main" val="352605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a:t>
            </a:r>
            <a:r>
              <a:rPr lang="en-US" baseline="0" dirty="0" smtClean="0"/>
              <a:t> what they believe are the most important aspects of designing for children? </a:t>
            </a:r>
            <a:r>
              <a:rPr lang="en-US" dirty="0" smtClean="0"/>
              <a:t>The purpose of this slide</a:t>
            </a:r>
            <a:r>
              <a:rPr lang="en-US" baseline="0" dirty="0" smtClean="0"/>
              <a:t> is to begin a discussion about how engineers designing children’s product face different questions and considerations compared to those designing other products. Begin the discussion by asking students how they would approach designing a toy for a 4 month old, 2 year old, and a 4 year old. What key considerations must go into their design? How safety affect their initial design? </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5</a:t>
            </a:fld>
            <a:endParaRPr lang="en-US" dirty="0"/>
          </a:p>
        </p:txBody>
      </p:sp>
    </p:spTree>
    <p:extLst>
      <p:ext uri="{BB962C8B-B14F-4D97-AF65-F5344CB8AC3E}">
        <p14:creationId xmlns:p14="http://schemas.microsoft.com/office/powerpoint/2010/main" val="101829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kumimoji="1" lang="en-US" sz="1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A Lack of adequate testing</a:t>
            </a: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1" lang="en-US" sz="1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and inability to fully contain the problem with a recall</a:t>
            </a:r>
          </a:p>
          <a:p>
            <a:pPr marL="0" marR="0" lvl="0" indent="0" algn="l" defTabSz="93345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Playskool crib was originally designed by a draftsman with only a high school education.  Kolcraft, the manufacturer, could not produce documents to show that </a:t>
            </a:r>
            <a:r>
              <a:rPr kumimoji="1" lang="en-US" sz="12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any</a:t>
            </a: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safety tests were actually performed and there was no evidence that any safety engineer tested the crib before it was sold. </a:t>
            </a:r>
            <a:b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br>
            <a:endPar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Hasbro, under whose Playskool brand the product was sold, did not verify that any testing was conducted. They asked Kolcraft to provide test data but they never received any. And despite putting their Playskool name on the crib, Hasbro never tested the product. </a:t>
            </a:r>
          </a:p>
          <a:p>
            <a:pPr marL="0" marR="0" lvl="0" indent="0" algn="l" defTabSz="933450" rtl="0" eaLnBrk="0" fontAlgn="base" latinLnBrk="0" hangingPunct="0">
              <a:lnSpc>
                <a:spcPct val="100000"/>
              </a:lnSpc>
              <a:spcBef>
                <a:spcPct val="30000"/>
              </a:spcBef>
              <a:spcAft>
                <a:spcPct val="0"/>
              </a:spcAft>
              <a:buClrTx/>
              <a:buSzTx/>
              <a:buFontTx/>
              <a:buNone/>
              <a:tabLst/>
              <a:defRPr/>
            </a:pPr>
            <a:endParaRPr kumimoji="1"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kumimoji="1"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first child died within a year of the product going on the market; the sixth was killed a few months after Danny in 1998.  In addition, 13 other children died in similar cribs which had incorporated the same flawed V-shaped design.</a:t>
            </a:r>
          </a:p>
          <a:p>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6</a:t>
            </a:fld>
            <a:endParaRPr lang="en-US" dirty="0"/>
          </a:p>
        </p:txBody>
      </p:sp>
    </p:spTree>
    <p:extLst>
      <p:ext uri="{BB962C8B-B14F-4D97-AF65-F5344CB8AC3E}">
        <p14:creationId xmlns:p14="http://schemas.microsoft.com/office/powerpoint/2010/main" val="132995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8</a:t>
            </a:fld>
            <a:endParaRPr lang="en-US" dirty="0"/>
          </a:p>
        </p:txBody>
      </p:sp>
    </p:spTree>
    <p:extLst>
      <p:ext uri="{BB962C8B-B14F-4D97-AF65-F5344CB8AC3E}">
        <p14:creationId xmlns:p14="http://schemas.microsoft.com/office/powerpoint/2010/main" val="412132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Sources </a:t>
            </a:r>
          </a:p>
          <a:p>
            <a:r>
              <a:rPr lang="en-US" dirty="0" err="1" smtClean="0"/>
              <a:t>Graco</a:t>
            </a:r>
            <a:r>
              <a:rPr lang="en-US" dirty="0" smtClean="0"/>
              <a:t> Travel-Lite Swing:</a:t>
            </a:r>
            <a:r>
              <a:rPr lang="en-US" baseline="0" dirty="0" smtClean="0"/>
              <a:t> http://www.cpsc.gov/en/Recalls/2004/CPSC-Graco-Childrens-Products-Announce-Recall-of-Travel-Lite-Swings-/ </a:t>
            </a:r>
          </a:p>
          <a:p>
            <a:r>
              <a:rPr lang="en-US" baseline="0" dirty="0" err="1" smtClean="0"/>
              <a:t>CareBears</a:t>
            </a:r>
            <a:r>
              <a:rPr lang="en-US" baseline="0" dirty="0" smtClean="0"/>
              <a:t> Pacifier Recall: http://www.cpsc.gov/en/Recalls/2012/CareBears-Pacifier-Recalled-by-IDM-Group-Due-to-Choking-Hazard/</a:t>
            </a:r>
          </a:p>
          <a:p>
            <a:r>
              <a:rPr lang="en-US" baseline="0" dirty="0" err="1" smtClean="0"/>
              <a:t>Walmart</a:t>
            </a:r>
            <a:r>
              <a:rPr lang="en-US" baseline="0" dirty="0" smtClean="0"/>
              <a:t> Magic Start Crawl n’ Stand: http://www.cpsc.gov/en/Recalls/2003/CPSC-Playskool-Announce-Recall-of-Magic-Start-Crawl-n-Stand-Toys-Sold-Only-at-Wal-Mart-/ </a:t>
            </a:r>
          </a:p>
          <a:p>
            <a:r>
              <a:rPr lang="en-US" baseline="0" dirty="0" err="1" smtClean="0"/>
              <a:t>Barie</a:t>
            </a:r>
            <a:r>
              <a:rPr lang="en-US" baseline="0" dirty="0" smtClean="0"/>
              <a:t> Sunglasses recall: http://www.cpsc.gov/en/Recalls/2001/CPSC-IMT-Accessories-Announce-Recall-of-BarbieTM-Sunglasses/ </a:t>
            </a:r>
          </a:p>
          <a:p>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9</a:t>
            </a:fld>
            <a:endParaRPr lang="en-US"/>
          </a:p>
        </p:txBody>
      </p:sp>
    </p:spTree>
    <p:extLst>
      <p:ext uri="{BB962C8B-B14F-4D97-AF65-F5344CB8AC3E}">
        <p14:creationId xmlns:p14="http://schemas.microsoft.com/office/powerpoint/2010/main" val="316406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all</a:t>
            </a:r>
            <a:r>
              <a:rPr lang="en-US" baseline="0" dirty="0" smtClean="0"/>
              <a:t> of the aforementioned issues in product design, what is being done to control or watch the market for unsafe products?</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changes and new standards</a:t>
            </a:r>
            <a:r>
              <a:rPr lang="en-US" baseline="0" dirty="0" smtClean="0"/>
              <a:t> can be found at http://www.cpsc.gov//PageFiles/113995/cpsiasbguide.pdf this guide would be useful to hand out to students when designing products as they are the manufactures in this situation and must adhere to the standards and laws protecting the safety of children using these products </a:t>
            </a:r>
            <a:endParaRPr lang="en-US" dirty="0"/>
          </a:p>
        </p:txBody>
      </p:sp>
      <p:sp>
        <p:nvSpPr>
          <p:cNvPr id="4" name="Slide Number Placeholder 3"/>
          <p:cNvSpPr>
            <a:spLocks noGrp="1"/>
          </p:cNvSpPr>
          <p:nvPr>
            <p:ph type="sldNum" sz="quarter" idx="10"/>
          </p:nvPr>
        </p:nvSpPr>
        <p:spPr/>
        <p:txBody>
          <a:bodyPr/>
          <a:lstStyle/>
          <a:p>
            <a:pPr>
              <a:defRPr/>
            </a:pPr>
            <a:fld id="{4FE16DE5-442A-47A3-9FB8-DC0969B7456B}" type="slidenum">
              <a:rPr lang="en-US" smtClean="0"/>
              <a:pPr>
                <a:defRPr/>
              </a:pPr>
              <a:t>11</a:t>
            </a:fld>
            <a:endParaRPr lang="en-US"/>
          </a:p>
        </p:txBody>
      </p:sp>
    </p:spTree>
    <p:extLst>
      <p:ext uri="{BB962C8B-B14F-4D97-AF65-F5344CB8AC3E}">
        <p14:creationId xmlns:p14="http://schemas.microsoft.com/office/powerpoint/2010/main" val="364585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5" name="Rectangle 4"/>
          <p:cNvSpPr/>
          <p:nvPr userDrawn="1"/>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6" name="Picture 9" descr="weblogo.jpg"/>
          <p:cNvPicPr>
            <a:picLocks noChangeAspect="1"/>
          </p:cNvPicPr>
          <p:nvPr userDrawn="1"/>
        </p:nvPicPr>
        <p:blipFill>
          <a:blip r:embed="rId2" cstate="print"/>
          <a:srcRect/>
          <a:stretch>
            <a:fillRect/>
          </a:stretch>
        </p:blipFill>
        <p:spPr bwMode="auto">
          <a:xfrm>
            <a:off x="3492500" y="3429000"/>
            <a:ext cx="2159000" cy="2159000"/>
          </a:xfrm>
          <a:prstGeom prst="rect">
            <a:avLst/>
          </a:prstGeom>
          <a:noFill/>
          <a:ln w="9525">
            <a:noFill/>
            <a:miter lim="800000"/>
            <a:headEnd/>
            <a:tailEnd/>
          </a:ln>
        </p:spPr>
      </p:pic>
      <p:sp>
        <p:nvSpPr>
          <p:cNvPr id="8" name="Date Placeholder 3"/>
          <p:cNvSpPr txBox="1">
            <a:spLocks/>
          </p:cNvSpPr>
          <p:nvPr userDrawn="1"/>
        </p:nvSpPr>
        <p:spPr>
          <a:xfrm>
            <a:off x="6553200" y="6340475"/>
            <a:ext cx="2133600" cy="365125"/>
          </a:xfrm>
          <a:prstGeom prst="rect">
            <a:avLst/>
          </a:prstGeom>
        </p:spPr>
        <p:txBody>
          <a:bodyPr anchor="ctr"/>
          <a:lstStyle>
            <a:lvl1pPr>
              <a:defRPr sz="900" b="1">
                <a:solidFill>
                  <a:schemeClr val="bg1"/>
                </a:solidFill>
                <a:latin typeface="Palatino" pitchFamily="18" charset="0"/>
              </a:defRPr>
            </a:lvl1pPr>
          </a:lstStyle>
          <a:p>
            <a:pPr algn="r" fontAlgn="auto">
              <a:spcBef>
                <a:spcPts val="0"/>
              </a:spcBef>
              <a:spcAft>
                <a:spcPts val="0"/>
              </a:spcAft>
              <a:defRPr/>
            </a:pPr>
            <a:fld id="{F86085B7-6793-4AD0-B429-0D8A099F647C}" type="datetimeFigureOut">
              <a:rPr lang="en-US" sz="1000" smtClean="0">
                <a:solidFill>
                  <a:srgbClr val="FFFF00"/>
                </a:solidFill>
                <a:latin typeface="+mn-lt"/>
                <a:cs typeface="+mn-cs"/>
              </a:rPr>
              <a:pPr algn="r" fontAlgn="auto">
                <a:spcBef>
                  <a:spcPts val="0"/>
                </a:spcBef>
                <a:spcAft>
                  <a:spcPts val="0"/>
                </a:spcAft>
                <a:defRPr/>
              </a:pPr>
              <a:t>8/20/2014</a:t>
            </a:fld>
            <a:endParaRPr lang="en-US" sz="1000" dirty="0" smtClean="0">
              <a:solidFill>
                <a:srgbClr val="FFFF00"/>
              </a:solidFill>
              <a:latin typeface="+mn-lt"/>
              <a:cs typeface="+mn-cs"/>
            </a:endParaRPr>
          </a:p>
        </p:txBody>
      </p:sp>
      <p:sp>
        <p:nvSpPr>
          <p:cNvPr id="2" name="Title 1"/>
          <p:cNvSpPr>
            <a:spLocks noGrp="1"/>
          </p:cNvSpPr>
          <p:nvPr>
            <p:ph type="ctrTitle"/>
          </p:nvPr>
        </p:nvSpPr>
        <p:spPr>
          <a:xfrm>
            <a:off x="685800" y="914400"/>
            <a:ext cx="7772400" cy="1470025"/>
          </a:xfrm>
        </p:spPr>
        <p:txBody>
          <a:bodyPr>
            <a:noAutofit/>
          </a:bodyPr>
          <a:lstStyle>
            <a:lvl1pPr>
              <a:defRPr sz="4800" b="1"/>
            </a:lvl1pPr>
          </a:lstStyle>
          <a:p>
            <a:r>
              <a:rPr lang="en-US" smtClean="0"/>
              <a:t>Click to edit Master title style</a:t>
            </a:r>
            <a:endParaRPr lang="en-US"/>
          </a:p>
        </p:txBody>
      </p:sp>
      <p:sp>
        <p:nvSpPr>
          <p:cNvPr id="3" name="Subtitle 2"/>
          <p:cNvSpPr>
            <a:spLocks noGrp="1"/>
          </p:cNvSpPr>
          <p:nvPr>
            <p:ph type="subTitle" idx="1"/>
          </p:nvPr>
        </p:nvSpPr>
        <p:spPr>
          <a:xfrm>
            <a:off x="1371600" y="2590800"/>
            <a:ext cx="6400800" cy="533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sz="1000" b="1" smtClean="0">
                <a:solidFill>
                  <a:srgbClr val="FFFF00"/>
                </a:solidFill>
                <a:latin typeface="+mn-lt"/>
              </a:defRPr>
            </a:lvl1pPr>
          </a:lstStyle>
          <a:p>
            <a:pPr>
              <a:defRPr/>
            </a:pPr>
            <a:r>
              <a:rPr lang="en-US" smtClean="0"/>
              <a:t>© 2013 Kids In Danger, Inc.</a:t>
            </a:r>
            <a:endParaRPr lang="en-US" dirty="0"/>
          </a:p>
        </p:txBody>
      </p:sp>
      <p:sp>
        <p:nvSpPr>
          <p:cNvPr id="10" name="TextBox 9"/>
          <p:cNvSpPr txBox="1"/>
          <p:nvPr userDrawn="1"/>
        </p:nvSpPr>
        <p:spPr>
          <a:xfrm>
            <a:off x="1371600" y="5634335"/>
            <a:ext cx="6400800" cy="461665"/>
          </a:xfrm>
          <a:prstGeom prst="rect">
            <a:avLst/>
          </a:prstGeom>
          <a:noFill/>
        </p:spPr>
        <p:txBody>
          <a:bodyPr wrap="square" rtlCol="0">
            <a:spAutoFit/>
          </a:bodyPr>
          <a:lstStyle/>
          <a:p>
            <a:endParaRPr lang="en-US" sz="2400" dirty="0">
              <a:solidFill>
                <a:schemeClr val="bg1"/>
              </a:solidFill>
              <a:latin typeface="+mj-lt"/>
            </a:endParaRPr>
          </a:p>
        </p:txBody>
      </p:sp>
      <p:sp>
        <p:nvSpPr>
          <p:cNvPr id="15" name="Content Placeholder 14"/>
          <p:cNvSpPr>
            <a:spLocks noGrp="1"/>
          </p:cNvSpPr>
          <p:nvPr>
            <p:ph sz="quarter" idx="11"/>
          </p:nvPr>
        </p:nvSpPr>
        <p:spPr>
          <a:xfrm>
            <a:off x="1371600" y="5638800"/>
            <a:ext cx="6400800" cy="533400"/>
          </a:xfrm>
        </p:spPr>
        <p:txBody>
          <a:bodyPr/>
          <a:lstStyle>
            <a:lvl1pPr algn="ctr">
              <a:buNone/>
              <a:defRPr sz="2400">
                <a:solidFill>
                  <a:schemeClr val="bg1"/>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Blue Font Title Page">
    <p:spTree>
      <p:nvGrpSpPr>
        <p:cNvPr id="1" name=""/>
        <p:cNvGrpSpPr/>
        <p:nvPr/>
      </p:nvGrpSpPr>
      <p:grpSpPr>
        <a:xfrm>
          <a:off x="0" y="0"/>
          <a:ext cx="0" cy="0"/>
          <a:chOff x="0" y="0"/>
          <a:chExt cx="0" cy="0"/>
        </a:xfrm>
      </p:grpSpPr>
      <p:sp>
        <p:nvSpPr>
          <p:cNvPr id="3" name="AutoShape 7"/>
          <p:cNvSpPr>
            <a:spLocks noChangeArrowheads="1"/>
          </p:cNvSpPr>
          <p:nvPr userDrawn="1"/>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4" name="Rectangle 3"/>
          <p:cNvSpPr/>
          <p:nvPr userDrawn="1"/>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smtClean="0">
                <a:solidFill>
                  <a:srgbClr val="FFFF00"/>
                </a:solidFill>
              </a:defRPr>
            </a:lvl1pPr>
          </a:lstStyle>
          <a:p>
            <a:pPr>
              <a:defRPr/>
            </a:pPr>
            <a:fld id="{2422A055-D8AC-47FA-84E4-139D5EC42531}" type="slidenum">
              <a:rPr lang="en-US"/>
              <a:pPr>
                <a:defRPr/>
              </a:pPr>
              <a:t>‹#›</a:t>
            </a:fld>
            <a:endParaRPr lang="en-US"/>
          </a:p>
        </p:txBody>
      </p:sp>
      <p:sp>
        <p:nvSpPr>
          <p:cNvPr id="7" name="Date Placeholder 3"/>
          <p:cNvSpPr>
            <a:spLocks noGrp="1"/>
          </p:cNvSpPr>
          <p:nvPr>
            <p:ph type="dt" sz="half" idx="11"/>
          </p:nvPr>
        </p:nvSpPr>
        <p:spPr/>
        <p:txBody>
          <a:bodyPr/>
          <a:lstStyle>
            <a:lvl1pPr>
              <a:defRPr/>
            </a:lvl1pPr>
          </a:lstStyle>
          <a:p>
            <a:pPr>
              <a:defRPr/>
            </a:pPr>
            <a:r>
              <a:rPr lang="en-US" smtClean="0"/>
              <a:t>© 2013 Kids In Danger, Inc.</a:t>
            </a:r>
            <a:endParaRPr lang="en-US" dirty="0"/>
          </a:p>
        </p:txBody>
      </p:sp>
      <p:sp>
        <p:nvSpPr>
          <p:cNvPr id="9" name="Text Placeholder 8"/>
          <p:cNvSpPr>
            <a:spLocks noGrp="1"/>
          </p:cNvSpPr>
          <p:nvPr>
            <p:ph type="body" sz="quarter" idx="12"/>
          </p:nvPr>
        </p:nvSpPr>
        <p:spPr>
          <a:xfrm>
            <a:off x="457200" y="5486400"/>
            <a:ext cx="8305800" cy="685800"/>
          </a:xfrm>
        </p:spPr>
        <p:txBody>
          <a:bodyPr/>
          <a:lstStyle>
            <a:lvl1pPr algn="ctr">
              <a:buNone/>
              <a:defRPr>
                <a:solidFill>
                  <a:schemeClr val="bg1"/>
                </a:solidFill>
                <a:latin typeface="+mj-lt"/>
              </a:defRPr>
            </a:lvl1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Font Title Page and Black Font Text Box">
    <p:spTree>
      <p:nvGrpSpPr>
        <p:cNvPr id="1" name=""/>
        <p:cNvGrpSpPr/>
        <p:nvPr/>
      </p:nvGrpSpPr>
      <p:grpSpPr>
        <a:xfrm>
          <a:off x="0" y="0"/>
          <a:ext cx="0" cy="0"/>
          <a:chOff x="0" y="0"/>
          <a:chExt cx="0" cy="0"/>
        </a:xfrm>
      </p:grpSpPr>
      <p:sp>
        <p:nvSpPr>
          <p:cNvPr id="3" name="AutoShape 7"/>
          <p:cNvSpPr>
            <a:spLocks noChangeArrowheads="1"/>
          </p:cNvSpPr>
          <p:nvPr userDrawn="1"/>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4" name="Rectangle 3"/>
          <p:cNvSpPr/>
          <p:nvPr userDrawn="1"/>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smtClean="0">
                <a:solidFill>
                  <a:srgbClr val="FFFF00"/>
                </a:solidFill>
              </a:defRPr>
            </a:lvl1pPr>
          </a:lstStyle>
          <a:p>
            <a:pPr>
              <a:defRPr/>
            </a:pPr>
            <a:fld id="{2422A055-D8AC-47FA-84E4-139D5EC42531}" type="slidenum">
              <a:rPr lang="en-US"/>
              <a:pPr>
                <a:defRPr/>
              </a:pPr>
              <a:t>‹#›</a:t>
            </a:fld>
            <a:endParaRPr lang="en-US"/>
          </a:p>
        </p:txBody>
      </p:sp>
      <p:sp>
        <p:nvSpPr>
          <p:cNvPr id="7" name="Date Placeholder 3"/>
          <p:cNvSpPr>
            <a:spLocks noGrp="1"/>
          </p:cNvSpPr>
          <p:nvPr>
            <p:ph type="dt" sz="half" idx="11"/>
          </p:nvPr>
        </p:nvSpPr>
        <p:spPr/>
        <p:txBody>
          <a:bodyPr/>
          <a:lstStyle>
            <a:lvl1pPr>
              <a:defRPr/>
            </a:lvl1pPr>
          </a:lstStyle>
          <a:p>
            <a:pPr>
              <a:defRPr/>
            </a:pPr>
            <a:r>
              <a:rPr lang="en-US" smtClean="0"/>
              <a:t>© 2013 Kids In Danger, Inc.</a:t>
            </a:r>
            <a:endParaRPr lang="en-US" dirty="0"/>
          </a:p>
        </p:txBody>
      </p:sp>
      <p:sp>
        <p:nvSpPr>
          <p:cNvPr id="9" name="Content Placeholder 8"/>
          <p:cNvSpPr>
            <a:spLocks noGrp="1"/>
          </p:cNvSpPr>
          <p:nvPr>
            <p:ph sz="quarter" idx="12"/>
          </p:nvPr>
        </p:nvSpPr>
        <p:spPr>
          <a:xfrm>
            <a:off x="457200" y="1524000"/>
            <a:ext cx="8229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457200" y="5410200"/>
            <a:ext cx="8229600" cy="685800"/>
          </a:xfrm>
        </p:spPr>
        <p:txBody>
          <a:bodyPr/>
          <a:lstStyle>
            <a:lvl1pPr algn="ctr">
              <a:buNone/>
              <a:defRPr b="1">
                <a:solidFill>
                  <a:schemeClr val="bg1"/>
                </a:solidFill>
                <a:latin typeface="+mj-lt"/>
              </a:defRPr>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a:solidFill>
            <a:srgbClr val="007ACA"/>
          </a:solidFill>
        </p:spPr>
        <p:txBody>
          <a:bodyPr anchorCtr="1">
            <a:normAutofit/>
          </a:bodyPr>
          <a:lstStyle>
            <a:lvl1pPr algn="l">
              <a:defRPr sz="4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133600"/>
            <a:ext cx="8229600" cy="3992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47801"/>
            <a:ext cx="8189913" cy="609600"/>
          </a:xfrm>
        </p:spPr>
        <p:txBody>
          <a:bodyPr>
            <a:normAutofit/>
          </a:bodyPr>
          <a:lstStyle>
            <a:lvl1pPr marL="0" indent="0" algn="ctr">
              <a:buNone/>
              <a:defRPr sz="2400">
                <a:solidFill>
                  <a:srgbClr val="007AC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20BE0C3-181C-4BD1-8D9B-4124302850A4}" type="slidenum">
              <a:rPr lang="en-US"/>
              <a:pPr>
                <a:defRPr/>
              </a:pPr>
              <a:t>‹#›</a:t>
            </a:fld>
            <a:endParaRPr lang="en-US"/>
          </a:p>
        </p:txBody>
      </p:sp>
      <p:sp>
        <p:nvSpPr>
          <p:cNvPr id="7"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B710B7A7-8374-4A9D-B5C7-36DEF9845088}" type="slidenum">
              <a:rPr lang="en-US"/>
              <a:pPr>
                <a:defRPr/>
              </a:pPr>
              <a:t>‹#›</a:t>
            </a:fld>
            <a:endParaRPr lang="en-US"/>
          </a:p>
        </p:txBody>
      </p:sp>
      <p:sp>
        <p:nvSpPr>
          <p:cNvPr id="7"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13" name="AutoShape 7"/>
          <p:cNvSpPr>
            <a:spLocks noChangeArrowheads="1"/>
          </p:cNvSpPr>
          <p:nvPr userDrawn="1"/>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14" name="Rectangle 13"/>
          <p:cNvSpPr/>
          <p:nvPr userDrawn="1"/>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pic>
        <p:nvPicPr>
          <p:cNvPr id="15" name="Picture 9" descr="weblogo.jpg"/>
          <p:cNvPicPr>
            <a:picLocks noChangeAspect="1"/>
          </p:cNvPicPr>
          <p:nvPr userDrawn="1"/>
        </p:nvPicPr>
        <p:blipFill>
          <a:blip r:embed="rId2" cstate="print"/>
          <a:srcRect/>
          <a:stretch>
            <a:fillRect/>
          </a:stretch>
        </p:blipFill>
        <p:spPr bwMode="auto">
          <a:xfrm>
            <a:off x="381000" y="228600"/>
            <a:ext cx="2159000" cy="2159000"/>
          </a:xfrm>
          <a:prstGeom prst="rect">
            <a:avLst/>
          </a:prstGeom>
          <a:noFill/>
          <a:ln w="9525">
            <a:noFill/>
            <a:miter lim="800000"/>
            <a:headEnd/>
            <a:tailEnd/>
          </a:ln>
        </p:spPr>
      </p:pic>
      <p:sp>
        <p:nvSpPr>
          <p:cNvPr id="17" name="Subtitle 2"/>
          <p:cNvSpPr>
            <a:spLocks noGrp="1"/>
          </p:cNvSpPr>
          <p:nvPr>
            <p:ph type="subTitle" idx="1"/>
          </p:nvPr>
        </p:nvSpPr>
        <p:spPr>
          <a:xfrm>
            <a:off x="2590800" y="228600"/>
            <a:ext cx="5943600" cy="4876800"/>
          </a:xfrm>
        </p:spPr>
        <p:txBody>
          <a:bodyPr/>
          <a:lstStyle>
            <a:lvl1pPr marL="0" indent="0" algn="ctr">
              <a:buNone/>
              <a:defRPr>
                <a:solidFill>
                  <a:srgbClr val="007AC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endParaRPr lang="en-US" b="1" dirty="0" smtClean="0"/>
          </a:p>
        </p:txBody>
      </p:sp>
      <p:sp>
        <p:nvSpPr>
          <p:cNvPr id="19" name="TextBox 18"/>
          <p:cNvSpPr txBox="1"/>
          <p:nvPr userDrawn="1"/>
        </p:nvSpPr>
        <p:spPr>
          <a:xfrm>
            <a:off x="1371600" y="5634335"/>
            <a:ext cx="6400800" cy="461665"/>
          </a:xfrm>
          <a:prstGeom prst="rect">
            <a:avLst/>
          </a:prstGeom>
          <a:noFill/>
        </p:spPr>
        <p:txBody>
          <a:bodyPr wrap="square" rtlCol="0">
            <a:spAutoFit/>
          </a:bodyPr>
          <a:lstStyle/>
          <a:p>
            <a:endParaRPr lang="en-US" sz="2400" dirty="0">
              <a:solidFill>
                <a:schemeClr val="bg1"/>
              </a:solidFill>
              <a:latin typeface="+mj-lt"/>
            </a:endParaRPr>
          </a:p>
        </p:txBody>
      </p:sp>
      <p:sp>
        <p:nvSpPr>
          <p:cNvPr id="25" name="Text Placeholder 23"/>
          <p:cNvSpPr>
            <a:spLocks noGrp="1"/>
          </p:cNvSpPr>
          <p:nvPr>
            <p:ph type="body" sz="quarter" idx="13"/>
          </p:nvPr>
        </p:nvSpPr>
        <p:spPr>
          <a:xfrm>
            <a:off x="1371600" y="5638800"/>
            <a:ext cx="6400800" cy="533400"/>
          </a:xfrm>
        </p:spPr>
        <p:txBody>
          <a:bodyPr/>
          <a:lstStyle>
            <a:lvl1pPr algn="ctr">
              <a:buNone/>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pPr>
              <a:defRPr/>
            </a:pPr>
            <a:fld id="{3116F950-CE64-4340-B047-B74E1BCB7A7F}" type="slidenum">
              <a:rPr lang="en-US"/>
              <a:pPr>
                <a:defRPr/>
              </a:pPr>
              <a:t>‹#›</a:t>
            </a:fld>
            <a:endParaRPr lang="en-US"/>
          </a:p>
        </p:txBody>
      </p:sp>
      <p:sp>
        <p:nvSpPr>
          <p:cNvPr id="6"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pPr>
              <a:defRPr/>
            </a:pPr>
            <a:fld id="{FD161125-51AD-426D-A382-F31A377F29B4}" type="slidenum">
              <a:rPr lang="en-US"/>
              <a:pPr>
                <a:defRPr/>
              </a:pPr>
              <a:t>‹#›</a:t>
            </a:fld>
            <a:endParaRPr lang="en-US"/>
          </a:p>
        </p:txBody>
      </p:sp>
      <p:sp>
        <p:nvSpPr>
          <p:cNvPr id="6"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6A8788-470E-4591-A905-7C4FFD698C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Title with Bottom Blue Border">
    <p:spTree>
      <p:nvGrpSpPr>
        <p:cNvPr id="1" name=""/>
        <p:cNvGrpSpPr/>
        <p:nvPr/>
      </p:nvGrpSpPr>
      <p:grpSpPr>
        <a:xfrm>
          <a:off x="0" y="0"/>
          <a:ext cx="0" cy="0"/>
          <a:chOff x="0" y="0"/>
          <a:chExt cx="0" cy="0"/>
        </a:xfrm>
      </p:grpSpPr>
      <p:sp>
        <p:nvSpPr>
          <p:cNvPr id="5" name="AutoShape 7"/>
          <p:cNvSpPr>
            <a:spLocks noChangeArrowheads="1"/>
          </p:cNvSpPr>
          <p:nvPr userDrawn="1"/>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6" name="Rectangle 5"/>
          <p:cNvSpPr/>
          <p:nvPr userDrawn="1"/>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FFC000"/>
                </a:solidFill>
              </a:defRPr>
            </a:lvl1pPr>
          </a:lstStyle>
          <a:p>
            <a:pPr>
              <a:defRPr/>
            </a:pPr>
            <a:fld id="{EEB86A82-8AE0-4C8F-9626-58A6699025E5}" type="slidenum">
              <a:rPr lang="en-US" smtClean="0"/>
              <a:pPr>
                <a:defRPr/>
              </a:pPr>
              <a:t>‹#›</a:t>
            </a:fld>
            <a:endParaRPr lang="en-US"/>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Font Title and Text Box with Bottom Blue Border">
    <p:spTree>
      <p:nvGrpSpPr>
        <p:cNvPr id="1" name=""/>
        <p:cNvGrpSpPr/>
        <p:nvPr/>
      </p:nvGrpSpPr>
      <p:grpSpPr>
        <a:xfrm>
          <a:off x="0" y="0"/>
          <a:ext cx="0" cy="0"/>
          <a:chOff x="0" y="0"/>
          <a:chExt cx="0" cy="0"/>
        </a:xfrm>
      </p:grpSpPr>
      <p:sp>
        <p:nvSpPr>
          <p:cNvPr id="5" name="AutoShape 7"/>
          <p:cNvSpPr>
            <a:spLocks noChangeArrowheads="1"/>
          </p:cNvSpPr>
          <p:nvPr userDrawn="1"/>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6" name="Rectangle 5"/>
          <p:cNvSpPr/>
          <p:nvPr userDrawn="1"/>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FFC000"/>
                </a:solidFill>
              </a:defRPr>
            </a:lvl1pPr>
          </a:lstStyle>
          <a:p>
            <a:pPr>
              <a:defRPr/>
            </a:pPr>
            <a:fld id="{EEB86A82-8AE0-4C8F-9626-58A6699025E5}" type="slidenum">
              <a:rPr lang="en-US" smtClean="0"/>
              <a:pPr>
                <a:defRPr/>
              </a:pPr>
              <a:t>‹#›</a:t>
            </a:fld>
            <a:endParaRPr lang="en-US"/>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sp>
        <p:nvSpPr>
          <p:cNvPr id="8" name="Content Placeholder 7"/>
          <p:cNvSpPr>
            <a:spLocks noGrp="1"/>
          </p:cNvSpPr>
          <p:nvPr>
            <p:ph sz="quarter" idx="12"/>
          </p:nvPr>
        </p:nvSpPr>
        <p:spPr>
          <a:xfrm>
            <a:off x="457200" y="1524000"/>
            <a:ext cx="8229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Content Placeholder 6"/>
          <p:cNvPicPr>
            <a:picLocks noChangeAspect="1"/>
          </p:cNvPicPr>
          <p:nvPr userDrawn="1"/>
        </p:nvPicPr>
        <p:blipFill>
          <a:blip r:embed="rId2" cstate="print"/>
          <a:srcRect/>
          <a:stretch>
            <a:fillRect/>
          </a:stretch>
        </p:blipFill>
        <p:spPr bwMode="auto">
          <a:xfrm>
            <a:off x="2400300" y="228600"/>
            <a:ext cx="4419600" cy="1905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none" baseline="0">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B673159-7B5A-4698-AD87-A2A51726629E}" type="slidenum">
              <a:rPr lang="en-US"/>
              <a:pPr>
                <a:defRPr/>
              </a:pPr>
              <a:t>‹#›</a:t>
            </a:fld>
            <a:endParaRPr lang="en-US"/>
          </a:p>
        </p:txBody>
      </p:sp>
      <p:sp>
        <p:nvSpPr>
          <p:cNvPr id="6" name="Date Placeholder 3"/>
          <p:cNvSpPr>
            <a:spLocks noGrp="1"/>
          </p:cNvSpPr>
          <p:nvPr>
            <p:ph type="dt" sz="half" idx="11"/>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1"/>
          </p:nvPr>
        </p:nvSpPr>
        <p:spPr/>
        <p:txBody>
          <a:bodyPr/>
          <a:lstStyle>
            <a:lvl1pPr>
              <a:defRPr/>
            </a:lvl1pPr>
          </a:lstStyle>
          <a:p>
            <a:pPr>
              <a:defRPr/>
            </a:pPr>
            <a:fld id="{88C29B42-E8D1-473D-821E-0EF26B94552B}" type="slidenum">
              <a:rPr lang="en-US"/>
              <a:pPr>
                <a:defRPr/>
              </a:pPr>
              <a:t>‹#›</a:t>
            </a:fld>
            <a:endParaRPr lang="en-US"/>
          </a:p>
        </p:txBody>
      </p:sp>
      <p:sp>
        <p:nvSpPr>
          <p:cNvPr id="7"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1"/>
          </p:nvPr>
        </p:nvSpPr>
        <p:spPr/>
        <p:txBody>
          <a:bodyPr/>
          <a:lstStyle>
            <a:lvl1pPr>
              <a:defRPr/>
            </a:lvl1pPr>
          </a:lstStyle>
          <a:p>
            <a:pPr>
              <a:defRPr/>
            </a:pPr>
            <a:fld id="{CDDB0648-C030-496E-A2DF-7788E3321797}" type="slidenum">
              <a:rPr lang="en-US"/>
              <a:pPr>
                <a:defRPr/>
              </a:pPr>
              <a:t>‹#›</a:t>
            </a:fld>
            <a:endParaRPr lang="en-US"/>
          </a:p>
        </p:txBody>
      </p:sp>
      <p:sp>
        <p:nvSpPr>
          <p:cNvPr id="9"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pPr>
              <a:defRPr/>
            </a:pPr>
            <a:fld id="{B2A5A730-75CE-438C-89A6-71A977BAA46A}" type="slidenum">
              <a:rPr lang="en-US"/>
              <a:pPr>
                <a:defRPr/>
              </a:pPr>
              <a:t>‹#›</a:t>
            </a:fld>
            <a:endParaRPr lang="en-US"/>
          </a:p>
        </p:txBody>
      </p:sp>
      <p:sp>
        <p:nvSpPr>
          <p:cNvPr id="5"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46FB9EBE-DFFF-4064-8554-84C812F0944D}" type="slidenum">
              <a:rPr lang="en-US"/>
              <a:pPr>
                <a:defRPr/>
              </a:pPr>
              <a:t>‹#›</a:t>
            </a:fld>
            <a:endParaRPr lang="en-US"/>
          </a:p>
        </p:txBody>
      </p:sp>
      <p:sp>
        <p:nvSpPr>
          <p:cNvPr id="4"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pPr>
              <a:defRPr/>
            </a:pPr>
            <a:r>
              <a:rPr lang="en-US" smtClean="0"/>
              <a:t>© 2013 Kids In Danger, Inc.</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70C0"/>
                </a:solidFill>
                <a:latin typeface="+mn-lt"/>
                <a:cs typeface="+mn-cs"/>
              </a:defRPr>
            </a:lvl1pPr>
          </a:lstStyle>
          <a:p>
            <a:pPr>
              <a:defRPr/>
            </a:pPr>
            <a:fld id="{EEB86A82-8AE0-4C8F-9626-58A6699025E5}" type="slidenum">
              <a:rPr lang="en-US"/>
              <a:pPr>
                <a:defRPr/>
              </a:pPr>
              <a:t>‹#›</a:t>
            </a:fld>
            <a:endParaRPr lang="en-US"/>
          </a:p>
        </p:txBody>
      </p:sp>
      <p:sp>
        <p:nvSpPr>
          <p:cNvPr id="7" name="Date Placeholder 3"/>
          <p:cNvSpPr>
            <a:spLocks noGrp="1"/>
          </p:cNvSpPr>
          <p:nvPr>
            <p:ph type="dt" sz="half" idx="2"/>
          </p:nvPr>
        </p:nvSpPr>
        <p:spPr>
          <a:xfrm>
            <a:off x="76200" y="6356350"/>
            <a:ext cx="2133600" cy="365125"/>
          </a:xfrm>
          <a:prstGeom prst="rect">
            <a:avLst/>
          </a:prstGeom>
        </p:spPr>
        <p:txBody>
          <a:bodyPr/>
          <a:lstStyle>
            <a:lvl1pPr fontAlgn="auto">
              <a:spcBef>
                <a:spcPts val="0"/>
              </a:spcBef>
              <a:spcAft>
                <a:spcPts val="0"/>
              </a:spcAft>
              <a:defRPr sz="1000" b="1" smtClean="0">
                <a:solidFill>
                  <a:srgbClr val="FFC000"/>
                </a:solidFill>
                <a:latin typeface="+mn-lt"/>
                <a:cs typeface="+mn-cs"/>
              </a:defRPr>
            </a:lvl1pPr>
          </a:lstStyle>
          <a:p>
            <a:pPr>
              <a:defRPr/>
            </a:pPr>
            <a:r>
              <a:rPr lang="en-US" smtClean="0"/>
              <a:t>© 2013 Kids In Danger, Inc.</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8" r:id="rId3"/>
    <p:sldLayoutId id="2147483689" r:id="rId4"/>
    <p:sldLayoutId id="2147483675" r:id="rId5"/>
    <p:sldLayoutId id="2147483676" r:id="rId6"/>
    <p:sldLayoutId id="2147483677" r:id="rId7"/>
    <p:sldLayoutId id="2147483678" r:id="rId8"/>
    <p:sldLayoutId id="2147483679" r:id="rId9"/>
    <p:sldLayoutId id="2147483680" r:id="rId10"/>
    <p:sldLayoutId id="2147483686" r:id="rId11"/>
    <p:sldLayoutId id="2147483681" r:id="rId12"/>
    <p:sldLayoutId id="2147483682" r:id="rId13"/>
    <p:sldLayoutId id="2147483687" r:id="rId14"/>
    <p:sldLayoutId id="2147483683" r:id="rId15"/>
    <p:sldLayoutId id="2147483684" r:id="rId16"/>
  </p:sldLayoutIdLst>
  <p:hf hdr="0"/>
  <p:txStyles>
    <p:titleStyle>
      <a:lvl1pPr algn="ctr" rtl="0" eaLnBrk="1" fontAlgn="base" hangingPunct="1">
        <a:spcBef>
          <a:spcPct val="0"/>
        </a:spcBef>
        <a:spcAft>
          <a:spcPct val="0"/>
        </a:spcAft>
        <a:defRPr sz="4400" b="1" kern="120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wjVUfw89jXNUM&amp;tbnid=YoU1piMd7f-YwM:&amp;ved=0CAUQjRw&amp;url=http://www.elcosh.org/document/1866/d000825/Construction%2BDesign%2BSafety%2Bin%2Bthe%2BMarketplace.html?show_text%3D1&amp;ei=P4VqUtbPI4ivkAeK34Fo&amp;bvm=bv.55123115,d.b2I&amp;psig=AFQjCNF9u_2tqkCO6ZJBNvdLx1IZxmsc2A&amp;ust=138279893547721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609600"/>
            <a:ext cx="8686800" cy="2057400"/>
          </a:xfrm>
          <a:ln w="57150"/>
        </p:spPr>
        <p:style>
          <a:lnRef idx="2">
            <a:schemeClr val="accent1"/>
          </a:lnRef>
          <a:fillRef idx="1">
            <a:schemeClr val="lt1"/>
          </a:fillRef>
          <a:effectRef idx="0">
            <a:schemeClr val="accent1"/>
          </a:effectRef>
          <a:fontRef idx="minor">
            <a:schemeClr val="dk1"/>
          </a:fontRef>
        </p:style>
        <p:txBody>
          <a:bodyPr/>
          <a:lstStyle/>
          <a:p>
            <a:r>
              <a:rPr lang="en-US" dirty="0" smtClean="0">
                <a:ln w="12700">
                  <a:solidFill>
                    <a:schemeClr val="tx2">
                      <a:satMod val="155000"/>
                    </a:schemeClr>
                  </a:solidFill>
                  <a:prstDash val="solid"/>
                </a:ln>
                <a:solidFill>
                  <a:srgbClr val="007ACA"/>
                </a:solidFill>
                <a:effectLst>
                  <a:outerShdw blurRad="41275" dist="20320" dir="1800000" algn="tl" rotWithShape="0">
                    <a:srgbClr val="000000">
                      <a:alpha val="40000"/>
                    </a:srgbClr>
                  </a:outerShdw>
                </a:effectLst>
              </a:rPr>
              <a:t/>
            </a:r>
            <a:br>
              <a:rPr lang="en-US" dirty="0" smtClean="0">
                <a:ln w="12700">
                  <a:solidFill>
                    <a:schemeClr val="tx2">
                      <a:satMod val="155000"/>
                    </a:schemeClr>
                  </a:solidFill>
                  <a:prstDash val="solid"/>
                </a:ln>
                <a:solidFill>
                  <a:srgbClr val="007ACA"/>
                </a:solidFill>
                <a:effectLst>
                  <a:outerShdw blurRad="41275" dist="20320" dir="1800000" algn="tl" rotWithShape="0">
                    <a:srgbClr val="000000">
                      <a:alpha val="40000"/>
                    </a:srgbClr>
                  </a:outerShdw>
                </a:effectLst>
              </a:rPr>
            </a:br>
            <a:r>
              <a:rPr lang="en-US" dirty="0" smtClean="0">
                <a:ln w="12700">
                  <a:solidFill>
                    <a:schemeClr val="tx1"/>
                  </a:solidFill>
                  <a:prstDash val="solid"/>
                </a:ln>
                <a:solidFill>
                  <a:srgbClr val="007ACA"/>
                </a:solidFill>
                <a:effectLst>
                  <a:outerShdw blurRad="41275" dist="20320" dir="1800000" algn="tl" rotWithShape="0">
                    <a:srgbClr val="000000">
                      <a:alpha val="40000"/>
                    </a:srgbClr>
                  </a:outerShdw>
                </a:effectLst>
              </a:rPr>
              <a:t>Safety Matters: </a:t>
            </a:r>
            <a:r>
              <a:rPr lang="en-US" altLang="en-US" dirty="0" smtClean="0">
                <a:ln w="12700">
                  <a:solidFill>
                    <a:schemeClr val="tx1"/>
                  </a:solidFill>
                  <a:prstDash val="solid"/>
                </a:ln>
                <a:solidFill>
                  <a:srgbClr val="007ACA"/>
                </a:solidFill>
                <a:effectLst>
                  <a:outerShdw blurRad="41275" dist="20320" dir="1800000" algn="tl" rotWithShape="0">
                    <a:srgbClr val="000000">
                      <a:alpha val="40000"/>
                    </a:srgbClr>
                  </a:outerShdw>
                </a:effectLst>
              </a:rPr>
              <a:t>Product Design, Safety, and Standards</a:t>
            </a:r>
            <a:r>
              <a:rPr lang="en-US" dirty="0" smtClean="0"/>
              <a:t/>
            </a:r>
            <a:br>
              <a:rPr lang="en-US" dirty="0" smtClean="0"/>
            </a:br>
            <a:endParaRPr lang="en-US"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 name="Date Placeholder 3"/>
          <p:cNvSpPr>
            <a:spLocks noGrp="1"/>
          </p:cNvSpPr>
          <p:nvPr>
            <p:ph type="dt" sz="half" idx="10"/>
          </p:nvPr>
        </p:nvSpPr>
        <p:spPr>
          <a:xfrm>
            <a:off x="76200" y="6477000"/>
            <a:ext cx="2133600" cy="244475"/>
          </a:xfrm>
        </p:spPr>
        <p:txBody>
          <a:bodyPr/>
          <a:lstStyle/>
          <a:p>
            <a:pPr>
              <a:defRPr/>
            </a:pPr>
            <a:r>
              <a:rPr lang="en-US" dirty="0" smtClean="0"/>
              <a:t>© 2013 Kids In Danger, Inc.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done to improve product safety standards?</a:t>
            </a:r>
            <a:endParaRPr lang="en-US" dirty="0"/>
          </a:p>
        </p:txBody>
      </p:sp>
      <p:sp>
        <p:nvSpPr>
          <p:cNvPr id="3" name="Slide Number Placeholder 2"/>
          <p:cNvSpPr>
            <a:spLocks noGrp="1"/>
          </p:cNvSpPr>
          <p:nvPr>
            <p:ph type="sldNum" sz="quarter" idx="10"/>
          </p:nvPr>
        </p:nvSpPr>
        <p:spPr/>
        <p:txBody>
          <a:bodyPr/>
          <a:lstStyle/>
          <a:p>
            <a:pPr>
              <a:defRPr/>
            </a:pPr>
            <a:fld id="{EEB86A82-8AE0-4C8F-9626-58A6699025E5}" type="slidenum">
              <a:rPr lang="en-US" smtClean="0"/>
              <a:pPr>
                <a:defRPr/>
              </a:pPr>
              <a:t>10</a:t>
            </a:fld>
            <a:endParaRPr lang="en-US"/>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pic>
        <p:nvPicPr>
          <p:cNvPr id="6" name="Content Placeholder 5" descr="school%20safety.jpg"/>
          <p:cNvPicPr>
            <a:picLocks noGrp="1" noChangeAspect="1"/>
          </p:cNvPicPr>
          <p:nvPr>
            <p:ph sz="quarter" idx="12"/>
          </p:nvPr>
        </p:nvPicPr>
        <p:blipFill>
          <a:blip r:embed="rId3" cstate="print"/>
          <a:stretch>
            <a:fillRect/>
          </a:stretch>
        </p:blipFill>
        <p:spPr>
          <a:xfrm>
            <a:off x="1371600" y="1524000"/>
            <a:ext cx="5675806" cy="377913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pPr>
              <a:defRPr/>
            </a:pPr>
            <a:r>
              <a:rPr lang="en-US" dirty="0" smtClean="0">
                <a:solidFill>
                  <a:srgbClr val="FFFF00"/>
                </a:solidFill>
              </a:rPr>
              <a:t>© 2013 Kids In Danger, Inc</a:t>
            </a:r>
            <a:r>
              <a:rPr lang="en-US" dirty="0" smtClean="0"/>
              <a:t>.</a:t>
            </a:r>
            <a:endParaRPr lang="en-US" dirty="0"/>
          </a:p>
        </p:txBody>
      </p:sp>
      <p:sp>
        <p:nvSpPr>
          <p:cNvPr id="3" name="Subtitle 2"/>
          <p:cNvSpPr>
            <a:spLocks noGrp="1"/>
          </p:cNvSpPr>
          <p:nvPr>
            <p:ph type="body" sz="quarter" idx="4294967295"/>
          </p:nvPr>
        </p:nvSpPr>
        <p:spPr>
          <a:xfrm>
            <a:off x="228600" y="152400"/>
            <a:ext cx="8763000" cy="685800"/>
          </a:xfrm>
        </p:spPr>
        <p:txBody>
          <a:bodyPr/>
          <a:lstStyle/>
          <a:p>
            <a:pPr marL="0" indent="0" algn="ctr">
              <a:buNone/>
            </a:pPr>
            <a:r>
              <a:rPr lang="en-US" altLang="en-US" sz="3600" b="1" dirty="0" smtClean="0">
                <a:solidFill>
                  <a:schemeClr val="tx1"/>
                </a:solidFill>
                <a:ea typeface="Times" pitchFamily="18" charset="0"/>
                <a:cs typeface="Times" pitchFamily="18" charset="0"/>
              </a:rPr>
              <a:t>The Consumer Product Safety Improvement Act (CPSIA)</a:t>
            </a:r>
          </a:p>
          <a:p>
            <a:pPr marL="0" indent="0"/>
            <a:r>
              <a:rPr lang="en-US" altLang="en-US" sz="2400" dirty="0" smtClean="0"/>
              <a:t>  </a:t>
            </a:r>
            <a:r>
              <a:rPr lang="en-US" altLang="en-US" sz="2400" dirty="0" smtClean="0">
                <a:solidFill>
                  <a:srgbClr val="007ACA"/>
                </a:solidFill>
              </a:rPr>
              <a:t>Signed into law in 2008, CPSIA is </a:t>
            </a:r>
            <a:r>
              <a:rPr lang="en-US" sz="2400" dirty="0" smtClean="0">
                <a:solidFill>
                  <a:srgbClr val="007ACA"/>
                </a:solidFill>
              </a:rPr>
              <a:t>already making children safer by enforcing: </a:t>
            </a:r>
            <a:endParaRPr lang="en-US" altLang="en-US" sz="2400" dirty="0" smtClean="0">
              <a:solidFill>
                <a:srgbClr val="007ACA"/>
              </a:solidFill>
            </a:endParaRPr>
          </a:p>
          <a:p>
            <a:pPr marL="914400" lvl="1" indent="-457200" algn="l">
              <a:buFont typeface="+mj-lt"/>
              <a:buAutoNum type="arabicParenR"/>
            </a:pPr>
            <a:r>
              <a:rPr lang="en-US" sz="2000" dirty="0">
                <a:solidFill>
                  <a:srgbClr val="007AC9"/>
                </a:solidFill>
              </a:rPr>
              <a:t>Mandatory Toy Standard (ASTM F963), which relates to safety requirements, labeling, and testing for: hazards caused by magnets; certain toxic </a:t>
            </a:r>
            <a:r>
              <a:rPr lang="en-US" sz="2000" dirty="0" smtClean="0">
                <a:solidFill>
                  <a:srgbClr val="007AC9"/>
                </a:solidFill>
              </a:rPr>
              <a:t>substances; </a:t>
            </a:r>
            <a:r>
              <a:rPr lang="en-US" sz="2000" dirty="0">
                <a:solidFill>
                  <a:srgbClr val="007AC9"/>
                </a:solidFill>
              </a:rPr>
              <a:t>cords, straps, and elastics; battery‐operated toys; and more.</a:t>
            </a:r>
          </a:p>
          <a:p>
            <a:pPr marL="914400" lvl="1" indent="-457200">
              <a:buFont typeface="+mj-lt"/>
              <a:buAutoNum type="arabicParenR"/>
            </a:pPr>
            <a:r>
              <a:rPr lang="en-US" sz="2000" dirty="0">
                <a:solidFill>
                  <a:srgbClr val="007AC9"/>
                </a:solidFill>
              </a:rPr>
              <a:t>Where testing is required, manufacturers and importers of children’s products must test their products using a third‐party accredited testing lab</a:t>
            </a:r>
            <a:r>
              <a:rPr lang="en-US" sz="2000" dirty="0" smtClean="0">
                <a:solidFill>
                  <a:srgbClr val="007AC9"/>
                </a:solidFill>
              </a:rPr>
              <a:t>.</a:t>
            </a:r>
          </a:p>
          <a:p>
            <a:pPr marL="914400" lvl="1" indent="-457200">
              <a:buFont typeface="+mj-lt"/>
              <a:buAutoNum type="arabicParenR"/>
            </a:pPr>
            <a:r>
              <a:rPr lang="en-US" sz="2000" dirty="0" smtClean="0">
                <a:solidFill>
                  <a:srgbClr val="007AC9"/>
                </a:solidFill>
              </a:rPr>
              <a:t>The banning of several commonly used phthalates, a </a:t>
            </a:r>
            <a:r>
              <a:rPr lang="en-US" sz="2000" dirty="0">
                <a:solidFill>
                  <a:srgbClr val="007AC9"/>
                </a:solidFill>
              </a:rPr>
              <a:t>group of chemicals </a:t>
            </a:r>
            <a:r>
              <a:rPr lang="en-US" sz="2000" dirty="0" smtClean="0">
                <a:solidFill>
                  <a:srgbClr val="007AC9"/>
                </a:solidFill>
              </a:rPr>
              <a:t>that are oily</a:t>
            </a:r>
            <a:r>
              <a:rPr lang="en-US" sz="2000" dirty="0">
                <a:solidFill>
                  <a:srgbClr val="007AC9"/>
                </a:solidFill>
              </a:rPr>
              <a:t>, colorless </a:t>
            </a:r>
            <a:r>
              <a:rPr lang="en-US" sz="2000" dirty="0" smtClean="0">
                <a:solidFill>
                  <a:srgbClr val="007AC9"/>
                </a:solidFill>
              </a:rPr>
              <a:t>liquid that </a:t>
            </a:r>
            <a:r>
              <a:rPr lang="en-US" sz="2000" dirty="0">
                <a:solidFill>
                  <a:srgbClr val="007AC9"/>
                </a:solidFill>
              </a:rPr>
              <a:t>are </a:t>
            </a:r>
            <a:r>
              <a:rPr lang="en-US" sz="2000" dirty="0" smtClean="0">
                <a:solidFill>
                  <a:srgbClr val="007AC9"/>
                </a:solidFill>
              </a:rPr>
              <a:t>used to </a:t>
            </a:r>
            <a:r>
              <a:rPr lang="en-US" sz="2000" dirty="0">
                <a:solidFill>
                  <a:srgbClr val="007AC9"/>
                </a:solidFill>
              </a:rPr>
              <a:t>make vinyl and other plastics soft and </a:t>
            </a:r>
            <a:r>
              <a:rPr lang="en-US" sz="2000" dirty="0" smtClean="0">
                <a:solidFill>
                  <a:srgbClr val="007AC9"/>
                </a:solidFill>
              </a:rPr>
              <a:t>flexible (think rubber ducks).</a:t>
            </a:r>
            <a:endParaRPr lang="en-US" sz="2000" dirty="0">
              <a:solidFill>
                <a:srgbClr val="007AC9"/>
              </a:solidFill>
            </a:endParaRPr>
          </a:p>
          <a:p>
            <a:pPr marL="914400" lvl="1" indent="-457200" algn="l">
              <a:buFont typeface="+mj-lt"/>
              <a:buAutoNum type="arabicParenR"/>
            </a:pPr>
            <a:r>
              <a:rPr lang="en-US" sz="2000" dirty="0" smtClean="0">
                <a:solidFill>
                  <a:srgbClr val="007AC9"/>
                </a:solidFill>
              </a:rPr>
              <a:t>Stricter lead limits relating to lead in paint, total lead content, and children’s metal jewelry </a:t>
            </a:r>
          </a:p>
          <a:p>
            <a:pPr algn="l"/>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228600"/>
            <a:ext cx="457200" cy="6432550"/>
          </a:xfrm>
        </p:spPr>
        <p:txBody>
          <a:bodyPr>
            <a:normAutofit/>
          </a:bodyPr>
          <a:lstStyle/>
          <a:p>
            <a:endParaRPr lang="en-US" sz="500" dirty="0"/>
          </a:p>
        </p:txBody>
      </p:sp>
      <p:sp>
        <p:nvSpPr>
          <p:cNvPr id="6" name="Subtitle 5"/>
          <p:cNvSpPr>
            <a:spLocks noGrp="1"/>
          </p:cNvSpPr>
          <p:nvPr>
            <p:ph type="body" sz="half" idx="2"/>
          </p:nvPr>
        </p:nvSpPr>
        <p:spPr>
          <a:xfrm>
            <a:off x="609600" y="457200"/>
            <a:ext cx="8001000" cy="5943600"/>
          </a:xfrm>
        </p:spPr>
        <p:txBody>
          <a:bodyPr>
            <a:normAutofit/>
          </a:bodyPr>
          <a:lstStyle/>
          <a:p>
            <a:pPr marL="0" indent="0" algn="ctr">
              <a:buNone/>
            </a:pPr>
            <a:r>
              <a:rPr lang="en-US" altLang="en-US" sz="2800" b="1" dirty="0" smtClean="0">
                <a:solidFill>
                  <a:schemeClr val="tx1"/>
                </a:solidFill>
              </a:rPr>
              <a:t>Causes of Children’s Product Failures?                     </a:t>
            </a:r>
            <a:r>
              <a:rPr lang="en-US" altLang="en-US" sz="3600" b="1" dirty="0" smtClean="0">
                <a:solidFill>
                  <a:schemeClr val="tx1"/>
                </a:solidFill>
              </a:rPr>
              <a:t>Lack of Testing and Limitations</a:t>
            </a:r>
          </a:p>
          <a:p>
            <a:pPr marL="914400" lvl="1" indent="-457200" algn="l">
              <a:buFont typeface="+mj-lt"/>
              <a:buAutoNum type="alphaLcPeriod"/>
            </a:pPr>
            <a:r>
              <a:rPr lang="en-US" sz="2000" dirty="0" smtClean="0">
                <a:solidFill>
                  <a:srgbClr val="007AC9"/>
                </a:solidFill>
                <a:latin typeface="Cambria" pitchFamily="18" charset="0"/>
              </a:rPr>
              <a:t>Even with the passing of the CPSIA, some products still don’t have standards or are required to be tested including</a:t>
            </a:r>
          </a:p>
          <a:p>
            <a:pPr marL="1314450" lvl="2" indent="-457200">
              <a:buFont typeface="Arial" pitchFamily="34" charset="0"/>
              <a:buChar char="•"/>
            </a:pPr>
            <a:r>
              <a:rPr lang="en-US" sz="1700" dirty="0" smtClean="0">
                <a:solidFill>
                  <a:srgbClr val="007AC9"/>
                </a:solidFill>
                <a:latin typeface="Cambria" pitchFamily="18" charset="0"/>
              </a:rPr>
              <a:t>Products made of natural </a:t>
            </a:r>
            <a:r>
              <a:rPr lang="en-US" sz="1700" dirty="0">
                <a:solidFill>
                  <a:srgbClr val="007AC9"/>
                </a:solidFill>
                <a:latin typeface="Cambria" pitchFamily="18" charset="0"/>
              </a:rPr>
              <a:t>materials such as </a:t>
            </a:r>
            <a:r>
              <a:rPr lang="en-US" sz="1700" dirty="0" smtClean="0">
                <a:solidFill>
                  <a:srgbClr val="007AC9"/>
                </a:solidFill>
                <a:latin typeface="Cambria" pitchFamily="18" charset="0"/>
              </a:rPr>
              <a:t>amber</a:t>
            </a:r>
            <a:r>
              <a:rPr lang="en-US" sz="1700" dirty="0">
                <a:solidFill>
                  <a:srgbClr val="007AC9"/>
                </a:solidFill>
                <a:latin typeface="Cambria" pitchFamily="18" charset="0"/>
              </a:rPr>
              <a:t>, feathers, fur, leather, </a:t>
            </a:r>
            <a:r>
              <a:rPr lang="en-US" sz="1700" dirty="0" smtClean="0">
                <a:solidFill>
                  <a:srgbClr val="007AC9"/>
                </a:solidFill>
                <a:latin typeface="Cambria" pitchFamily="18" charset="0"/>
              </a:rPr>
              <a:t>etc.</a:t>
            </a:r>
          </a:p>
          <a:p>
            <a:pPr marL="1314450" lvl="2" indent="-457200">
              <a:buFont typeface="Arial" pitchFamily="34" charset="0"/>
              <a:buChar char="•"/>
            </a:pPr>
            <a:r>
              <a:rPr lang="en-US" sz="1700" dirty="0" smtClean="0">
                <a:solidFill>
                  <a:srgbClr val="007AC9"/>
                </a:solidFill>
                <a:latin typeface="Cambria" pitchFamily="18" charset="0"/>
              </a:rPr>
              <a:t>Dyed </a:t>
            </a:r>
            <a:r>
              <a:rPr lang="en-US" sz="1700" dirty="0">
                <a:solidFill>
                  <a:srgbClr val="007AC9"/>
                </a:solidFill>
                <a:latin typeface="Cambria" pitchFamily="18" charset="0"/>
              </a:rPr>
              <a:t>or </a:t>
            </a:r>
            <a:r>
              <a:rPr lang="en-US" sz="1700" dirty="0" smtClean="0">
                <a:solidFill>
                  <a:srgbClr val="007AC9"/>
                </a:solidFill>
                <a:latin typeface="Cambria" pitchFamily="18" charset="0"/>
              </a:rPr>
              <a:t>un-dyed </a:t>
            </a:r>
            <a:r>
              <a:rPr lang="en-US" sz="1700" dirty="0">
                <a:solidFill>
                  <a:srgbClr val="007AC9"/>
                </a:solidFill>
                <a:latin typeface="Cambria" pitchFamily="18" charset="0"/>
              </a:rPr>
              <a:t>textiles (cotton, wool, hemp, </a:t>
            </a:r>
            <a:r>
              <a:rPr lang="en-US" sz="1700" dirty="0" smtClean="0">
                <a:solidFill>
                  <a:srgbClr val="007AC9"/>
                </a:solidFill>
                <a:latin typeface="Cambria" pitchFamily="18" charset="0"/>
              </a:rPr>
              <a:t>nylon, </a:t>
            </a:r>
            <a:r>
              <a:rPr lang="en-US" sz="1700" dirty="0">
                <a:solidFill>
                  <a:srgbClr val="007AC9"/>
                </a:solidFill>
                <a:latin typeface="Cambria" pitchFamily="18" charset="0"/>
              </a:rPr>
              <a:t>etc.), </a:t>
            </a:r>
            <a:r>
              <a:rPr lang="en-US" sz="1700" dirty="0" smtClean="0">
                <a:solidFill>
                  <a:srgbClr val="007AC9"/>
                </a:solidFill>
                <a:latin typeface="Cambria" pitchFamily="18" charset="0"/>
              </a:rPr>
              <a:t>including children's </a:t>
            </a:r>
            <a:r>
              <a:rPr lang="en-US" sz="1700" dirty="0">
                <a:solidFill>
                  <a:srgbClr val="007AC9"/>
                </a:solidFill>
                <a:latin typeface="Cambria" pitchFamily="18" charset="0"/>
              </a:rPr>
              <a:t>fabric products, such as baby blankets, and non-metallic thread and trim</a:t>
            </a:r>
            <a:r>
              <a:rPr lang="en-US" sz="1700" dirty="0" smtClean="0">
                <a:solidFill>
                  <a:srgbClr val="007AC9"/>
                </a:solidFill>
                <a:latin typeface="Cambria" pitchFamily="18" charset="0"/>
              </a:rPr>
              <a:t>.</a:t>
            </a:r>
          </a:p>
          <a:p>
            <a:pPr marL="914400" lvl="1" indent="-457200">
              <a:buFont typeface="+mj-lt"/>
              <a:buAutoNum type="alphaLcPeriod"/>
            </a:pPr>
            <a:r>
              <a:rPr lang="en-US" sz="2000" dirty="0" smtClean="0">
                <a:solidFill>
                  <a:srgbClr val="007AC9"/>
                </a:solidFill>
                <a:latin typeface="Cambria" pitchFamily="18" charset="0"/>
              </a:rPr>
              <a:t>CPSC is </a:t>
            </a:r>
            <a:r>
              <a:rPr lang="en-US" sz="2000" dirty="0">
                <a:solidFill>
                  <a:srgbClr val="007AC9"/>
                </a:solidFill>
                <a:latin typeface="Cambria" pitchFamily="18" charset="0"/>
              </a:rPr>
              <a:t>a small organization with limited staff and resources often the magnitude of products to investigate can be overwhelming and many unsafe products are left on the shelf  pending the investigation </a:t>
            </a:r>
          </a:p>
          <a:p>
            <a:pPr marL="914400" lvl="1" indent="-457200">
              <a:buFont typeface="+mj-lt"/>
              <a:buAutoNum type="alphaLcPeriod"/>
            </a:pPr>
            <a:r>
              <a:rPr lang="en-US" sz="2000" dirty="0">
                <a:solidFill>
                  <a:srgbClr val="007AC9"/>
                </a:solidFill>
                <a:latin typeface="Cambria" pitchFamily="18" charset="0"/>
              </a:rPr>
              <a:t>CPSC can issue a recall on a defective item, but that only addresses a problem AFTER a child or children have been injured or killed by the product . </a:t>
            </a:r>
            <a:endParaRPr lang="en-US" sz="2000" dirty="0"/>
          </a:p>
        </p:txBody>
      </p:sp>
      <p:sp>
        <p:nvSpPr>
          <p:cNvPr id="3" name="Slide Number Placeholder 2"/>
          <p:cNvSpPr>
            <a:spLocks noGrp="1"/>
          </p:cNvSpPr>
          <p:nvPr>
            <p:ph type="sldNum" sz="quarter" idx="11"/>
          </p:nvPr>
        </p:nvSpPr>
        <p:spPr/>
        <p:txBody>
          <a:bodyPr/>
          <a:lstStyle/>
          <a:p>
            <a:pPr>
              <a:defRPr/>
            </a:pPr>
            <a:fld id="{EEB86A82-8AE0-4C8F-9626-58A6699025E5}" type="slidenum">
              <a:rPr lang="en-US" smtClean="0"/>
              <a:pPr>
                <a:defRPr/>
              </a:pPr>
              <a:t>12</a:t>
            </a:fld>
            <a:endParaRPr lang="en-US"/>
          </a:p>
        </p:txBody>
      </p:sp>
      <p:sp>
        <p:nvSpPr>
          <p:cNvPr id="4" name="Date Placeholder 3"/>
          <p:cNvSpPr>
            <a:spLocks noGrp="1"/>
          </p:cNvSpPr>
          <p:nvPr>
            <p:ph type="dt" sz="half" idx="12"/>
          </p:nvPr>
        </p:nvSpPr>
        <p:spPr/>
        <p:txBody>
          <a:bodyPr/>
          <a:lstStyle/>
          <a:p>
            <a:pPr>
              <a:defRPr/>
            </a:pPr>
            <a:r>
              <a:rPr lang="en-US" dirty="0" smtClean="0">
                <a:solidFill>
                  <a:srgbClr val="FFFF00"/>
                </a:solidFill>
              </a:rPr>
              <a:t>© 2013 Kids In Danger, Inc</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more can be done?</a:t>
            </a:r>
            <a:endParaRPr lang="en-US" dirty="0"/>
          </a:p>
        </p:txBody>
      </p:sp>
      <p:sp>
        <p:nvSpPr>
          <p:cNvPr id="3" name="Content Placeholder 2"/>
          <p:cNvSpPr>
            <a:spLocks noGrp="1"/>
          </p:cNvSpPr>
          <p:nvPr>
            <p:ph idx="1"/>
          </p:nvPr>
        </p:nvSpPr>
        <p:spPr/>
        <p:txBody>
          <a:bodyPr/>
          <a:lstStyle/>
          <a:p>
            <a:r>
              <a:rPr lang="en-US" dirty="0" smtClean="0"/>
              <a:t>As engineers, we can work to consider all aspects of safety and implement those in our design, followed by product safety testing.</a:t>
            </a:r>
          </a:p>
          <a:p>
            <a:r>
              <a:rPr lang="en-US" dirty="0" smtClean="0"/>
              <a:t>Next we will discuss design stage considerations.</a:t>
            </a:r>
            <a:endParaRPr lang="en-US" dirty="0"/>
          </a:p>
        </p:txBody>
      </p:sp>
      <p:sp>
        <p:nvSpPr>
          <p:cNvPr id="4" name="Text Placeholder 3"/>
          <p:cNvSpPr>
            <a:spLocks noGrp="1"/>
          </p:cNvSpPr>
          <p:nvPr>
            <p:ph type="body" sz="half" idx="2"/>
          </p:nvPr>
        </p:nvSpPr>
        <p:spPr/>
        <p:txBody>
          <a:bodyPr/>
          <a:lstStyle/>
          <a:p>
            <a:r>
              <a:rPr lang="en-US" dirty="0" smtClean="0"/>
              <a:t>One solution lies in YOU!</a:t>
            </a:r>
            <a:endParaRPr lang="en-US" dirty="0"/>
          </a:p>
        </p:txBody>
      </p:sp>
      <p:sp>
        <p:nvSpPr>
          <p:cNvPr id="5" name="Slide Number Placeholder 4"/>
          <p:cNvSpPr>
            <a:spLocks noGrp="1"/>
          </p:cNvSpPr>
          <p:nvPr>
            <p:ph type="sldNum" sz="quarter" idx="11"/>
          </p:nvPr>
        </p:nvSpPr>
        <p:spPr/>
        <p:txBody>
          <a:bodyPr/>
          <a:lstStyle/>
          <a:p>
            <a:pPr>
              <a:defRPr/>
            </a:pPr>
            <a:fld id="{220BE0C3-181C-4BD1-8D9B-4124302850A4}" type="slidenum">
              <a:rPr lang="en-US" smtClean="0"/>
              <a:pPr>
                <a:defRPr/>
              </a:pPr>
              <a:t>13</a:t>
            </a:fld>
            <a:endParaRPr lang="en-US"/>
          </a:p>
        </p:txBody>
      </p:sp>
      <p:sp>
        <p:nvSpPr>
          <p:cNvPr id="6" name="Date Placeholder 5"/>
          <p:cNvSpPr>
            <a:spLocks noGrp="1"/>
          </p:cNvSpPr>
          <p:nvPr>
            <p:ph type="dt" sz="half" idx="12"/>
          </p:nvPr>
        </p:nvSpPr>
        <p:spPr/>
        <p:txBody>
          <a:bodyPr/>
          <a:lstStyle/>
          <a:p>
            <a:pPr>
              <a:defRPr/>
            </a:pPr>
            <a:r>
              <a:rPr lang="en-US" smtClean="0"/>
              <a:t>© 2013 Kids In Danger, Inc.</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a:t>
            </a:r>
            <a:br>
              <a:rPr lang="en-US" dirty="0" smtClean="0"/>
            </a:br>
            <a:endParaRPr lang="en-US" dirty="0"/>
          </a:p>
        </p:txBody>
      </p:sp>
      <p:sp>
        <p:nvSpPr>
          <p:cNvPr id="3" name="Slide Number Placeholder 2"/>
          <p:cNvSpPr>
            <a:spLocks noGrp="1"/>
          </p:cNvSpPr>
          <p:nvPr>
            <p:ph type="sldNum" sz="quarter" idx="10"/>
          </p:nvPr>
        </p:nvSpPr>
        <p:spPr/>
        <p:txBody>
          <a:bodyPr/>
          <a:lstStyle/>
          <a:p>
            <a:pPr>
              <a:defRPr/>
            </a:pPr>
            <a:fld id="{EEB86A82-8AE0-4C8F-9626-58A6699025E5}" type="slidenum">
              <a:rPr lang="en-US" smtClean="0"/>
              <a:pPr>
                <a:defRPr/>
              </a:pPr>
              <a:t>14</a:t>
            </a:fld>
            <a:endParaRPr lang="en-US"/>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pic>
        <p:nvPicPr>
          <p:cNvPr id="1026" name="Picture 2" descr="http://www.elcosh.org/record/document/1866/3.gif">
            <a:hlinkClick r:id="rId3"/>
          </p:cNvPr>
          <p:cNvPicPr>
            <a:picLocks noChangeAspect="1" noChangeArrowheads="1"/>
          </p:cNvPicPr>
          <p:nvPr/>
        </p:nvPicPr>
        <p:blipFill>
          <a:blip r:embed="rId4" cstate="print"/>
          <a:srcRect/>
          <a:stretch>
            <a:fillRect/>
          </a:stretch>
        </p:blipFill>
        <p:spPr bwMode="auto">
          <a:xfrm>
            <a:off x="1219200" y="990600"/>
            <a:ext cx="6623865" cy="41814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mn-lt"/>
              </a:rPr>
              <a:t>Questions at the Design Stage</a:t>
            </a:r>
            <a:endParaRPr lang="en-US" sz="4000" dirty="0">
              <a:latin typeface="+mn-lt"/>
            </a:endParaRPr>
          </a:p>
        </p:txBody>
      </p:sp>
      <p:sp>
        <p:nvSpPr>
          <p:cNvPr id="2" name="Date Placeholder 1"/>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r>
              <a:rPr lang="en-US" dirty="0" smtClean="0"/>
              <a:t>.</a:t>
            </a:r>
            <a:endParaRPr lang="en-US" dirty="0"/>
          </a:p>
        </p:txBody>
      </p:sp>
      <p:sp>
        <p:nvSpPr>
          <p:cNvPr id="6" name="TextBox 5"/>
          <p:cNvSpPr txBox="1"/>
          <p:nvPr/>
        </p:nvSpPr>
        <p:spPr>
          <a:xfrm>
            <a:off x="556846" y="1416055"/>
            <a:ext cx="7954108" cy="3790268"/>
          </a:xfrm>
          <a:prstGeom prst="rect">
            <a:avLst/>
          </a:prstGeom>
          <a:noFill/>
        </p:spPr>
        <p:txBody>
          <a:bodyPr wrap="square" rtlCol="0">
            <a:spAutoFit/>
          </a:bodyPr>
          <a:lstStyle/>
          <a:p>
            <a:pPr marL="342900" indent="-342900">
              <a:lnSpc>
                <a:spcPct val="90000"/>
              </a:lnSpc>
              <a:buFont typeface="Arial" pitchFamily="34" charset="0"/>
              <a:buChar char="•"/>
            </a:pPr>
            <a:r>
              <a:rPr lang="en-US" sz="2300" dirty="0" smtClean="0">
                <a:latin typeface="Cambria" pitchFamily="18" charset="0"/>
              </a:rPr>
              <a:t> </a:t>
            </a:r>
            <a:r>
              <a:rPr lang="en-US" sz="2300" dirty="0" smtClean="0">
                <a:solidFill>
                  <a:srgbClr val="007ACA"/>
                </a:solidFill>
                <a:latin typeface="Cambria" pitchFamily="18" charset="0"/>
              </a:rPr>
              <a:t>Is the product safe?</a:t>
            </a:r>
          </a:p>
          <a:p>
            <a:pPr marL="800100" lvl="1" indent="-342900">
              <a:lnSpc>
                <a:spcPct val="90000"/>
              </a:lnSpc>
              <a:buFont typeface="Arial" pitchFamily="34" charset="0"/>
              <a:buChar char="•"/>
            </a:pPr>
            <a:r>
              <a:rPr lang="en-US" sz="2300" dirty="0" smtClean="0">
                <a:latin typeface="Cambria" pitchFamily="18" charset="0"/>
              </a:rPr>
              <a:t>What potential hazards are associated with this kind of  product? (i.e. bath seats, drowning)</a:t>
            </a:r>
          </a:p>
          <a:p>
            <a:pPr marL="800100" lvl="1" indent="-342900">
              <a:lnSpc>
                <a:spcPct val="90000"/>
              </a:lnSpc>
              <a:buFont typeface="Arial" pitchFamily="34" charset="0"/>
              <a:buChar char="•"/>
            </a:pPr>
            <a:r>
              <a:rPr lang="en-US" sz="2300" dirty="0" smtClean="0">
                <a:latin typeface="Cambria" pitchFamily="18" charset="0"/>
              </a:rPr>
              <a:t>How does this product address the hazard?</a:t>
            </a:r>
          </a:p>
          <a:p>
            <a:pPr marL="800100" lvl="1" indent="-342900">
              <a:lnSpc>
                <a:spcPct val="90000"/>
              </a:lnSpc>
              <a:buFont typeface="Arial" pitchFamily="34" charset="0"/>
              <a:buChar char="•"/>
            </a:pPr>
            <a:r>
              <a:rPr lang="en-US" sz="2300" dirty="0" smtClean="0">
                <a:latin typeface="Cambria" pitchFamily="18" charset="0"/>
              </a:rPr>
              <a:t>How </a:t>
            </a:r>
            <a:r>
              <a:rPr lang="en-US" sz="2300" dirty="0">
                <a:latin typeface="Cambria" pitchFamily="18" charset="0"/>
              </a:rPr>
              <a:t>could it fail and could a failure mode cause injury?</a:t>
            </a:r>
          </a:p>
          <a:p>
            <a:pPr marL="342900" indent="-342900">
              <a:lnSpc>
                <a:spcPct val="90000"/>
              </a:lnSpc>
              <a:buFont typeface="Arial" pitchFamily="34" charset="0"/>
              <a:buChar char="•"/>
            </a:pPr>
            <a:r>
              <a:rPr lang="en-US" sz="2300" dirty="0" smtClean="0">
                <a:latin typeface="Cambria" pitchFamily="18" charset="0"/>
              </a:rPr>
              <a:t> </a:t>
            </a:r>
            <a:r>
              <a:rPr lang="en-US" sz="2300" dirty="0" smtClean="0">
                <a:solidFill>
                  <a:srgbClr val="007ACA"/>
                </a:solidFill>
                <a:latin typeface="Cambria" pitchFamily="18" charset="0"/>
              </a:rPr>
              <a:t>How will it be used?</a:t>
            </a:r>
          </a:p>
          <a:p>
            <a:pPr marL="800100" lvl="1" indent="-342900">
              <a:lnSpc>
                <a:spcPct val="90000"/>
              </a:lnSpc>
              <a:buFont typeface="Arial" pitchFamily="34" charset="0"/>
              <a:buChar char="•"/>
            </a:pPr>
            <a:r>
              <a:rPr lang="en-US" sz="2300" dirty="0" smtClean="0">
                <a:latin typeface="Cambria" pitchFamily="18" charset="0"/>
              </a:rPr>
              <a:t>How will children/caregivers interact with it?</a:t>
            </a:r>
          </a:p>
          <a:p>
            <a:pPr marL="800100" lvl="1" indent="-342900">
              <a:lnSpc>
                <a:spcPct val="90000"/>
              </a:lnSpc>
              <a:buFont typeface="Arial" pitchFamily="34" charset="0"/>
              <a:buChar char="•"/>
            </a:pPr>
            <a:r>
              <a:rPr lang="en-US" sz="2300" dirty="0" smtClean="0">
                <a:latin typeface="Cambria" pitchFamily="18" charset="0"/>
              </a:rPr>
              <a:t>What is the size/shape/strength of user and in what environment?</a:t>
            </a:r>
          </a:p>
          <a:p>
            <a:pPr marL="342900" indent="-342900" algn="ctr">
              <a:lnSpc>
                <a:spcPct val="90000"/>
              </a:lnSpc>
            </a:pPr>
            <a:r>
              <a:rPr lang="en-US" sz="3600" b="1" dirty="0" smtClean="0">
                <a:latin typeface="Cambria" pitchFamily="18" charset="0"/>
              </a:rPr>
              <a:t>   </a:t>
            </a:r>
            <a:r>
              <a:rPr lang="en-US" sz="3600" b="1" dirty="0" smtClean="0">
                <a:solidFill>
                  <a:srgbClr val="007ACA"/>
                </a:solidFill>
                <a:latin typeface="Cambria" pitchFamily="18" charset="0"/>
              </a:rPr>
              <a:t>Can it be designed better?</a:t>
            </a:r>
          </a:p>
          <a:p>
            <a:pPr>
              <a:lnSpc>
                <a:spcPct val="90000"/>
              </a:lnSpc>
            </a:pPr>
            <a:endParaRPr lang="en-US" sz="2400" b="1" dirty="0" smtClean="0">
              <a:solidFill>
                <a:srgbClr val="007AC9"/>
              </a:solidFill>
            </a:endParaRPr>
          </a:p>
        </p:txBody>
      </p:sp>
      <p:sp>
        <p:nvSpPr>
          <p:cNvPr id="7" name="TextBox 6"/>
          <p:cNvSpPr txBox="1"/>
          <p:nvPr/>
        </p:nvSpPr>
        <p:spPr>
          <a:xfrm>
            <a:off x="914400" y="5562600"/>
            <a:ext cx="7239000" cy="757130"/>
          </a:xfrm>
          <a:prstGeom prst="rect">
            <a:avLst/>
          </a:prstGeom>
          <a:noFill/>
        </p:spPr>
        <p:txBody>
          <a:bodyPr wrap="square" rtlCol="0">
            <a:spAutoFit/>
          </a:bodyPr>
          <a:lstStyle/>
          <a:p>
            <a:pPr>
              <a:lnSpc>
                <a:spcPct val="90000"/>
              </a:lnSpc>
              <a:buFont typeface="Wingdings" pitchFamily="2" charset="2"/>
              <a:buNone/>
            </a:pPr>
            <a:r>
              <a:rPr lang="en-US" sz="2400" b="1" dirty="0" smtClean="0">
                <a:solidFill>
                  <a:schemeClr val="bg1"/>
                </a:solidFill>
                <a:latin typeface="Cambria" pitchFamily="18" charset="0"/>
              </a:rPr>
              <a:t>Engineers must ask these questions – so parents won’t have 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882909" y="3187709"/>
            <a:ext cx="6565624" cy="495007"/>
          </a:xfrm>
        </p:spPr>
        <p:txBody>
          <a:bodyPr>
            <a:normAutofit/>
          </a:bodyPr>
          <a:lstStyle/>
          <a:p>
            <a:endParaRPr lang="en-US" sz="500" dirty="0">
              <a:latin typeface="Cambria" pitchFamily="18" charset="0"/>
            </a:endParaRPr>
          </a:p>
        </p:txBody>
      </p:sp>
      <p:sp>
        <p:nvSpPr>
          <p:cNvPr id="9" name="Text Placeholder 8"/>
          <p:cNvSpPr>
            <a:spLocks noGrp="1"/>
          </p:cNvSpPr>
          <p:nvPr>
            <p:ph type="body" sz="half" idx="2"/>
          </p:nvPr>
        </p:nvSpPr>
        <p:spPr>
          <a:xfrm>
            <a:off x="671170" y="533400"/>
            <a:ext cx="8189913" cy="609600"/>
          </a:xfrm>
        </p:spPr>
        <p:txBody>
          <a:bodyPr>
            <a:noAutofit/>
          </a:bodyPr>
          <a:lstStyle/>
          <a:p>
            <a:r>
              <a:rPr lang="en-US" sz="4000" b="1" dirty="0" smtClean="0">
                <a:solidFill>
                  <a:schemeClr val="tx1"/>
                </a:solidFill>
              </a:rPr>
              <a:t>How will the product be used? </a:t>
            </a:r>
            <a:endParaRPr lang="en-US" sz="4000" b="1" dirty="0">
              <a:solidFill>
                <a:schemeClr val="tx1"/>
              </a:solidFill>
            </a:endParaRPr>
          </a:p>
        </p:txBody>
      </p:sp>
      <p:sp>
        <p:nvSpPr>
          <p:cNvPr id="3" name="Slide Number Placeholder 2"/>
          <p:cNvSpPr>
            <a:spLocks noGrp="1"/>
          </p:cNvSpPr>
          <p:nvPr>
            <p:ph type="sldNum" sz="quarter" idx="11"/>
          </p:nvPr>
        </p:nvSpPr>
        <p:spPr/>
        <p:txBody>
          <a:bodyPr/>
          <a:lstStyle/>
          <a:p>
            <a:pPr>
              <a:defRPr/>
            </a:pPr>
            <a:fld id="{EEB86A82-8AE0-4C8F-9626-58A6699025E5}" type="slidenum">
              <a:rPr lang="en-US" smtClean="0"/>
              <a:pPr>
                <a:defRPr/>
              </a:pPr>
              <a:t>16</a:t>
            </a:fld>
            <a:endParaRPr lang="en-US"/>
          </a:p>
        </p:txBody>
      </p:sp>
      <p:sp>
        <p:nvSpPr>
          <p:cNvPr id="4" name="Date Placeholder 3"/>
          <p:cNvSpPr>
            <a:spLocks noGrp="1"/>
          </p:cNvSpPr>
          <p:nvPr>
            <p:ph type="dt" sz="half" idx="12"/>
          </p:nvPr>
        </p:nvSpPr>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5" name="TextBox 4"/>
          <p:cNvSpPr txBox="1"/>
          <p:nvPr/>
        </p:nvSpPr>
        <p:spPr>
          <a:xfrm>
            <a:off x="811237" y="1600200"/>
            <a:ext cx="6095999" cy="5484578"/>
          </a:xfrm>
          <a:prstGeom prst="rect">
            <a:avLst/>
          </a:prstGeom>
          <a:noFill/>
        </p:spPr>
        <p:txBody>
          <a:bodyPr wrap="square" rtlCol="0">
            <a:spAutoFit/>
          </a:bodyPr>
          <a:lstStyle/>
          <a:p>
            <a:pPr marL="0" indent="0"/>
            <a:r>
              <a:rPr lang="en-US" altLang="en-US" sz="2800" dirty="0" smtClean="0">
                <a:solidFill>
                  <a:srgbClr val="007ACA"/>
                </a:solidFill>
                <a:latin typeface="+mn-lt"/>
              </a:rPr>
              <a:t>Manufacturer’s suggested use vs. foreseeable use</a:t>
            </a:r>
          </a:p>
          <a:p>
            <a:pPr marL="171450" lvl="0" indent="-171450" defTabSz="933450" eaLnBrk="0" hangingPunct="0">
              <a:spcBef>
                <a:spcPct val="30000"/>
              </a:spcBef>
              <a:buFont typeface="Arial" pitchFamily="34" charset="0"/>
              <a:buChar char="•"/>
            </a:pPr>
            <a:r>
              <a:rPr kumimoji="1" lang="en-US" altLang="en-US" sz="2000" dirty="0" smtClean="0">
                <a:latin typeface="+mn-lt"/>
                <a:cs typeface="Arial" pitchFamily="34" charset="0"/>
              </a:rPr>
              <a:t> </a:t>
            </a:r>
            <a:r>
              <a:rPr kumimoji="1" lang="en-US" altLang="en-US" sz="2000" dirty="0" smtClean="0">
                <a:solidFill>
                  <a:srgbClr val="007ACA"/>
                </a:solidFill>
                <a:latin typeface="+mn-lt"/>
                <a:cs typeface="Arial" pitchFamily="34" charset="0"/>
              </a:rPr>
              <a:t>Play </a:t>
            </a:r>
            <a:r>
              <a:rPr kumimoji="1" lang="en-US" altLang="en-US" sz="2000" dirty="0">
                <a:solidFill>
                  <a:srgbClr val="007ACA"/>
                </a:solidFill>
                <a:latin typeface="+mn-lt"/>
                <a:cs typeface="Arial" pitchFamily="34" charset="0"/>
              </a:rPr>
              <a:t>pens carry a warning “do not leave unattended” when it is widely used as a sleeping crib and even marketed for </a:t>
            </a:r>
            <a:r>
              <a:rPr kumimoji="1" lang="en-US" altLang="en-US" sz="2000" dirty="0" smtClean="0">
                <a:solidFill>
                  <a:srgbClr val="007ACA"/>
                </a:solidFill>
                <a:latin typeface="+mn-lt"/>
                <a:cs typeface="Arial" pitchFamily="34" charset="0"/>
              </a:rPr>
              <a:t>that.</a:t>
            </a:r>
          </a:p>
          <a:p>
            <a:pPr lvl="0" defTabSz="933450" eaLnBrk="0" hangingPunct="0">
              <a:spcBef>
                <a:spcPct val="30000"/>
              </a:spcBef>
            </a:pPr>
            <a:r>
              <a:rPr lang="en-US" altLang="en-US" sz="2800" dirty="0" smtClean="0">
                <a:solidFill>
                  <a:srgbClr val="007ACA"/>
                </a:solidFill>
                <a:latin typeface="+mn-lt"/>
              </a:rPr>
              <a:t>Convenience vs. Safety</a:t>
            </a:r>
          </a:p>
          <a:p>
            <a:pPr marL="285750" indent="-285750">
              <a:buFont typeface="Arial" pitchFamily="34" charset="0"/>
              <a:buChar char="•"/>
            </a:pPr>
            <a:r>
              <a:rPr lang="en-US" altLang="en-US" sz="2000" dirty="0" smtClean="0">
                <a:latin typeface="+mn-lt"/>
              </a:rPr>
              <a:t> </a:t>
            </a:r>
            <a:r>
              <a:rPr lang="en-US" altLang="en-US" sz="2000" dirty="0" smtClean="0">
                <a:solidFill>
                  <a:srgbClr val="007ACA"/>
                </a:solidFill>
                <a:latin typeface="+mn-lt"/>
              </a:rPr>
              <a:t>Sometimes </a:t>
            </a:r>
            <a:r>
              <a:rPr lang="en-US" altLang="en-US" sz="2000" dirty="0">
                <a:solidFill>
                  <a:srgbClr val="007ACA"/>
                </a:solidFill>
                <a:latin typeface="+mn-lt"/>
              </a:rPr>
              <a:t>the parent’s convenience appears </a:t>
            </a:r>
            <a:r>
              <a:rPr lang="en-US" altLang="en-US" sz="2000" dirty="0" smtClean="0">
                <a:solidFill>
                  <a:srgbClr val="007ACA"/>
                </a:solidFill>
                <a:latin typeface="+mn-lt"/>
              </a:rPr>
              <a:t>to     </a:t>
            </a:r>
            <a:r>
              <a:rPr lang="en-US" altLang="en-US" sz="2000" dirty="0">
                <a:solidFill>
                  <a:srgbClr val="007ACA"/>
                </a:solidFill>
                <a:latin typeface="+mn-lt"/>
              </a:rPr>
              <a:t>be more important that the baby’s safety: </a:t>
            </a:r>
            <a:r>
              <a:rPr lang="en-US" altLang="en-US" sz="2000" dirty="0" smtClean="0">
                <a:solidFill>
                  <a:srgbClr val="007ACA"/>
                </a:solidFill>
                <a:latin typeface="+mn-lt"/>
              </a:rPr>
              <a:t>   examples </a:t>
            </a:r>
            <a:r>
              <a:rPr lang="en-US" altLang="en-US" sz="2000" dirty="0">
                <a:solidFill>
                  <a:srgbClr val="007ACA"/>
                </a:solidFill>
                <a:latin typeface="+mn-lt"/>
              </a:rPr>
              <a:t>include </a:t>
            </a:r>
            <a:r>
              <a:rPr lang="en-US" altLang="en-US" sz="2000" dirty="0" smtClean="0">
                <a:solidFill>
                  <a:srgbClr val="007ACA"/>
                </a:solidFill>
                <a:latin typeface="+mn-lt"/>
              </a:rPr>
              <a:t>bath </a:t>
            </a:r>
            <a:r>
              <a:rPr lang="en-US" altLang="en-US" sz="2000" dirty="0">
                <a:solidFill>
                  <a:srgbClr val="007ACA"/>
                </a:solidFill>
                <a:latin typeface="+mn-lt"/>
              </a:rPr>
              <a:t>seats, baby carriers, and all in one </a:t>
            </a:r>
            <a:r>
              <a:rPr lang="en-US" altLang="en-US" sz="2000" dirty="0" smtClean="0">
                <a:solidFill>
                  <a:srgbClr val="007ACA"/>
                </a:solidFill>
                <a:latin typeface="+mn-lt"/>
              </a:rPr>
              <a:t>products</a:t>
            </a:r>
          </a:p>
          <a:p>
            <a:pPr marL="285750" indent="-285750">
              <a:buFont typeface="Arial" pitchFamily="34" charset="0"/>
              <a:buChar char="•"/>
            </a:pPr>
            <a:r>
              <a:rPr lang="en-US" altLang="en-US" sz="2000" dirty="0" smtClean="0">
                <a:latin typeface="+mn-lt"/>
              </a:rPr>
              <a:t> </a:t>
            </a:r>
            <a:r>
              <a:rPr lang="en-US" altLang="en-US" sz="2000" dirty="0" smtClean="0">
                <a:solidFill>
                  <a:srgbClr val="007ACA"/>
                </a:solidFill>
                <a:latin typeface="+mn-lt"/>
              </a:rPr>
              <a:t>An engineer must be mindful of this in any     product design </a:t>
            </a:r>
            <a:endParaRPr lang="en-US" altLang="en-US" sz="2000" dirty="0">
              <a:solidFill>
                <a:srgbClr val="007ACA"/>
              </a:solidFill>
              <a:latin typeface="+mn-lt"/>
            </a:endParaRPr>
          </a:p>
          <a:p>
            <a:pPr marL="285750" indent="-285750">
              <a:buFont typeface="Arial" pitchFamily="34" charset="0"/>
              <a:buChar char="•"/>
            </a:pPr>
            <a:endParaRPr lang="en-US" altLang="en-US" dirty="0" smtClean="0">
              <a:solidFill>
                <a:srgbClr val="007AC9"/>
              </a:solidFill>
            </a:endParaRPr>
          </a:p>
          <a:p>
            <a:pPr marL="0" indent="0"/>
            <a:endParaRPr lang="en-US" altLang="en-US" dirty="0" smtClean="0">
              <a:solidFill>
                <a:srgbClr val="007AC9"/>
              </a:solidFill>
            </a:endParaRPr>
          </a:p>
          <a:p>
            <a:pPr marL="0" indent="0"/>
            <a:endParaRPr lang="en-US" altLang="en-US" dirty="0" smtClean="0">
              <a:solidFill>
                <a:srgbClr val="007AC9"/>
              </a:solidFill>
            </a:endParaRPr>
          </a:p>
          <a:p>
            <a:pPr marL="0" indent="0"/>
            <a:endParaRPr lang="en-US" altLang="en-US" dirty="0" smtClean="0">
              <a:solidFill>
                <a:srgbClr val="007AC9"/>
              </a:solidFill>
            </a:endParaRPr>
          </a:p>
        </p:txBody>
      </p:sp>
      <p:sp>
        <p:nvSpPr>
          <p:cNvPr id="6" name="TextBox 5"/>
          <p:cNvSpPr txBox="1"/>
          <p:nvPr/>
        </p:nvSpPr>
        <p:spPr>
          <a:xfrm>
            <a:off x="5181600" y="2743200"/>
            <a:ext cx="2819400" cy="369332"/>
          </a:xfrm>
          <a:prstGeom prst="rect">
            <a:avLst/>
          </a:prstGeom>
          <a:noFill/>
        </p:spPr>
        <p:txBody>
          <a:bodyPr wrap="square" rtlCol="0">
            <a:spAutoFit/>
          </a:bodyPr>
          <a:lstStyle/>
          <a:p>
            <a:endParaRPr lang="en-US" dirty="0"/>
          </a:p>
        </p:txBody>
      </p:sp>
      <p:pic>
        <p:nvPicPr>
          <p:cNvPr id="7" name="Picture 13" descr="Stroller Escalator"/>
          <p:cNvPicPr>
            <a:picLocks noChangeAspect="1" noChangeArrowheads="1"/>
          </p:cNvPicPr>
          <p:nvPr/>
        </p:nvPicPr>
        <p:blipFill>
          <a:blip r:embed="rId3" cstate="print"/>
          <a:srcRect r="5496"/>
          <a:stretch>
            <a:fillRect/>
          </a:stretch>
        </p:blipFill>
        <p:spPr bwMode="auto">
          <a:xfrm>
            <a:off x="6781800" y="2774852"/>
            <a:ext cx="2082800" cy="2803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Other Market Factors to Consider </a:t>
            </a:r>
            <a:endParaRPr lang="en-US" sz="3600" dirty="0">
              <a:latin typeface="+mn-lt"/>
            </a:endParaRPr>
          </a:p>
        </p:txBody>
      </p:sp>
      <p:sp>
        <p:nvSpPr>
          <p:cNvPr id="3" name="Slide Number Placeholder 2"/>
          <p:cNvSpPr>
            <a:spLocks noGrp="1"/>
          </p:cNvSpPr>
          <p:nvPr>
            <p:ph type="sldNum" sz="quarter" idx="10"/>
          </p:nvPr>
        </p:nvSpPr>
        <p:spPr/>
        <p:txBody>
          <a:bodyPr/>
          <a:lstStyle/>
          <a:p>
            <a:pPr>
              <a:defRPr/>
            </a:pPr>
            <a:endParaRPr lang="en-US" dirty="0"/>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sp>
        <p:nvSpPr>
          <p:cNvPr id="6" name="TextBox 5"/>
          <p:cNvSpPr txBox="1"/>
          <p:nvPr/>
        </p:nvSpPr>
        <p:spPr>
          <a:xfrm>
            <a:off x="152400" y="1295400"/>
            <a:ext cx="5791200" cy="4093428"/>
          </a:xfrm>
          <a:prstGeom prst="rect">
            <a:avLst/>
          </a:prstGeom>
          <a:noFill/>
        </p:spPr>
        <p:txBody>
          <a:bodyPr wrap="square" rtlCol="0">
            <a:spAutoFit/>
          </a:bodyPr>
          <a:lstStyle/>
          <a:p>
            <a:pPr marL="285750" indent="-285750">
              <a:buFont typeface="Arial" pitchFamily="34" charset="0"/>
              <a:buChar char="•"/>
            </a:pPr>
            <a:r>
              <a:rPr lang="en-US" sz="2000" dirty="0" smtClean="0">
                <a:latin typeface="+mn-lt"/>
              </a:rPr>
              <a:t> </a:t>
            </a:r>
            <a:r>
              <a:rPr lang="en-US" sz="2000" dirty="0" smtClean="0">
                <a:solidFill>
                  <a:srgbClr val="007ACA"/>
                </a:solidFill>
                <a:latin typeface="+mn-lt"/>
              </a:rPr>
              <a:t>The market </a:t>
            </a:r>
            <a:r>
              <a:rPr lang="en-US" sz="2000" dirty="0">
                <a:solidFill>
                  <a:srgbClr val="007ACA"/>
                </a:solidFill>
                <a:latin typeface="+mn-lt"/>
              </a:rPr>
              <a:t>for infant goods is constantly changing. </a:t>
            </a:r>
          </a:p>
          <a:p>
            <a:pPr marL="742950" lvl="1" indent="-285750">
              <a:buFont typeface="Wingdings" pitchFamily="2" charset="2"/>
              <a:buChar char="Ø"/>
            </a:pPr>
            <a:r>
              <a:rPr lang="en-US" sz="2000" dirty="0" smtClean="0">
                <a:solidFill>
                  <a:srgbClr val="007ACA"/>
                </a:solidFill>
                <a:latin typeface="+mn-lt"/>
              </a:rPr>
              <a:t>For example: most crib purchasers buy a crib only once -- maybe twice.  So almost everyone is ‘new’ to the market</a:t>
            </a:r>
          </a:p>
          <a:p>
            <a:pPr marL="285750" indent="-285750">
              <a:buFont typeface="Arial" pitchFamily="34" charset="0"/>
              <a:buChar char="•"/>
            </a:pPr>
            <a:r>
              <a:rPr lang="en-US" sz="2000" dirty="0" smtClean="0">
                <a:latin typeface="+mn-lt"/>
              </a:rPr>
              <a:t> </a:t>
            </a:r>
            <a:r>
              <a:rPr lang="en-US" sz="2000" dirty="0" smtClean="0">
                <a:solidFill>
                  <a:srgbClr val="007ACA"/>
                </a:solidFill>
                <a:latin typeface="+mn-lt"/>
              </a:rPr>
              <a:t>Income and Interest</a:t>
            </a:r>
          </a:p>
          <a:p>
            <a:pPr marL="742950" lvl="1" indent="-285750">
              <a:buFont typeface="Wingdings" pitchFamily="2" charset="2"/>
              <a:buChar char="Ø"/>
            </a:pPr>
            <a:r>
              <a:rPr lang="en-US" sz="2000" dirty="0" smtClean="0">
                <a:solidFill>
                  <a:srgbClr val="007ACA"/>
                </a:solidFill>
                <a:latin typeface="+mn-lt"/>
              </a:rPr>
              <a:t>Today’s </a:t>
            </a:r>
            <a:r>
              <a:rPr lang="en-US" sz="2000" dirty="0">
                <a:solidFill>
                  <a:srgbClr val="007ACA"/>
                </a:solidFill>
                <a:latin typeface="+mn-lt"/>
              </a:rPr>
              <a:t>parents have disposable income, </a:t>
            </a:r>
            <a:r>
              <a:rPr lang="en-US" sz="2000" dirty="0" smtClean="0">
                <a:solidFill>
                  <a:srgbClr val="007ACA"/>
                </a:solidFill>
                <a:latin typeface="+mn-lt"/>
              </a:rPr>
              <a:t>  used </a:t>
            </a:r>
            <a:r>
              <a:rPr lang="en-US" sz="2000" dirty="0">
                <a:solidFill>
                  <a:srgbClr val="007ACA"/>
                </a:solidFill>
                <a:latin typeface="+mn-lt"/>
              </a:rPr>
              <a:t>to new gadgets, status products, but </a:t>
            </a:r>
            <a:r>
              <a:rPr lang="en-US" sz="2000" dirty="0" smtClean="0">
                <a:solidFill>
                  <a:srgbClr val="007ACA"/>
                </a:solidFill>
                <a:latin typeface="+mn-lt"/>
              </a:rPr>
              <a:t>not </a:t>
            </a:r>
            <a:r>
              <a:rPr lang="en-US" sz="2000" dirty="0">
                <a:solidFill>
                  <a:srgbClr val="007ACA"/>
                </a:solidFill>
                <a:latin typeface="+mn-lt"/>
              </a:rPr>
              <a:t>really tuned in to safety</a:t>
            </a:r>
          </a:p>
          <a:p>
            <a:pPr marL="285750" indent="-285750">
              <a:buFont typeface="Arial" pitchFamily="34" charset="0"/>
              <a:buChar char="•"/>
            </a:pPr>
            <a:r>
              <a:rPr lang="en-US" sz="2000" dirty="0" smtClean="0">
                <a:latin typeface="+mn-lt"/>
              </a:rPr>
              <a:t> </a:t>
            </a:r>
            <a:r>
              <a:rPr lang="en-US" sz="2000" dirty="0" smtClean="0">
                <a:solidFill>
                  <a:srgbClr val="007ACA"/>
                </a:solidFill>
                <a:latin typeface="+mn-lt"/>
              </a:rPr>
              <a:t>Development of Users</a:t>
            </a:r>
          </a:p>
          <a:p>
            <a:pPr marL="742950" lvl="1" indent="-285750">
              <a:buFont typeface="Arial" pitchFamily="34" charset="0"/>
              <a:buChar char="•"/>
            </a:pPr>
            <a:r>
              <a:rPr lang="en-US" sz="2000" dirty="0" smtClean="0">
                <a:latin typeface="+mn-lt"/>
              </a:rPr>
              <a:t> </a:t>
            </a:r>
            <a:r>
              <a:rPr lang="en-US" sz="2000" dirty="0" smtClean="0">
                <a:solidFill>
                  <a:srgbClr val="007ACA"/>
                </a:solidFill>
                <a:latin typeface="+mn-lt"/>
              </a:rPr>
              <a:t>Children grow, can the product withstand the increased size and weight of a child? </a:t>
            </a:r>
            <a:endParaRPr lang="en-US" sz="2000" dirty="0">
              <a:solidFill>
                <a:srgbClr val="007ACA"/>
              </a:solidFill>
              <a:latin typeface="+mn-lt"/>
            </a:endParaRPr>
          </a:p>
          <a:p>
            <a:pPr marL="285750" indent="-285750">
              <a:buFont typeface="Arial" pitchFamily="34" charset="0"/>
              <a:buChar char="•"/>
            </a:pPr>
            <a:endParaRPr lang="en-US" sz="2000" dirty="0" smtClean="0">
              <a:solidFill>
                <a:srgbClr val="007ACA"/>
              </a:solidFill>
              <a:latin typeface="+mn-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322363"/>
            <a:ext cx="2209800" cy="217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943600" y="4033028"/>
            <a:ext cx="28956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latin typeface="+mj-lt"/>
              </a:rPr>
              <a:t>Recalled 12/2012 </a:t>
            </a:r>
            <a:r>
              <a:rPr lang="en-US" sz="1600" dirty="0">
                <a:latin typeface="+mj-lt"/>
              </a:rPr>
              <a:t>Dream On Me Bath </a:t>
            </a:r>
            <a:r>
              <a:rPr lang="en-US" sz="1600" dirty="0" smtClean="0">
                <a:latin typeface="+mj-lt"/>
              </a:rPr>
              <a:t>Seats: Seats can fall over creating a drowning hazard </a:t>
            </a:r>
          </a:p>
        </p:txBody>
      </p:sp>
    </p:spTree>
    <p:extLst>
      <p:ext uri="{BB962C8B-B14F-4D97-AF65-F5344CB8AC3E}">
        <p14:creationId xmlns:p14="http://schemas.microsoft.com/office/powerpoint/2010/main" val="129316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r>
              <a:rPr lang="en-US" dirty="0" smtClean="0"/>
              <a:t>.</a:t>
            </a:r>
            <a:endParaRPr lang="en-US" dirty="0"/>
          </a:p>
        </p:txBody>
      </p:sp>
      <p:sp>
        <p:nvSpPr>
          <p:cNvPr id="5" name="Subtitle 4"/>
          <p:cNvSpPr>
            <a:spLocks noGrp="1"/>
          </p:cNvSpPr>
          <p:nvPr>
            <p:ph type="subTitle" idx="1"/>
          </p:nvPr>
        </p:nvSpPr>
        <p:spPr/>
        <p:txBody>
          <a:bodyPr/>
          <a:lstStyle/>
          <a:p>
            <a:r>
              <a:rPr lang="en-US" sz="3600" b="1" dirty="0" smtClean="0">
                <a:solidFill>
                  <a:schemeClr val="tx1"/>
                </a:solidFill>
              </a:rPr>
              <a:t>Part 2: Designing a Safe Product</a:t>
            </a:r>
          </a:p>
          <a:p>
            <a:pPr algn="l">
              <a:buFont typeface="Arial" pitchFamily="34" charset="0"/>
              <a:buChar char="•"/>
            </a:pPr>
            <a:r>
              <a:rPr lang="en-US" sz="2800" dirty="0" smtClean="0">
                <a:solidFill>
                  <a:schemeClr val="tx1"/>
                </a:solidFill>
              </a:rPr>
              <a:t> </a:t>
            </a:r>
            <a:r>
              <a:rPr lang="en-US" sz="2800" dirty="0" smtClean="0"/>
              <a:t>Standards</a:t>
            </a:r>
          </a:p>
          <a:p>
            <a:pPr algn="l">
              <a:buFont typeface="Arial" pitchFamily="34" charset="0"/>
              <a:buChar char="•"/>
            </a:pPr>
            <a:r>
              <a:rPr lang="en-US" sz="2800" dirty="0" smtClean="0">
                <a:solidFill>
                  <a:schemeClr val="tx1"/>
                </a:solidFill>
              </a:rPr>
              <a:t> </a:t>
            </a:r>
            <a:r>
              <a:rPr lang="en-US" sz="2800" dirty="0" smtClean="0"/>
              <a:t>Human Factors</a:t>
            </a:r>
          </a:p>
          <a:p>
            <a:pPr algn="l">
              <a:buFont typeface="Arial" pitchFamily="34" charset="0"/>
              <a:buChar char="•"/>
            </a:pPr>
            <a:r>
              <a:rPr lang="en-US" sz="2800" dirty="0" smtClean="0">
                <a:solidFill>
                  <a:schemeClr val="tx1"/>
                </a:solidFill>
              </a:rPr>
              <a:t> </a:t>
            </a:r>
            <a:r>
              <a:rPr lang="en-US" sz="2800" dirty="0" smtClean="0"/>
              <a:t>Testing</a:t>
            </a:r>
          </a:p>
          <a:p>
            <a:pPr algn="l">
              <a:buFont typeface="Arial" pitchFamily="34" charset="0"/>
              <a:buChar char="•"/>
            </a:pPr>
            <a:r>
              <a:rPr lang="en-US" sz="2800" dirty="0" smtClean="0">
                <a:solidFill>
                  <a:schemeClr val="tx1"/>
                </a:solidFill>
              </a:rPr>
              <a:t> </a:t>
            </a:r>
            <a:r>
              <a:rPr lang="en-US" sz="2800" dirty="0" smtClean="0"/>
              <a:t>Resolving design flaws</a:t>
            </a:r>
          </a:p>
          <a:p>
            <a:pPr algn="l">
              <a:buFont typeface="Arial" pitchFamily="34" charset="0"/>
              <a:buChar char="•"/>
            </a:pPr>
            <a:r>
              <a:rPr lang="en-US" sz="2800" dirty="0" smtClean="0">
                <a:solidFill>
                  <a:schemeClr val="tx1"/>
                </a:solidFill>
              </a:rPr>
              <a:t> </a:t>
            </a:r>
            <a:r>
              <a:rPr lang="en-US" sz="2800" dirty="0" smtClean="0"/>
              <a:t>Design for Safety related to other areas of design</a:t>
            </a:r>
          </a:p>
          <a:p>
            <a:endParaRPr lang="en-US" dirty="0">
              <a:solidFill>
                <a:schemeClr val="tx1"/>
              </a:solidFill>
            </a:endParaRPr>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EEB86A82-8AE0-4C8F-9626-58A6699025E5}" type="slidenum">
              <a:rPr lang="en-US" smtClean="0"/>
              <a:pPr>
                <a:defRPr/>
              </a:pPr>
              <a:t>18</a:t>
            </a:fld>
            <a:endParaRPr lang="en-US"/>
          </a:p>
        </p:txBody>
      </p:sp>
      <p:sp>
        <p:nvSpPr>
          <p:cNvPr id="2" name="Text Placeholder 1"/>
          <p:cNvSpPr>
            <a:spLocks noGrp="1"/>
          </p:cNvSpPr>
          <p:nvPr>
            <p:ph type="body" sz="quarter" idx="13"/>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r>
              <a:rPr lang="en-US" dirty="0" smtClean="0"/>
              <a:t>.</a:t>
            </a:r>
            <a:endParaRPr lang="en-US" dirty="0"/>
          </a:p>
        </p:txBody>
      </p:sp>
      <p:sp>
        <p:nvSpPr>
          <p:cNvPr id="3" name="Subtitle 2"/>
          <p:cNvSpPr>
            <a:spLocks noGrp="1"/>
          </p:cNvSpPr>
          <p:nvPr>
            <p:ph type="subTitle" idx="1"/>
          </p:nvPr>
        </p:nvSpPr>
        <p:spPr/>
        <p:txBody>
          <a:bodyPr/>
          <a:lstStyle/>
          <a:p>
            <a:r>
              <a:rPr lang="en-US" sz="3600" b="1" dirty="0" smtClean="0">
                <a:solidFill>
                  <a:schemeClr val="tx1"/>
                </a:solidFill>
              </a:rPr>
              <a:t>Standards</a:t>
            </a:r>
          </a:p>
          <a:p>
            <a:endParaRPr lang="en-US" sz="3600" b="1" dirty="0" smtClean="0">
              <a:solidFill>
                <a:schemeClr val="tx1"/>
              </a:solidFill>
            </a:endParaRPr>
          </a:p>
          <a:p>
            <a:pPr marL="457200" indent="-457200" algn="l">
              <a:lnSpc>
                <a:spcPct val="150000"/>
              </a:lnSpc>
              <a:spcBef>
                <a:spcPts val="0"/>
              </a:spcBef>
              <a:buFont typeface="+mj-lt"/>
              <a:buAutoNum type="arabicPeriod"/>
            </a:pPr>
            <a:r>
              <a:rPr lang="en-US" sz="2400" dirty="0" smtClean="0">
                <a:solidFill>
                  <a:srgbClr val="007AC9"/>
                </a:solidFill>
              </a:rPr>
              <a:t>Assure both conformity and safety</a:t>
            </a:r>
          </a:p>
          <a:p>
            <a:pPr marL="457200" indent="-457200" algn="l">
              <a:lnSpc>
                <a:spcPct val="150000"/>
              </a:lnSpc>
              <a:spcBef>
                <a:spcPts val="0"/>
              </a:spcBef>
              <a:buFont typeface="+mj-lt"/>
              <a:buAutoNum type="arabicPeriod"/>
            </a:pPr>
            <a:r>
              <a:rPr lang="en-US" sz="2400" dirty="0" smtClean="0">
                <a:solidFill>
                  <a:srgbClr val="007AC9"/>
                </a:solidFill>
              </a:rPr>
              <a:t>Can be voluntary or mandatory</a:t>
            </a:r>
          </a:p>
          <a:p>
            <a:pPr marL="457200" indent="-457200" algn="l">
              <a:spcBef>
                <a:spcPts val="0"/>
              </a:spcBef>
              <a:buFont typeface="+mj-lt"/>
              <a:buAutoNum type="arabicPeriod"/>
            </a:pPr>
            <a:r>
              <a:rPr lang="en-US" sz="2400" dirty="0" smtClean="0">
                <a:solidFill>
                  <a:srgbClr val="007AC9"/>
                </a:solidFill>
              </a:rPr>
              <a:t>Involve both performance requirements and test methods</a:t>
            </a:r>
          </a:p>
          <a:p>
            <a:pPr marL="457200" indent="-457200" algn="l">
              <a:lnSpc>
                <a:spcPct val="150000"/>
              </a:lnSpc>
              <a:spcBef>
                <a:spcPts val="0"/>
              </a:spcBef>
              <a:buFont typeface="+mj-lt"/>
              <a:buAutoNum type="arabicPeriod"/>
            </a:pPr>
            <a:r>
              <a:rPr lang="en-US" sz="2400" dirty="0" smtClean="0">
                <a:solidFill>
                  <a:srgbClr val="007AC9"/>
                </a:solidFill>
              </a:rPr>
              <a:t>Represent </a:t>
            </a:r>
            <a:r>
              <a:rPr lang="en-US" sz="2400" u="sng" dirty="0" smtClean="0">
                <a:solidFill>
                  <a:srgbClr val="007AC9"/>
                </a:solidFill>
              </a:rPr>
              <a:t>minimum</a:t>
            </a:r>
            <a:r>
              <a:rPr lang="en-US" sz="2400" dirty="0" smtClean="0">
                <a:solidFill>
                  <a:srgbClr val="007AC9"/>
                </a:solidFill>
              </a:rPr>
              <a:t> requirements only</a:t>
            </a:r>
          </a:p>
          <a:p>
            <a:pPr marL="457200" indent="-457200" algn="l">
              <a:spcBef>
                <a:spcPts val="0"/>
              </a:spcBef>
              <a:buFont typeface="+mj-lt"/>
              <a:buAutoNum type="arabicPeriod"/>
            </a:pPr>
            <a:r>
              <a:rPr lang="en-US" sz="2400" dirty="0" smtClean="0">
                <a:solidFill>
                  <a:srgbClr val="007AC9"/>
                </a:solidFill>
              </a:rPr>
              <a:t>Standards and testing procedures must keep up with new types of products. </a:t>
            </a:r>
          </a:p>
          <a:p>
            <a:endParaRPr lang="en-US" dirty="0"/>
          </a:p>
        </p:txBody>
      </p:sp>
      <p:sp>
        <p:nvSpPr>
          <p:cNvPr id="4" name="Text Placeholder 3"/>
          <p:cNvSpPr>
            <a:spLocks noGrp="1"/>
          </p:cNvSpPr>
          <p:nvPr>
            <p:ph type="body" sz="quarter" idx="13"/>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6" name="Subtitle 5"/>
          <p:cNvSpPr>
            <a:spLocks noGrp="1"/>
          </p:cNvSpPr>
          <p:nvPr>
            <p:ph type="subTitle" idx="1"/>
          </p:nvPr>
        </p:nvSpPr>
        <p:spPr>
          <a:xfrm>
            <a:off x="2743200" y="381000"/>
            <a:ext cx="6096000" cy="4876800"/>
          </a:xfrm>
        </p:spPr>
        <p:txBody>
          <a:bodyPr/>
          <a:lstStyle/>
          <a:p>
            <a:r>
              <a:rPr lang="en-US" sz="3600" b="1" dirty="0" smtClean="0">
                <a:solidFill>
                  <a:schemeClr val="tx1"/>
                </a:solidFill>
              </a:rPr>
              <a:t>Safety Matters: Overview</a:t>
            </a:r>
          </a:p>
          <a:p>
            <a:endParaRPr lang="en-US" sz="2400" dirty="0" smtClean="0">
              <a:solidFill>
                <a:srgbClr val="007AC9"/>
              </a:solidFill>
            </a:endParaRPr>
          </a:p>
          <a:p>
            <a:pPr algn="l">
              <a:lnSpc>
                <a:spcPct val="150000"/>
              </a:lnSpc>
              <a:spcBef>
                <a:spcPts val="0"/>
              </a:spcBef>
              <a:buFont typeface="Arial" pitchFamily="34" charset="0"/>
              <a:buChar char="•"/>
            </a:pPr>
            <a:r>
              <a:rPr lang="en-US" sz="2700" dirty="0" smtClean="0">
                <a:solidFill>
                  <a:schemeClr val="tx1"/>
                </a:solidFill>
              </a:rPr>
              <a:t> </a:t>
            </a:r>
            <a:r>
              <a:rPr lang="en-US" sz="2700" dirty="0" smtClean="0"/>
              <a:t>Problem of unsafe children’s products</a:t>
            </a:r>
          </a:p>
          <a:p>
            <a:pPr algn="l">
              <a:spcBef>
                <a:spcPts val="0"/>
              </a:spcBef>
              <a:buFont typeface="Arial" pitchFamily="34" charset="0"/>
              <a:buChar char="•"/>
            </a:pPr>
            <a:r>
              <a:rPr lang="en-US" sz="2700" dirty="0" smtClean="0">
                <a:solidFill>
                  <a:schemeClr val="tx1"/>
                </a:solidFill>
              </a:rPr>
              <a:t> </a:t>
            </a:r>
            <a:r>
              <a:rPr lang="en-US" sz="2700" dirty="0" smtClean="0"/>
              <a:t>Factors to consider while designing     </a:t>
            </a:r>
          </a:p>
          <a:p>
            <a:pPr algn="l">
              <a:spcBef>
                <a:spcPts val="0"/>
              </a:spcBef>
            </a:pPr>
            <a:r>
              <a:rPr lang="en-US" sz="2700" dirty="0" smtClean="0"/>
              <a:t>   children’s products</a:t>
            </a:r>
          </a:p>
          <a:p>
            <a:pPr algn="l">
              <a:lnSpc>
                <a:spcPct val="150000"/>
              </a:lnSpc>
              <a:spcBef>
                <a:spcPts val="0"/>
              </a:spcBef>
              <a:buFont typeface="Arial" pitchFamily="34" charset="0"/>
              <a:buChar char="•"/>
            </a:pPr>
            <a:r>
              <a:rPr lang="en-US" sz="2700" dirty="0" smtClean="0">
                <a:solidFill>
                  <a:schemeClr val="tx1"/>
                </a:solidFill>
              </a:rPr>
              <a:t> </a:t>
            </a:r>
            <a:r>
              <a:rPr lang="en-US" sz="2700" dirty="0" smtClean="0"/>
              <a:t>Design for Safety Resources </a:t>
            </a:r>
          </a:p>
          <a:p>
            <a:pPr algn="l">
              <a:lnSpc>
                <a:spcPct val="150000"/>
              </a:lnSpc>
              <a:spcBef>
                <a:spcPts val="0"/>
              </a:spcBef>
              <a:buFont typeface="Arial" pitchFamily="34" charset="0"/>
              <a:buChar char="•"/>
            </a:pPr>
            <a:r>
              <a:rPr lang="en-US" sz="2700" dirty="0" smtClean="0">
                <a:solidFill>
                  <a:schemeClr val="tx1"/>
                </a:solidFill>
              </a:rPr>
              <a:t> </a:t>
            </a:r>
            <a:r>
              <a:rPr lang="en-US" sz="2700" b="1" dirty="0" smtClean="0"/>
              <a:t>Goal</a:t>
            </a:r>
            <a:r>
              <a:rPr lang="en-US" sz="2700" dirty="0" smtClean="0"/>
              <a:t>: Integrate safety into product design</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8E6A8788-470E-4591-A905-7C4FFD698CF4}"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latin typeface="Cambria" pitchFamily="18" charset="0"/>
              </a:rPr>
              <a:t>Standards Agencies</a:t>
            </a:r>
            <a:endParaRPr lang="en-US" sz="3600" dirty="0">
              <a:latin typeface="Cambria" pitchFamily="18" charset="0"/>
            </a:endParaRPr>
          </a:p>
        </p:txBody>
      </p:sp>
      <p:sp>
        <p:nvSpPr>
          <p:cNvPr id="2" name="Date Placeholder 1"/>
          <p:cNvSpPr>
            <a:spLocks noGrp="1"/>
          </p:cNvSpPr>
          <p:nvPr>
            <p:ph type="dt" sz="half" idx="11"/>
          </p:nvPr>
        </p:nvSpPr>
        <p:spPr>
          <a:xfrm>
            <a:off x="76200" y="6553200"/>
            <a:ext cx="2133600" cy="168275"/>
          </a:xfrm>
        </p:spPr>
        <p:txBody>
          <a:bodyPr/>
          <a:lstStyle/>
          <a:p>
            <a:pPr>
              <a:defRPr/>
            </a:pPr>
            <a:r>
              <a:rPr lang="en-US" dirty="0" smtClean="0">
                <a:solidFill>
                  <a:srgbClr val="FFFF00"/>
                </a:solidFill>
              </a:rPr>
              <a:t>© 2013 Kids In Danger, Inc</a:t>
            </a:r>
            <a:r>
              <a:rPr lang="en-US" dirty="0" smtClean="0"/>
              <a:t>.</a:t>
            </a:r>
            <a:endParaRPr lang="en-US" dirty="0"/>
          </a:p>
        </p:txBody>
      </p:sp>
      <p:sp>
        <p:nvSpPr>
          <p:cNvPr id="6" name="Content Placeholder 5"/>
          <p:cNvSpPr>
            <a:spLocks noGrp="1"/>
          </p:cNvSpPr>
          <p:nvPr>
            <p:ph sz="quarter" idx="12"/>
          </p:nvPr>
        </p:nvSpPr>
        <p:spPr/>
        <p:txBody>
          <a:bodyPr/>
          <a:lstStyle/>
          <a:p>
            <a:pPr>
              <a:buFont typeface="Arial" pitchFamily="34" charset="0"/>
              <a:buChar char="•"/>
            </a:pPr>
            <a:r>
              <a:rPr lang="en-US" sz="2400" dirty="0" smtClean="0"/>
              <a:t> </a:t>
            </a:r>
            <a:r>
              <a:rPr lang="en-US" sz="2400" dirty="0" smtClean="0">
                <a:solidFill>
                  <a:srgbClr val="007ACA"/>
                </a:solidFill>
              </a:rPr>
              <a:t>US Consumer Product Safety Commission (CPSC) </a:t>
            </a:r>
          </a:p>
          <a:p>
            <a:pPr>
              <a:buFont typeface="Arial" pitchFamily="34" charset="0"/>
              <a:buChar char="•"/>
            </a:pPr>
            <a:r>
              <a:rPr lang="en-US" sz="2400" dirty="0" smtClean="0"/>
              <a:t> </a:t>
            </a:r>
            <a:r>
              <a:rPr lang="en-US" sz="2400" dirty="0" smtClean="0">
                <a:solidFill>
                  <a:srgbClr val="007ACA"/>
                </a:solidFill>
              </a:rPr>
              <a:t>National Highway Traffic Safety Administration (NHTSA)</a:t>
            </a:r>
          </a:p>
          <a:p>
            <a:pPr>
              <a:buClr>
                <a:schemeClr val="tx1"/>
              </a:buClr>
              <a:buFont typeface="Arial" pitchFamily="34" charset="0"/>
              <a:buChar char="•"/>
            </a:pPr>
            <a:r>
              <a:rPr lang="en-US" sz="2400" dirty="0" smtClean="0"/>
              <a:t> </a:t>
            </a:r>
            <a:r>
              <a:rPr lang="en-US" sz="2400" dirty="0" smtClean="0">
                <a:solidFill>
                  <a:srgbClr val="007ACA"/>
                </a:solidFill>
              </a:rPr>
              <a:t>Underwriters Laboratories Inc</a:t>
            </a:r>
          </a:p>
          <a:p>
            <a:pPr>
              <a:buClr>
                <a:schemeClr val="tx1"/>
              </a:buClr>
              <a:buFont typeface="Arial" pitchFamily="34" charset="0"/>
              <a:buChar char="•"/>
            </a:pPr>
            <a:r>
              <a:rPr lang="en-US" sz="2400" dirty="0" smtClean="0">
                <a:solidFill>
                  <a:srgbClr val="007ACA"/>
                </a:solidFill>
              </a:rPr>
              <a:t> ASTM</a:t>
            </a:r>
          </a:p>
          <a:p>
            <a:r>
              <a:rPr lang="en-US" sz="2400" dirty="0" smtClean="0"/>
              <a:t> </a:t>
            </a:r>
            <a:r>
              <a:rPr lang="en-US" sz="2400" dirty="0" smtClean="0">
                <a:solidFill>
                  <a:srgbClr val="007ACA"/>
                </a:solidFill>
              </a:rPr>
              <a:t>ANSI</a:t>
            </a:r>
          </a:p>
          <a:p>
            <a:r>
              <a:rPr lang="en-US" sz="2400" dirty="0" smtClean="0"/>
              <a:t> </a:t>
            </a:r>
            <a:r>
              <a:rPr lang="en-US" sz="2400" dirty="0" smtClean="0">
                <a:solidFill>
                  <a:srgbClr val="007ACA"/>
                </a:solidFill>
              </a:rPr>
              <a:t>ISO</a:t>
            </a:r>
          </a:p>
          <a:p>
            <a:r>
              <a:rPr lang="en-US" sz="2400" dirty="0" smtClean="0"/>
              <a:t> </a:t>
            </a:r>
            <a:r>
              <a:rPr lang="en-US" sz="2400" dirty="0" smtClean="0">
                <a:solidFill>
                  <a:srgbClr val="007ACA"/>
                </a:solidFill>
              </a:rPr>
              <a:t>Global market</a:t>
            </a:r>
          </a:p>
          <a:p>
            <a:r>
              <a:rPr lang="en-US" sz="2400" dirty="0" smtClean="0"/>
              <a:t> </a:t>
            </a:r>
            <a:r>
              <a:rPr lang="en-US" sz="2400" dirty="0" smtClean="0">
                <a:solidFill>
                  <a:srgbClr val="007ACA"/>
                </a:solidFill>
              </a:rPr>
              <a:t>Other countries have standard setting agencies</a:t>
            </a:r>
          </a:p>
          <a:p>
            <a:endParaRPr lang="en-US" sz="2400" dirty="0">
              <a:solidFill>
                <a:srgbClr val="007ACA"/>
              </a:solidFill>
            </a:endParaRPr>
          </a:p>
        </p:txBody>
      </p:sp>
      <p:pic>
        <p:nvPicPr>
          <p:cNvPr id="9" name="Picture 7" descr="NHTSA logo"/>
          <p:cNvPicPr>
            <a:picLocks noChangeAspect="1" noChangeArrowheads="1"/>
          </p:cNvPicPr>
          <p:nvPr/>
        </p:nvPicPr>
        <p:blipFill>
          <a:blip r:embed="rId2" cstate="print"/>
          <a:srcRect/>
          <a:stretch>
            <a:fillRect/>
          </a:stretch>
        </p:blipFill>
        <p:spPr>
          <a:xfrm>
            <a:off x="228600" y="5486400"/>
            <a:ext cx="1914827" cy="457200"/>
          </a:xfrm>
          <a:prstGeom prst="rect">
            <a:avLst/>
          </a:prstGeom>
        </p:spPr>
      </p:pic>
      <p:pic>
        <p:nvPicPr>
          <p:cNvPr id="11" name="Picture 4" descr="cpsc"/>
          <p:cNvPicPr>
            <a:picLocks noChangeAspect="1" noChangeArrowheads="1"/>
          </p:cNvPicPr>
          <p:nvPr/>
        </p:nvPicPr>
        <p:blipFill>
          <a:blip r:embed="rId3" cstate="print"/>
          <a:srcRect/>
          <a:stretch>
            <a:fillRect/>
          </a:stretch>
        </p:blipFill>
        <p:spPr>
          <a:xfrm>
            <a:off x="2362200" y="5867400"/>
            <a:ext cx="781538" cy="762000"/>
          </a:xfrm>
          <a:prstGeom prst="rect">
            <a:avLst/>
          </a:prstGeom>
          <a:noFill/>
        </p:spPr>
      </p:pic>
      <p:sp>
        <p:nvSpPr>
          <p:cNvPr id="12" name="TextBox 11"/>
          <p:cNvSpPr txBox="1"/>
          <p:nvPr/>
        </p:nvSpPr>
        <p:spPr>
          <a:xfrm>
            <a:off x="6705600" y="5562600"/>
            <a:ext cx="2209800" cy="369332"/>
          </a:xfrm>
          <a:prstGeom prst="rect">
            <a:avLst/>
          </a:prstGeom>
          <a:noFill/>
        </p:spPr>
        <p:txBody>
          <a:bodyPr wrap="square" rtlCol="0">
            <a:spAutoFit/>
          </a:bodyPr>
          <a:lstStyle/>
          <a:p>
            <a:endParaRPr lang="en-US" dirty="0"/>
          </a:p>
        </p:txBody>
      </p:sp>
      <p:pic>
        <p:nvPicPr>
          <p:cNvPr id="13" name="Picture 17" descr="Ansi logo"/>
          <p:cNvPicPr>
            <a:picLocks noChangeAspect="1" noChangeArrowheads="1"/>
          </p:cNvPicPr>
          <p:nvPr/>
        </p:nvPicPr>
        <p:blipFill>
          <a:blip r:embed="rId4" cstate="print"/>
          <a:srcRect/>
          <a:stretch>
            <a:fillRect/>
          </a:stretch>
        </p:blipFill>
        <p:spPr bwMode="auto">
          <a:xfrm>
            <a:off x="3581400" y="5562600"/>
            <a:ext cx="1969448" cy="457200"/>
          </a:xfrm>
          <a:prstGeom prst="rect">
            <a:avLst/>
          </a:prstGeom>
          <a:noFill/>
          <a:ln w="9525">
            <a:noFill/>
            <a:miter lim="800000"/>
            <a:headEnd/>
            <a:tailEnd/>
          </a:ln>
        </p:spPr>
      </p:pic>
      <p:sp>
        <p:nvSpPr>
          <p:cNvPr id="14" name="TextBox 13"/>
          <p:cNvSpPr txBox="1"/>
          <p:nvPr/>
        </p:nvSpPr>
        <p:spPr>
          <a:xfrm>
            <a:off x="5029200" y="5562600"/>
            <a:ext cx="990600" cy="369332"/>
          </a:xfrm>
          <a:prstGeom prst="rect">
            <a:avLst/>
          </a:prstGeom>
          <a:noFill/>
        </p:spPr>
        <p:txBody>
          <a:bodyPr wrap="square" rtlCol="0">
            <a:spAutoFit/>
          </a:bodyPr>
          <a:lstStyle/>
          <a:p>
            <a:endParaRPr lang="en-US" dirty="0"/>
          </a:p>
        </p:txBody>
      </p:sp>
      <p:pic>
        <p:nvPicPr>
          <p:cNvPr id="15" name="Picture 16" descr="astm1_navbar"/>
          <p:cNvPicPr>
            <a:picLocks noChangeAspect="1" noChangeArrowheads="1"/>
          </p:cNvPicPr>
          <p:nvPr/>
        </p:nvPicPr>
        <p:blipFill>
          <a:blip r:embed="rId5" cstate="print"/>
          <a:srcRect b="74240"/>
          <a:stretch>
            <a:fillRect/>
          </a:stretch>
        </p:blipFill>
        <p:spPr bwMode="auto">
          <a:xfrm>
            <a:off x="5867400" y="5867400"/>
            <a:ext cx="990600" cy="786518"/>
          </a:xfrm>
          <a:prstGeom prst="rect">
            <a:avLst/>
          </a:prstGeom>
          <a:noFill/>
          <a:ln w="9525">
            <a:noFill/>
            <a:miter lim="800000"/>
            <a:headEnd/>
            <a:tailEnd/>
          </a:ln>
        </p:spPr>
      </p:pic>
      <p:sp>
        <p:nvSpPr>
          <p:cNvPr id="16" name="TextBox 15"/>
          <p:cNvSpPr txBox="1"/>
          <p:nvPr/>
        </p:nvSpPr>
        <p:spPr>
          <a:xfrm>
            <a:off x="7391400" y="6400800"/>
            <a:ext cx="1295400" cy="369332"/>
          </a:xfrm>
          <a:prstGeom prst="rect">
            <a:avLst/>
          </a:prstGeom>
          <a:noFill/>
        </p:spPr>
        <p:txBody>
          <a:bodyPr wrap="square" rtlCol="0">
            <a:spAutoFit/>
          </a:bodyPr>
          <a:lstStyle/>
          <a:p>
            <a:endParaRPr lang="en-US" dirty="0"/>
          </a:p>
        </p:txBody>
      </p:sp>
      <p:pic>
        <p:nvPicPr>
          <p:cNvPr id="17" name="Picture 18" descr="Underwriters Laboratories Inc."/>
          <p:cNvPicPr>
            <a:picLocks noChangeAspect="1" noChangeArrowheads="1"/>
          </p:cNvPicPr>
          <p:nvPr/>
        </p:nvPicPr>
        <p:blipFill>
          <a:blip r:embed="rId6" cstate="print"/>
          <a:srcRect/>
          <a:stretch>
            <a:fillRect/>
          </a:stretch>
        </p:blipFill>
        <p:spPr bwMode="auto">
          <a:xfrm>
            <a:off x="7162800" y="5562600"/>
            <a:ext cx="1752600" cy="457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r>
              <a:rPr lang="en-US" dirty="0" smtClean="0">
                <a:solidFill>
                  <a:srgbClr val="FFFF00"/>
                </a:solidFill>
              </a:rPr>
              <a:t>© 2013 Kids In Danger, Inc</a:t>
            </a:r>
            <a:r>
              <a:rPr lang="en-US" dirty="0" smtClean="0"/>
              <a:t>.</a:t>
            </a:r>
            <a:endParaRPr lang="en-US" dirty="0"/>
          </a:p>
        </p:txBody>
      </p:sp>
      <p:sp>
        <p:nvSpPr>
          <p:cNvPr id="5" name="Content Placeholder 4"/>
          <p:cNvSpPr>
            <a:spLocks noGrp="1"/>
          </p:cNvSpPr>
          <p:nvPr>
            <p:ph type="subTitle" idx="1"/>
          </p:nvPr>
        </p:nvSpPr>
        <p:spPr>
          <a:xfrm>
            <a:off x="2895600" y="1066800"/>
            <a:ext cx="5943600" cy="4876800"/>
          </a:xfrm>
        </p:spPr>
        <p:txBody>
          <a:bodyPr/>
          <a:lstStyle/>
          <a:p>
            <a:pPr algn="l"/>
            <a:endParaRPr lang="en-US" sz="2800" dirty="0" smtClean="0"/>
          </a:p>
          <a:p>
            <a:pPr marL="457200" indent="-457200" algn="l">
              <a:buFont typeface="Arial" pitchFamily="34" charset="0"/>
              <a:buChar char="•"/>
            </a:pPr>
            <a:r>
              <a:rPr lang="en-US" sz="2800" dirty="0" smtClean="0">
                <a:solidFill>
                  <a:schemeClr val="tx1"/>
                </a:solidFill>
              </a:rPr>
              <a:t> </a:t>
            </a:r>
            <a:r>
              <a:rPr lang="en-US" sz="2800" dirty="0" smtClean="0"/>
              <a:t>Both standards and hazard    analysis should account for human factors.</a:t>
            </a:r>
          </a:p>
          <a:p>
            <a:pPr marL="457200" indent="-457200" algn="l">
              <a:buFont typeface="Arial" pitchFamily="34" charset="0"/>
              <a:buChar char="•"/>
            </a:pPr>
            <a:r>
              <a:rPr lang="en-US" sz="2800" dirty="0" smtClean="0">
                <a:solidFill>
                  <a:schemeClr val="tx1"/>
                </a:solidFill>
              </a:rPr>
              <a:t> </a:t>
            </a:r>
            <a:r>
              <a:rPr lang="en-US" sz="2800" dirty="0" smtClean="0"/>
              <a:t>How will the product be used?</a:t>
            </a:r>
          </a:p>
          <a:p>
            <a:pPr marL="914400" lvl="1" indent="-457200" algn="l">
              <a:buFont typeface="Wingdings" pitchFamily="2" charset="2"/>
              <a:buChar char="ü"/>
            </a:pPr>
            <a:r>
              <a:rPr lang="en-US" sz="1800" dirty="0" smtClean="0">
                <a:solidFill>
                  <a:srgbClr val="007ACA"/>
                </a:solidFill>
              </a:rPr>
              <a:t>Intended use</a:t>
            </a:r>
          </a:p>
          <a:p>
            <a:pPr marL="914400" lvl="1" indent="-457200" algn="l">
              <a:buFont typeface="Wingdings" pitchFamily="2" charset="2"/>
              <a:buChar char="ü"/>
            </a:pPr>
            <a:r>
              <a:rPr lang="en-US" sz="1800" dirty="0" smtClean="0">
                <a:solidFill>
                  <a:srgbClr val="007ACA"/>
                </a:solidFill>
              </a:rPr>
              <a:t>Likely use</a:t>
            </a:r>
          </a:p>
          <a:p>
            <a:pPr marL="914400" lvl="1" indent="-457200" algn="l">
              <a:buFont typeface="Wingdings" pitchFamily="2" charset="2"/>
              <a:buChar char="ü"/>
            </a:pPr>
            <a:r>
              <a:rPr lang="en-US" sz="1800" dirty="0" smtClean="0">
                <a:solidFill>
                  <a:srgbClr val="007ACA"/>
                </a:solidFill>
              </a:rPr>
              <a:t>Foreseeable use</a:t>
            </a:r>
          </a:p>
          <a:p>
            <a:pPr marL="914400" lvl="1" indent="-457200" algn="l">
              <a:buFont typeface="Wingdings" pitchFamily="2" charset="2"/>
              <a:buChar char="ü"/>
            </a:pPr>
            <a:r>
              <a:rPr lang="en-US" sz="1800" dirty="0" smtClean="0">
                <a:solidFill>
                  <a:srgbClr val="007ACA"/>
                </a:solidFill>
              </a:rPr>
              <a:t>Misuse</a:t>
            </a:r>
          </a:p>
          <a:p>
            <a:pPr algn="l"/>
            <a:endParaRPr lang="en-US" dirty="0"/>
          </a:p>
        </p:txBody>
      </p:sp>
      <p:sp>
        <p:nvSpPr>
          <p:cNvPr id="3" name="Text Placeholder 2"/>
          <p:cNvSpPr>
            <a:spLocks noGrp="1"/>
          </p:cNvSpPr>
          <p:nvPr>
            <p:ph type="body" sz="quarter" idx="13"/>
          </p:nvPr>
        </p:nvSpPr>
        <p:spPr/>
        <p:txBody>
          <a:bodyPr/>
          <a:lstStyle/>
          <a:p>
            <a:endParaRPr lang="en-US"/>
          </a:p>
        </p:txBody>
      </p:sp>
      <p:sp>
        <p:nvSpPr>
          <p:cNvPr id="2" name="Title 1"/>
          <p:cNvSpPr>
            <a:spLocks noGrp="1"/>
          </p:cNvSpPr>
          <p:nvPr>
            <p:ph type="title" idx="4294967295"/>
          </p:nvPr>
        </p:nvSpPr>
        <p:spPr>
          <a:xfrm>
            <a:off x="2667000" y="264087"/>
            <a:ext cx="6019800" cy="944562"/>
          </a:xfrm>
        </p:spPr>
        <p:txBody>
          <a:bodyPr/>
          <a:lstStyle/>
          <a:p>
            <a:r>
              <a:rPr lang="en-US" sz="3600" dirty="0" smtClean="0">
                <a:latin typeface="Cambria" pitchFamily="18" charset="0"/>
              </a:rPr>
              <a:t>Human Factors</a:t>
            </a:r>
            <a:endParaRPr lang="en-US" sz="3600" dirty="0">
              <a:latin typeface="Cambria" pitchFamily="18" charset="0"/>
            </a:endParaRPr>
          </a:p>
        </p:txBody>
      </p:sp>
      <p:pic>
        <p:nvPicPr>
          <p:cNvPr id="94210" name="Picture 2" descr="C:\Users\Brittany\AppData\Local\Microsoft\Windows\Temporary Internet Files\Content.IE5\81WJ7BZX\MC900078622[1].wmf"/>
          <p:cNvPicPr>
            <a:picLocks noChangeAspect="1" noChangeArrowheads="1"/>
          </p:cNvPicPr>
          <p:nvPr/>
        </p:nvPicPr>
        <p:blipFill>
          <a:blip r:embed="rId2" cstate="print"/>
          <a:srcRect/>
          <a:stretch>
            <a:fillRect/>
          </a:stretch>
        </p:blipFill>
        <p:spPr bwMode="auto">
          <a:xfrm>
            <a:off x="1012386" y="2590800"/>
            <a:ext cx="1157588" cy="249029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latin typeface="+mn-lt"/>
              </a:rPr>
              <a:t>Example: Designing a Safe Crib </a:t>
            </a:r>
            <a:endParaRPr lang="en-US" sz="3600" dirty="0">
              <a:latin typeface="+mn-lt"/>
            </a:endParaRPr>
          </a:p>
        </p:txBody>
      </p:sp>
      <p:sp>
        <p:nvSpPr>
          <p:cNvPr id="3" name="Slide Number Placeholder 2"/>
          <p:cNvSpPr>
            <a:spLocks noGrp="1"/>
          </p:cNvSpPr>
          <p:nvPr>
            <p:ph type="sldNum" sz="quarter" idx="10"/>
          </p:nvPr>
        </p:nvSpPr>
        <p:spPr/>
        <p:txBody>
          <a:bodyPr/>
          <a:lstStyle/>
          <a:p>
            <a:pPr>
              <a:defRPr/>
            </a:pPr>
            <a:fld id="{EEB86A82-8AE0-4C8F-9626-58A6699025E5}" type="slidenum">
              <a:rPr lang="en-US" smtClean="0"/>
              <a:pPr>
                <a:defRPr/>
              </a:pPr>
              <a:t>22</a:t>
            </a:fld>
            <a:endParaRPr lang="en-US"/>
          </a:p>
        </p:txBody>
      </p:sp>
      <p:sp>
        <p:nvSpPr>
          <p:cNvPr id="4" name="Date Placeholder 3"/>
          <p:cNvSpPr>
            <a:spLocks noGrp="1"/>
          </p:cNvSpPr>
          <p:nvPr>
            <p:ph type="dt" sz="half" idx="11"/>
          </p:nvPr>
        </p:nvSpPr>
        <p:spPr>
          <a:xfrm>
            <a:off x="7034" y="6464126"/>
            <a:ext cx="2133600" cy="365125"/>
          </a:xfrm>
        </p:spPr>
        <p:txBody>
          <a:bodyPr/>
          <a:lstStyle/>
          <a:p>
            <a:pPr>
              <a:defRPr/>
            </a:pPr>
            <a:r>
              <a:rPr lang="en-US" smtClean="0"/>
              <a:t>© 2013 Kids In Danger, Inc.</a:t>
            </a:r>
            <a:endParaRPr lang="en-US" dirty="0"/>
          </a:p>
        </p:txBody>
      </p:sp>
      <p:sp>
        <p:nvSpPr>
          <p:cNvPr id="5" name="Content Placeholder 4"/>
          <p:cNvSpPr>
            <a:spLocks noGrp="1"/>
          </p:cNvSpPr>
          <p:nvPr>
            <p:ph sz="quarter" idx="12"/>
          </p:nvPr>
        </p:nvSpPr>
        <p:spPr>
          <a:xfrm>
            <a:off x="228600" y="1066800"/>
            <a:ext cx="5562600" cy="4038600"/>
          </a:xfrm>
        </p:spPr>
        <p:txBody>
          <a:bodyPr/>
          <a:lstStyle/>
          <a:p>
            <a:pPr marL="0" indent="0">
              <a:buNone/>
            </a:pPr>
            <a:r>
              <a:rPr lang="en-US" sz="2400" dirty="0" smtClean="0">
                <a:solidFill>
                  <a:srgbClr val="007ACA"/>
                </a:solidFill>
              </a:rPr>
              <a:t>Key Considerations for design safety:</a:t>
            </a:r>
          </a:p>
          <a:p>
            <a:r>
              <a:rPr lang="en-US" sz="1900" dirty="0" smtClean="0"/>
              <a:t> </a:t>
            </a:r>
            <a:r>
              <a:rPr lang="en-US" sz="1900" dirty="0" smtClean="0">
                <a:solidFill>
                  <a:srgbClr val="007ACA"/>
                </a:solidFill>
              </a:rPr>
              <a:t>Slats are spaced no more than 2-3/8 inches </a:t>
            </a:r>
          </a:p>
          <a:p>
            <a:r>
              <a:rPr lang="en-US" sz="1900" dirty="0" smtClean="0"/>
              <a:t> </a:t>
            </a:r>
            <a:r>
              <a:rPr lang="en-US" sz="1900" dirty="0" smtClean="0">
                <a:solidFill>
                  <a:srgbClr val="007ACA"/>
                </a:solidFill>
              </a:rPr>
              <a:t>Mattress fits snugly — no more than two fingers width between edge of mattress and crib side.</a:t>
            </a:r>
          </a:p>
          <a:p>
            <a:pPr lvl="2">
              <a:buFont typeface="Wingdings" pitchFamily="2" charset="2"/>
              <a:buChar char="Ø"/>
            </a:pPr>
            <a:r>
              <a:rPr lang="en-US" sz="1500" dirty="0" smtClean="0">
                <a:solidFill>
                  <a:srgbClr val="007ACA"/>
                </a:solidFill>
              </a:rPr>
              <a:t>Mattress support is securely attached to the headboard and footboard</a:t>
            </a:r>
            <a:r>
              <a:rPr lang="en-US" sz="1500" dirty="0" smtClean="0"/>
              <a:t>.</a:t>
            </a:r>
          </a:p>
          <a:p>
            <a:r>
              <a:rPr lang="en-US" sz="1900" dirty="0" smtClean="0"/>
              <a:t> </a:t>
            </a:r>
            <a:r>
              <a:rPr lang="en-US" sz="1900" dirty="0" smtClean="0">
                <a:solidFill>
                  <a:srgbClr val="007ACA"/>
                </a:solidFill>
              </a:rPr>
              <a:t>Corner posts are no higher than 1/16 of an inch (1-1/2 mm) above the top of the end panel.</a:t>
            </a:r>
          </a:p>
          <a:p>
            <a:r>
              <a:rPr lang="en-US" sz="1900" dirty="0" smtClean="0"/>
              <a:t> </a:t>
            </a:r>
            <a:r>
              <a:rPr lang="en-US" sz="1900" dirty="0" smtClean="0">
                <a:solidFill>
                  <a:srgbClr val="007ACA"/>
                </a:solidFill>
              </a:rPr>
              <a:t>Drop-side latches cannot be easily released by a baby and securely hold side in raised position.</a:t>
            </a:r>
          </a:p>
          <a:p>
            <a:r>
              <a:rPr lang="en-US" sz="1900" dirty="0" smtClean="0"/>
              <a:t> </a:t>
            </a:r>
            <a:r>
              <a:rPr lang="en-US" sz="1900" dirty="0" smtClean="0">
                <a:solidFill>
                  <a:srgbClr val="007ACA"/>
                </a:solidFill>
              </a:rPr>
              <a:t>All screws, bolts and other hardware are present and tight.</a:t>
            </a:r>
          </a:p>
          <a:p>
            <a:pPr lvl="1">
              <a:buNone/>
            </a:pPr>
            <a:endParaRPr lang="en-US" dirty="0"/>
          </a:p>
          <a:p>
            <a:endParaRPr lang="en-US" dirty="0"/>
          </a:p>
        </p:txBody>
      </p:sp>
      <p:sp>
        <p:nvSpPr>
          <p:cNvPr id="6" name="TextBox 5"/>
          <p:cNvSpPr txBox="1"/>
          <p:nvPr/>
        </p:nvSpPr>
        <p:spPr>
          <a:xfrm>
            <a:off x="2514600" y="5515881"/>
            <a:ext cx="46482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latin typeface="+mn-lt"/>
              </a:rPr>
              <a:t>In the last 20 years 1,100 children have died from crib related injuries. Over 14,500 children are rushed to emergency rooms with injuries and an average of 41 children die each year in unsafe cribs.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199" y="1905000"/>
            <a:ext cx="3073071" cy="230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81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latin typeface="Cambria" pitchFamily="18" charset="0"/>
              </a:rPr>
              <a:t>Performance and Test Methods</a:t>
            </a:r>
            <a:endParaRPr lang="en-US" sz="3600" dirty="0">
              <a:latin typeface="Cambria" pitchFamily="18" charset="0"/>
            </a:endParaRPr>
          </a:p>
        </p:txBody>
      </p:sp>
      <p:sp>
        <p:nvSpPr>
          <p:cNvPr id="2" name="Date Placeholder 1"/>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pic>
        <p:nvPicPr>
          <p:cNvPr id="93186" name="Picture 2"/>
          <p:cNvPicPr>
            <a:picLocks noGrp="1" noChangeAspect="1" noChangeArrowheads="1"/>
          </p:cNvPicPr>
          <p:nvPr>
            <p:ph sz="quarter" idx="12"/>
          </p:nvPr>
        </p:nvPicPr>
        <p:blipFill>
          <a:blip r:embed="rId3" cstate="print"/>
          <a:srcRect/>
          <a:stretch>
            <a:fillRect/>
          </a:stretch>
        </p:blipFill>
        <p:spPr bwMode="auto">
          <a:xfrm>
            <a:off x="6019800" y="1905000"/>
            <a:ext cx="2819400" cy="3019425"/>
          </a:xfrm>
          <a:prstGeom prst="rect">
            <a:avLst/>
          </a:prstGeom>
          <a:noFill/>
          <a:ln w="9525">
            <a:noFill/>
            <a:miter lim="800000"/>
            <a:headEnd/>
            <a:tailEnd/>
          </a:ln>
          <a:effectLst>
            <a:softEdge rad="127000"/>
          </a:effectLst>
        </p:spPr>
      </p:pic>
      <p:sp>
        <p:nvSpPr>
          <p:cNvPr id="6" name="Rectangle 5"/>
          <p:cNvSpPr/>
          <p:nvPr/>
        </p:nvSpPr>
        <p:spPr>
          <a:xfrm>
            <a:off x="914400" y="1371600"/>
            <a:ext cx="4572000" cy="3293209"/>
          </a:xfrm>
          <a:prstGeom prst="rect">
            <a:avLst/>
          </a:prstGeom>
        </p:spPr>
        <p:txBody>
          <a:bodyPr wrap="square">
            <a:spAutoFit/>
          </a:bodyPr>
          <a:lstStyle/>
          <a:p>
            <a:pPr>
              <a:buFont typeface="Arial" pitchFamily="34" charset="0"/>
              <a:buChar char="•"/>
            </a:pPr>
            <a:r>
              <a:rPr lang="en-US" sz="2400" dirty="0" smtClean="0">
                <a:latin typeface="Cambria" pitchFamily="18" charset="0"/>
              </a:rPr>
              <a:t> </a:t>
            </a:r>
            <a:r>
              <a:rPr lang="en-US" sz="2400" dirty="0" smtClean="0">
                <a:solidFill>
                  <a:srgbClr val="007ACA"/>
                </a:solidFill>
                <a:latin typeface="Cambria" pitchFamily="18" charset="0"/>
              </a:rPr>
              <a:t>Result we look for in testing, e.g.: Stroller shouldn’t collapse unexpectedly</a:t>
            </a:r>
          </a:p>
          <a:p>
            <a:pPr lvl="1">
              <a:buFont typeface="Wingdings" pitchFamily="2" charset="2"/>
              <a:buChar char="Ø"/>
            </a:pPr>
            <a:r>
              <a:rPr lang="en-US" sz="2000" dirty="0" smtClean="0">
                <a:latin typeface="Cambria" pitchFamily="18" charset="0"/>
              </a:rPr>
              <a:t>  </a:t>
            </a:r>
            <a:r>
              <a:rPr lang="en-US" sz="2000" dirty="0" smtClean="0">
                <a:solidFill>
                  <a:srgbClr val="007ACA"/>
                </a:solidFill>
                <a:latin typeface="Cambria" pitchFamily="18" charset="0"/>
              </a:rPr>
              <a:t>Performance: when tested, latches should not break or release</a:t>
            </a:r>
          </a:p>
          <a:p>
            <a:endParaRPr lang="en-US" sz="2400" dirty="0" smtClean="0">
              <a:solidFill>
                <a:srgbClr val="007ACA"/>
              </a:solidFill>
              <a:latin typeface="Cambria" pitchFamily="18" charset="0"/>
            </a:endParaRPr>
          </a:p>
          <a:p>
            <a:endParaRPr lang="en-US" sz="2400" dirty="0" smtClean="0">
              <a:solidFill>
                <a:srgbClr val="007ACA"/>
              </a:solidFill>
              <a:latin typeface="Cambria" pitchFamily="18" charset="0"/>
            </a:endParaRPr>
          </a:p>
          <a:p>
            <a:pPr>
              <a:buFont typeface="Arial" pitchFamily="34" charset="0"/>
              <a:buChar char="•"/>
            </a:pPr>
            <a:r>
              <a:rPr lang="en-US" sz="2400" dirty="0" smtClean="0">
                <a:latin typeface="Cambria" pitchFamily="18" charset="0"/>
              </a:rPr>
              <a:t> </a:t>
            </a:r>
            <a:r>
              <a:rPr lang="en-US" sz="2400" dirty="0" smtClean="0">
                <a:solidFill>
                  <a:srgbClr val="007ACA"/>
                </a:solidFill>
                <a:latin typeface="Cambria" pitchFamily="18" charset="0"/>
              </a:rPr>
              <a:t>Specify how product should be tested?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Testing your Product</a:t>
            </a:r>
            <a:endParaRPr lang="en-US" sz="3600" dirty="0">
              <a:latin typeface="+mn-lt"/>
            </a:endParaRPr>
          </a:p>
        </p:txBody>
      </p:sp>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5" name="Content Placeholder 4"/>
          <p:cNvSpPr>
            <a:spLocks noGrp="1"/>
          </p:cNvSpPr>
          <p:nvPr>
            <p:ph sz="quarter" idx="12"/>
          </p:nvPr>
        </p:nvSpPr>
        <p:spPr/>
        <p:txBody>
          <a:bodyPr/>
          <a:lstStyle/>
          <a:p>
            <a:r>
              <a:rPr lang="en-US" sz="2400" dirty="0" smtClean="0"/>
              <a:t> </a:t>
            </a:r>
            <a:r>
              <a:rPr lang="en-US" sz="2400" dirty="0" smtClean="0">
                <a:solidFill>
                  <a:srgbClr val="007ACA"/>
                </a:solidFill>
              </a:rPr>
              <a:t>In-house testing</a:t>
            </a:r>
          </a:p>
          <a:p>
            <a:r>
              <a:rPr lang="en-US" sz="2400" dirty="0" smtClean="0"/>
              <a:t> </a:t>
            </a:r>
            <a:r>
              <a:rPr lang="en-US" sz="2400" dirty="0" smtClean="0">
                <a:solidFill>
                  <a:srgbClr val="007ACA"/>
                </a:solidFill>
              </a:rPr>
              <a:t>Independent Testing</a:t>
            </a:r>
          </a:p>
          <a:p>
            <a:pPr lvl="2">
              <a:buFont typeface="Wingdings" pitchFamily="2" charset="2"/>
              <a:buChar char="Ø"/>
            </a:pPr>
            <a:r>
              <a:rPr lang="en-US" sz="2000" dirty="0" smtClean="0"/>
              <a:t> </a:t>
            </a:r>
            <a:r>
              <a:rPr lang="en-US" sz="2000" dirty="0" smtClean="0">
                <a:solidFill>
                  <a:srgbClr val="007ACA"/>
                </a:solidFill>
              </a:rPr>
              <a:t>Underwriters Laboratories</a:t>
            </a:r>
          </a:p>
          <a:p>
            <a:pPr lvl="2">
              <a:buFont typeface="Wingdings" pitchFamily="2" charset="2"/>
              <a:buChar char="Ø"/>
            </a:pPr>
            <a:r>
              <a:rPr lang="en-US" sz="2000" dirty="0" smtClean="0"/>
              <a:t> </a:t>
            </a:r>
            <a:r>
              <a:rPr lang="en-US" sz="2000" dirty="0" err="1" smtClean="0">
                <a:solidFill>
                  <a:srgbClr val="007ACA"/>
                </a:solidFill>
              </a:rPr>
              <a:t>Intertek</a:t>
            </a:r>
            <a:endParaRPr lang="en-US" sz="2000" dirty="0" smtClean="0">
              <a:solidFill>
                <a:srgbClr val="007ACA"/>
              </a:solidFill>
            </a:endParaRPr>
          </a:p>
          <a:p>
            <a:pPr lvl="2">
              <a:buFont typeface="Wingdings" pitchFamily="2" charset="2"/>
              <a:buChar char="Ø"/>
            </a:pPr>
            <a:r>
              <a:rPr lang="en-US" sz="2000" dirty="0" smtClean="0"/>
              <a:t> </a:t>
            </a:r>
            <a:r>
              <a:rPr lang="en-US" sz="2000" dirty="0" smtClean="0">
                <a:solidFill>
                  <a:srgbClr val="007ACA"/>
                </a:solidFill>
              </a:rPr>
              <a:t>Bureau </a:t>
            </a:r>
            <a:r>
              <a:rPr lang="en-US" sz="2000" dirty="0" err="1" smtClean="0">
                <a:solidFill>
                  <a:srgbClr val="007ACA"/>
                </a:solidFill>
              </a:rPr>
              <a:t>Veritas</a:t>
            </a:r>
            <a:endParaRPr lang="en-US" sz="2000" dirty="0" smtClean="0">
              <a:solidFill>
                <a:srgbClr val="007ACA"/>
              </a:solidFill>
            </a:endParaRPr>
          </a:p>
          <a:p>
            <a:pPr lvl="2">
              <a:buFont typeface="Wingdings" pitchFamily="2" charset="2"/>
              <a:buChar char="Ø"/>
            </a:pPr>
            <a:r>
              <a:rPr lang="en-US" sz="2000" dirty="0" smtClean="0"/>
              <a:t> </a:t>
            </a:r>
            <a:r>
              <a:rPr lang="en-US" sz="2000" dirty="0" smtClean="0">
                <a:solidFill>
                  <a:srgbClr val="007ACA"/>
                </a:solidFill>
              </a:rPr>
              <a:t>ITS</a:t>
            </a:r>
          </a:p>
          <a:p>
            <a:pPr lvl="2">
              <a:buFont typeface="Wingdings" pitchFamily="2" charset="2"/>
              <a:buChar char="Ø"/>
            </a:pPr>
            <a:r>
              <a:rPr lang="en-US" sz="2000" dirty="0" smtClean="0"/>
              <a:t> </a:t>
            </a:r>
            <a:r>
              <a:rPr lang="en-US" sz="2000" dirty="0" smtClean="0">
                <a:solidFill>
                  <a:srgbClr val="007ACA"/>
                </a:solidFill>
              </a:rPr>
              <a:t>CSA</a:t>
            </a:r>
          </a:p>
          <a:p>
            <a:pPr lvl="1"/>
            <a:r>
              <a:rPr lang="en-US" sz="2400" dirty="0" smtClean="0">
                <a:solidFill>
                  <a:srgbClr val="007ACA"/>
                </a:solidFill>
              </a:rPr>
              <a:t>More listed at the CPSC website</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6" name="Subtitle 5"/>
          <p:cNvSpPr>
            <a:spLocks noGrp="1"/>
          </p:cNvSpPr>
          <p:nvPr>
            <p:ph type="subTitle" idx="1"/>
          </p:nvPr>
        </p:nvSpPr>
        <p:spPr>
          <a:xfrm>
            <a:off x="2590800" y="0"/>
            <a:ext cx="5943600" cy="5410200"/>
          </a:xfrm>
        </p:spPr>
        <p:txBody>
          <a:bodyPr/>
          <a:lstStyle/>
          <a:p>
            <a:r>
              <a:rPr lang="en-US" sz="3600" b="1" dirty="0" smtClean="0">
                <a:solidFill>
                  <a:schemeClr val="tx1"/>
                </a:solidFill>
              </a:rPr>
              <a:t>Design Safety</a:t>
            </a:r>
          </a:p>
          <a:p>
            <a:endParaRPr lang="en-US" sz="3600" b="1" dirty="0" smtClean="0">
              <a:solidFill>
                <a:schemeClr val="tx1"/>
              </a:solidFill>
            </a:endParaRPr>
          </a:p>
          <a:p>
            <a:pPr lvl="0" algn="l">
              <a:buFont typeface="Arial" pitchFamily="34" charset="0"/>
              <a:buChar char="•"/>
            </a:pPr>
            <a:r>
              <a:rPr lang="en-US" sz="2800" dirty="0" smtClean="0">
                <a:solidFill>
                  <a:schemeClr val="tx1"/>
                </a:solidFill>
              </a:rPr>
              <a:t> </a:t>
            </a:r>
            <a:r>
              <a:rPr lang="en-US" sz="2800" dirty="0" smtClean="0"/>
              <a:t>If  you find a flaw…</a:t>
            </a:r>
          </a:p>
          <a:p>
            <a:pPr lvl="1" algn="l"/>
            <a:r>
              <a:rPr lang="en-US" dirty="0" smtClean="0">
                <a:solidFill>
                  <a:srgbClr val="007ACA"/>
                </a:solidFill>
              </a:rPr>
              <a:t>1. Can you design the flaw out?  </a:t>
            </a:r>
          </a:p>
          <a:p>
            <a:pPr lvl="2" algn="l">
              <a:buFont typeface="Wingdings" pitchFamily="2" charset="2"/>
              <a:buChar char="ü"/>
            </a:pPr>
            <a:r>
              <a:rPr lang="en-US" sz="1700" dirty="0" smtClean="0">
                <a:solidFill>
                  <a:srgbClr val="007ACA"/>
                </a:solidFill>
              </a:rPr>
              <a:t>Always the first choice</a:t>
            </a:r>
          </a:p>
          <a:p>
            <a:pPr lvl="1" algn="l"/>
            <a:endParaRPr lang="en-US" dirty="0" smtClean="0">
              <a:solidFill>
                <a:srgbClr val="007ACA"/>
              </a:solidFill>
            </a:endParaRPr>
          </a:p>
          <a:p>
            <a:pPr lvl="1" algn="l"/>
            <a:r>
              <a:rPr lang="en-US" dirty="0" smtClean="0">
                <a:solidFill>
                  <a:srgbClr val="007ACA"/>
                </a:solidFill>
              </a:rPr>
              <a:t>2. Can you guard against the flaw?</a:t>
            </a:r>
          </a:p>
          <a:p>
            <a:pPr lvl="2" algn="l">
              <a:buFont typeface="Wingdings" pitchFamily="2" charset="2"/>
              <a:buChar char="ü"/>
            </a:pPr>
            <a:r>
              <a:rPr lang="en-US" sz="1300" dirty="0" smtClean="0">
                <a:solidFill>
                  <a:srgbClr val="007ACA"/>
                </a:solidFill>
              </a:rPr>
              <a:t>  </a:t>
            </a:r>
            <a:r>
              <a:rPr lang="en-US" sz="1600" dirty="0" smtClean="0">
                <a:solidFill>
                  <a:srgbClr val="007ACA"/>
                </a:solidFill>
              </a:rPr>
              <a:t>Physical  aspects of the product </a:t>
            </a:r>
          </a:p>
          <a:p>
            <a:pPr lvl="1" algn="l"/>
            <a:endParaRPr lang="en-US" sz="1700" dirty="0" smtClean="0">
              <a:solidFill>
                <a:srgbClr val="007ACA"/>
              </a:solidFill>
            </a:endParaRPr>
          </a:p>
          <a:p>
            <a:pPr lvl="1" algn="l"/>
            <a:r>
              <a:rPr lang="en-US" dirty="0" smtClean="0">
                <a:solidFill>
                  <a:srgbClr val="007ACA"/>
                </a:solidFill>
              </a:rPr>
              <a:t>3. Labeling and Warnings</a:t>
            </a:r>
          </a:p>
          <a:p>
            <a:pPr lvl="2" algn="l">
              <a:buFont typeface="Wingdings" pitchFamily="2" charset="2"/>
              <a:buChar char="ü"/>
            </a:pPr>
            <a:r>
              <a:rPr lang="en-US" sz="1400" dirty="0" smtClean="0">
                <a:solidFill>
                  <a:srgbClr val="007ACA"/>
                </a:solidFill>
              </a:rPr>
              <a:t>  </a:t>
            </a:r>
            <a:r>
              <a:rPr lang="en-US" sz="1600" dirty="0" smtClean="0">
                <a:solidFill>
                  <a:srgbClr val="007ACA"/>
                </a:solidFill>
              </a:rPr>
              <a:t>This should only be the solution when the other two are not present </a:t>
            </a:r>
          </a:p>
        </p:txBody>
      </p:sp>
      <p:sp>
        <p:nvSpPr>
          <p:cNvPr id="7" name="Text Placeholder 6"/>
          <p:cNvSpPr>
            <a:spLocks noGrp="1"/>
          </p:cNvSpPr>
          <p:nvPr>
            <p:ph type="body" sz="quarter" idx="13"/>
          </p:nvPr>
        </p:nvSpPr>
        <p:spPr/>
        <p:txBody>
          <a:bodyPr/>
          <a:lstStyle/>
          <a:p>
            <a:endParaRPr lang="en-US"/>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EEB86A82-8AE0-4C8F-9626-58A6699025E5}"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Recalls </a:t>
            </a:r>
            <a:endParaRPr lang="en-US" sz="3600" dirty="0">
              <a:latin typeface="+mn-lt"/>
            </a:endParaRPr>
          </a:p>
        </p:txBody>
      </p:sp>
      <p:sp>
        <p:nvSpPr>
          <p:cNvPr id="3" name="Slide Number Placeholder 2"/>
          <p:cNvSpPr>
            <a:spLocks noGrp="1"/>
          </p:cNvSpPr>
          <p:nvPr>
            <p:ph type="sldNum" sz="quarter" idx="10"/>
          </p:nvPr>
        </p:nvSpPr>
        <p:spPr/>
        <p:txBody>
          <a:bodyPr/>
          <a:lstStyle/>
          <a:p>
            <a:pPr>
              <a:defRPr/>
            </a:pPr>
            <a:fld id="{EEB86A82-8AE0-4C8F-9626-58A6699025E5}" type="slidenum">
              <a:rPr lang="en-US" smtClean="0"/>
              <a:pPr>
                <a:defRPr/>
              </a:pPr>
              <a:t>26</a:t>
            </a:fld>
            <a:endParaRPr lang="en-US"/>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sp>
        <p:nvSpPr>
          <p:cNvPr id="5" name="Content Placeholder 4"/>
          <p:cNvSpPr>
            <a:spLocks noGrp="1"/>
          </p:cNvSpPr>
          <p:nvPr>
            <p:ph sz="quarter" idx="12"/>
          </p:nvPr>
        </p:nvSpPr>
        <p:spPr>
          <a:xfrm>
            <a:off x="457200" y="1524000"/>
            <a:ext cx="6400800" cy="3733800"/>
          </a:xfrm>
        </p:spPr>
        <p:txBody>
          <a:bodyPr/>
          <a:lstStyle/>
          <a:p>
            <a:pPr>
              <a:buFont typeface="Arial" pitchFamily="34" charset="0"/>
              <a:buChar char="•"/>
            </a:pPr>
            <a:r>
              <a:rPr lang="en-US" sz="2800" dirty="0" smtClean="0"/>
              <a:t> </a:t>
            </a:r>
            <a:r>
              <a:rPr lang="en-US" sz="2800" dirty="0" smtClean="0">
                <a:solidFill>
                  <a:srgbClr val="007ACA"/>
                </a:solidFill>
              </a:rPr>
              <a:t>Most recalls are voluntary.</a:t>
            </a:r>
          </a:p>
          <a:p>
            <a:pPr lvl="1"/>
            <a:endParaRPr lang="en-US" sz="2400" dirty="0" smtClean="0">
              <a:solidFill>
                <a:srgbClr val="007ACA"/>
              </a:solidFill>
            </a:endParaRPr>
          </a:p>
          <a:p>
            <a:pPr lvl="1"/>
            <a:r>
              <a:rPr lang="en-US" sz="2400" dirty="0" smtClean="0">
                <a:solidFill>
                  <a:srgbClr val="007ACA"/>
                </a:solidFill>
              </a:rPr>
              <a:t>Can a voluntary recall be effective?</a:t>
            </a:r>
          </a:p>
          <a:p>
            <a:pPr lvl="1">
              <a:buFont typeface="Courier New" pitchFamily="49" charset="0"/>
              <a:buChar char="o"/>
            </a:pPr>
            <a:endParaRPr lang="en-US" sz="2400" dirty="0" smtClean="0">
              <a:solidFill>
                <a:srgbClr val="007ACA"/>
              </a:solidFill>
            </a:endParaRPr>
          </a:p>
          <a:p>
            <a:pPr lvl="1"/>
            <a:r>
              <a:rPr lang="en-US" sz="2400" dirty="0" smtClean="0">
                <a:solidFill>
                  <a:srgbClr val="007ACA"/>
                </a:solidFill>
              </a:rPr>
              <a:t> Sometimes more than 80% of a given product can remain in circulation years after a recall</a:t>
            </a:r>
            <a:endParaRPr lang="en-US" dirty="0"/>
          </a:p>
        </p:txBody>
      </p:sp>
      <p:pic>
        <p:nvPicPr>
          <p:cNvPr id="7" name="Picture 2" descr="https://encrypted-tbn1.gstatic.com/images?q=tbn:ANd9GcS1wMRYuIq3I2GjINRnj5n0vX2hODz7g5t1fD31mNTMW9OTnnSxgA"/>
          <p:cNvPicPr>
            <a:picLocks noChangeAspect="1" noChangeArrowheads="1"/>
          </p:cNvPicPr>
          <p:nvPr/>
        </p:nvPicPr>
        <p:blipFill>
          <a:blip r:embed="rId3" cstate="print"/>
          <a:srcRect/>
          <a:stretch>
            <a:fillRect/>
          </a:stretch>
        </p:blipFill>
        <p:spPr bwMode="auto">
          <a:xfrm>
            <a:off x="5943600" y="228600"/>
            <a:ext cx="2514600" cy="304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3" name="Subtitle 2"/>
          <p:cNvSpPr>
            <a:spLocks noGrp="1"/>
          </p:cNvSpPr>
          <p:nvPr>
            <p:ph type="subTitle" idx="1"/>
          </p:nvPr>
        </p:nvSpPr>
        <p:spPr/>
        <p:txBody>
          <a:bodyPr/>
          <a:lstStyle/>
          <a:p>
            <a:r>
              <a:rPr lang="en-US" sz="3600" b="1" dirty="0" smtClean="0">
                <a:solidFill>
                  <a:schemeClr val="tx1"/>
                </a:solidFill>
              </a:rPr>
              <a:t>Design for Safety means…</a:t>
            </a:r>
          </a:p>
          <a:p>
            <a:pPr algn="l">
              <a:lnSpc>
                <a:spcPct val="150000"/>
              </a:lnSpc>
              <a:spcBef>
                <a:spcPts val="0"/>
              </a:spcBef>
            </a:pPr>
            <a:r>
              <a:rPr lang="en-US" sz="2400" dirty="0" smtClean="0">
                <a:solidFill>
                  <a:schemeClr val="tx1"/>
                </a:solidFill>
              </a:rPr>
              <a:t> </a:t>
            </a:r>
          </a:p>
          <a:p>
            <a:pPr algn="l">
              <a:lnSpc>
                <a:spcPct val="150000"/>
              </a:lnSpc>
              <a:spcBef>
                <a:spcPts val="0"/>
              </a:spcBef>
              <a:buFont typeface="Arial" pitchFamily="34" charset="0"/>
              <a:buChar char="•"/>
            </a:pPr>
            <a:r>
              <a:rPr lang="en-US" sz="2400" dirty="0" smtClean="0">
                <a:solidFill>
                  <a:schemeClr val="tx1"/>
                </a:solidFill>
              </a:rPr>
              <a:t>  </a:t>
            </a:r>
            <a:r>
              <a:rPr lang="en-US" sz="2400" dirty="0" smtClean="0"/>
              <a:t>Design for Efficient Manufacturing</a:t>
            </a:r>
          </a:p>
          <a:p>
            <a:pPr algn="l">
              <a:lnSpc>
                <a:spcPct val="150000"/>
              </a:lnSpc>
              <a:spcBef>
                <a:spcPts val="0"/>
              </a:spcBef>
              <a:buFont typeface="Arial" pitchFamily="34" charset="0"/>
              <a:buChar char="•"/>
            </a:pPr>
            <a:r>
              <a:rPr lang="en-US" sz="2400" dirty="0" smtClean="0">
                <a:solidFill>
                  <a:schemeClr val="tx1"/>
                </a:solidFill>
              </a:rPr>
              <a:t>  </a:t>
            </a:r>
            <a:r>
              <a:rPr lang="en-US" sz="2400" dirty="0" smtClean="0"/>
              <a:t>Design for Assembly</a:t>
            </a:r>
          </a:p>
          <a:p>
            <a:pPr algn="l">
              <a:lnSpc>
                <a:spcPct val="150000"/>
              </a:lnSpc>
              <a:spcBef>
                <a:spcPts val="0"/>
              </a:spcBef>
              <a:buFont typeface="Arial" pitchFamily="34" charset="0"/>
              <a:buChar char="•"/>
            </a:pPr>
            <a:r>
              <a:rPr lang="en-US" sz="2400" dirty="0" smtClean="0">
                <a:solidFill>
                  <a:schemeClr val="tx1"/>
                </a:solidFill>
              </a:rPr>
              <a:t>  </a:t>
            </a:r>
            <a:r>
              <a:rPr lang="en-US" sz="2400" dirty="0" smtClean="0"/>
              <a:t>Design for Robustness</a:t>
            </a:r>
          </a:p>
          <a:p>
            <a:pPr algn="l">
              <a:lnSpc>
                <a:spcPct val="150000"/>
              </a:lnSpc>
              <a:spcBef>
                <a:spcPts val="0"/>
              </a:spcBef>
              <a:buFont typeface="Arial" pitchFamily="34" charset="0"/>
              <a:buChar char="•"/>
            </a:pPr>
            <a:r>
              <a:rPr lang="en-US" sz="2400" dirty="0" smtClean="0">
                <a:solidFill>
                  <a:schemeClr val="tx1"/>
                </a:solidFill>
              </a:rPr>
              <a:t>  </a:t>
            </a:r>
            <a:r>
              <a:rPr lang="en-US" sz="2400" dirty="0" smtClean="0"/>
              <a:t>Design for Environment</a:t>
            </a:r>
          </a:p>
          <a:p>
            <a:pPr algn="l">
              <a:lnSpc>
                <a:spcPct val="150000"/>
              </a:lnSpc>
              <a:spcBef>
                <a:spcPts val="0"/>
              </a:spcBef>
              <a:buFont typeface="Arial" pitchFamily="34" charset="0"/>
              <a:buChar char="•"/>
            </a:pPr>
            <a:r>
              <a:rPr lang="en-US" sz="2400" dirty="0" smtClean="0">
                <a:solidFill>
                  <a:schemeClr val="tx1"/>
                </a:solidFill>
              </a:rPr>
              <a:t>  </a:t>
            </a:r>
            <a:r>
              <a:rPr lang="en-US" sz="2400" dirty="0" smtClean="0"/>
              <a:t>Design for Human Use </a:t>
            </a:r>
          </a:p>
          <a:p>
            <a:pPr algn="l">
              <a:lnSpc>
                <a:spcPct val="150000"/>
              </a:lnSpc>
              <a:spcBef>
                <a:spcPts val="0"/>
              </a:spcBef>
            </a:pPr>
            <a:r>
              <a:rPr lang="en-US" sz="2400" dirty="0" smtClean="0">
                <a:solidFill>
                  <a:schemeClr val="tx1"/>
                </a:solidFill>
              </a:rPr>
              <a:t>All while considering: </a:t>
            </a:r>
            <a:r>
              <a:rPr lang="en-US" sz="2400" dirty="0" smtClean="0"/>
              <a:t>Design for Profit $$$</a:t>
            </a:r>
            <a:endParaRPr lang="en-US" sz="2400" dirty="0" smtClean="0">
              <a:solidFill>
                <a:srgbClr val="007AC9"/>
              </a:solidFill>
            </a:endParaRPr>
          </a:p>
        </p:txBody>
      </p:sp>
      <p:sp>
        <p:nvSpPr>
          <p:cNvPr id="4" name="Text Placeholder 3"/>
          <p:cNvSpPr>
            <a:spLocks noGrp="1"/>
          </p:cNvSpPr>
          <p:nvPr>
            <p:ph type="body" sz="quarter" idx="13"/>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mbria" pitchFamily="18" charset="0"/>
              </a:rPr>
              <a:t>Resources</a:t>
            </a:r>
            <a:endParaRPr lang="en-US" sz="3600" dirty="0">
              <a:latin typeface="Cambria" pitchFamily="18" charset="0"/>
            </a:endParaRPr>
          </a:p>
        </p:txBody>
      </p:sp>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5" name="Content Placeholder 4"/>
          <p:cNvSpPr>
            <a:spLocks noGrp="1"/>
          </p:cNvSpPr>
          <p:nvPr>
            <p:ph sz="quarter" idx="12"/>
          </p:nvPr>
        </p:nvSpPr>
        <p:spPr/>
        <p:txBody>
          <a:bodyPr/>
          <a:lstStyle/>
          <a:p>
            <a:pPr>
              <a:lnSpc>
                <a:spcPct val="150000"/>
              </a:lnSpc>
              <a:spcBef>
                <a:spcPts val="0"/>
              </a:spcBef>
            </a:pPr>
            <a:r>
              <a:rPr lang="en-US" sz="2400" dirty="0" smtClean="0">
                <a:solidFill>
                  <a:srgbClr val="007AC9"/>
                </a:solidFill>
              </a:rPr>
              <a:t>Anthropometric Data</a:t>
            </a:r>
          </a:p>
          <a:p>
            <a:pPr>
              <a:lnSpc>
                <a:spcPct val="150000"/>
              </a:lnSpc>
              <a:spcBef>
                <a:spcPts val="0"/>
              </a:spcBef>
            </a:pPr>
            <a:r>
              <a:rPr lang="en-US" sz="2400" dirty="0" smtClean="0">
                <a:solidFill>
                  <a:srgbClr val="007AC9"/>
                </a:solidFill>
              </a:rPr>
              <a:t>Developmental information from pediatricians</a:t>
            </a:r>
          </a:p>
          <a:p>
            <a:pPr>
              <a:lnSpc>
                <a:spcPct val="150000"/>
              </a:lnSpc>
              <a:spcBef>
                <a:spcPts val="0"/>
              </a:spcBef>
            </a:pPr>
            <a:r>
              <a:rPr lang="en-US" sz="2400" dirty="0" smtClean="0">
                <a:solidFill>
                  <a:srgbClr val="007AC9"/>
                </a:solidFill>
              </a:rPr>
              <a:t>Injury data from similar products</a:t>
            </a:r>
          </a:p>
          <a:p>
            <a:pPr>
              <a:lnSpc>
                <a:spcPct val="150000"/>
              </a:lnSpc>
              <a:spcBef>
                <a:spcPts val="0"/>
              </a:spcBef>
            </a:pPr>
            <a:r>
              <a:rPr lang="en-US" sz="2400" dirty="0" smtClean="0">
                <a:solidFill>
                  <a:srgbClr val="007AC9"/>
                </a:solidFill>
              </a:rPr>
              <a:t>Research by testing labs or others into use patterns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447800"/>
            <a:ext cx="83820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altLang="en-US" sz="3600" dirty="0" smtClean="0">
                <a:latin typeface="Cambria" pitchFamily="18" charset="0"/>
              </a:rPr>
              <a:t>Product Safety Resources</a:t>
            </a:r>
            <a:endParaRPr lang="en-US" sz="3600" dirty="0">
              <a:latin typeface="Cambria" pitchFamily="18" charset="0"/>
            </a:endParaRPr>
          </a:p>
        </p:txBody>
      </p:sp>
      <p:sp>
        <p:nvSpPr>
          <p:cNvPr id="2" name="Date Placeholder 1"/>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r>
              <a:rPr lang="en-US" dirty="0" smtClean="0"/>
              <a:t>.</a:t>
            </a:r>
            <a:endParaRPr lang="en-US" dirty="0"/>
          </a:p>
        </p:txBody>
      </p:sp>
      <p:sp>
        <p:nvSpPr>
          <p:cNvPr id="6" name="Content Placeholder 5"/>
          <p:cNvSpPr>
            <a:spLocks noGrp="1"/>
          </p:cNvSpPr>
          <p:nvPr>
            <p:ph sz="quarter" idx="12"/>
          </p:nvPr>
        </p:nvSpPr>
        <p:spPr>
          <a:xfrm>
            <a:off x="457200" y="1295400"/>
            <a:ext cx="8229600" cy="3962400"/>
          </a:xfrm>
        </p:spPr>
        <p:txBody>
          <a:bodyPr/>
          <a:lstStyle/>
          <a:p>
            <a:pPr>
              <a:spcBef>
                <a:spcPts val="0"/>
              </a:spcBef>
              <a:buClr>
                <a:schemeClr val="tx1"/>
              </a:buClr>
              <a:buNone/>
              <a:defRPr/>
            </a:pPr>
            <a:endParaRPr lang="en-US" altLang="en-US" sz="1600" b="1" dirty="0" smtClean="0">
              <a:solidFill>
                <a:srgbClr val="007ACA"/>
              </a:solidFill>
            </a:endParaRPr>
          </a:p>
          <a:p>
            <a:pPr>
              <a:lnSpc>
                <a:spcPts val="1600"/>
              </a:lnSpc>
              <a:spcBef>
                <a:spcPts val="0"/>
              </a:spcBef>
              <a:buClr>
                <a:schemeClr val="tx1"/>
              </a:buClr>
              <a:buNone/>
              <a:defRPr/>
            </a:pPr>
            <a:r>
              <a:rPr lang="en-US" altLang="en-US" sz="1600" b="1" i="1" dirty="0" smtClean="0"/>
              <a:t>Regulations, Laws &amp; Standards </a:t>
            </a:r>
          </a:p>
          <a:p>
            <a:pPr>
              <a:lnSpc>
                <a:spcPts val="1600"/>
              </a:lnSpc>
              <a:spcBef>
                <a:spcPts val="0"/>
              </a:spcBef>
              <a:buClr>
                <a:schemeClr val="tx1"/>
              </a:buClr>
              <a:buNone/>
              <a:defRPr/>
            </a:pPr>
            <a:r>
              <a:rPr lang="en-US" altLang="en-US" sz="1600" dirty="0" smtClean="0">
                <a:solidFill>
                  <a:srgbClr val="007AC9"/>
                </a:solidFill>
              </a:rPr>
              <a:t>	www.cpsc.gov         </a:t>
            </a:r>
          </a:p>
          <a:p>
            <a:pPr>
              <a:lnSpc>
                <a:spcPts val="1600"/>
              </a:lnSpc>
              <a:spcBef>
                <a:spcPts val="0"/>
              </a:spcBef>
              <a:buClr>
                <a:schemeClr val="tx1"/>
              </a:buClr>
              <a:buNone/>
              <a:defRPr/>
            </a:pPr>
            <a:r>
              <a:rPr lang="en-US" altLang="en-US" sz="1600" dirty="0" smtClean="0">
                <a:solidFill>
                  <a:srgbClr val="007AC9"/>
                </a:solidFill>
              </a:rPr>
              <a:t>	www. saferproducts.gov</a:t>
            </a:r>
          </a:p>
          <a:p>
            <a:pPr>
              <a:lnSpc>
                <a:spcPts val="1600"/>
              </a:lnSpc>
              <a:spcBef>
                <a:spcPts val="0"/>
              </a:spcBef>
              <a:buClr>
                <a:schemeClr val="tx1"/>
              </a:buClr>
              <a:buNone/>
              <a:defRPr/>
            </a:pPr>
            <a:endParaRPr lang="en-US" sz="1600" dirty="0" smtClean="0">
              <a:solidFill>
                <a:srgbClr val="007AC9"/>
              </a:solidFill>
            </a:endParaRPr>
          </a:p>
          <a:p>
            <a:pPr>
              <a:lnSpc>
                <a:spcPts val="1600"/>
              </a:lnSpc>
              <a:spcBef>
                <a:spcPts val="0"/>
              </a:spcBef>
              <a:buClr>
                <a:schemeClr val="tx1"/>
              </a:buClr>
              <a:buNone/>
              <a:defRPr/>
            </a:pPr>
            <a:r>
              <a:rPr lang="en-US" sz="1600" b="1" i="1" dirty="0" smtClean="0"/>
              <a:t>Code of Ethics for Engineers</a:t>
            </a:r>
          </a:p>
          <a:p>
            <a:pPr>
              <a:lnSpc>
                <a:spcPts val="1600"/>
              </a:lnSpc>
              <a:spcBef>
                <a:spcPts val="0"/>
              </a:spcBef>
              <a:buClr>
                <a:schemeClr val="tx1"/>
              </a:buClr>
              <a:buNone/>
              <a:defRPr/>
            </a:pPr>
            <a:r>
              <a:rPr lang="en-US" sz="1600" dirty="0" smtClean="0">
                <a:solidFill>
                  <a:srgbClr val="007ACA"/>
                </a:solidFill>
              </a:rPr>
              <a:t>	http://www.nspe.org/resources/pdfs/Ethics/CodeofEthics/Code-2007-July.pdf</a:t>
            </a:r>
            <a:endParaRPr lang="en-US" altLang="en-US" sz="1600" dirty="0" smtClean="0">
              <a:solidFill>
                <a:srgbClr val="007ACA"/>
              </a:solidFill>
            </a:endParaRPr>
          </a:p>
          <a:p>
            <a:pPr>
              <a:lnSpc>
                <a:spcPts val="1600"/>
              </a:lnSpc>
              <a:spcBef>
                <a:spcPts val="0"/>
              </a:spcBef>
              <a:buClr>
                <a:schemeClr val="tx1"/>
              </a:buClr>
              <a:buNone/>
              <a:defRPr/>
            </a:pPr>
            <a:r>
              <a:rPr lang="en-US" sz="1600" dirty="0" smtClean="0">
                <a:solidFill>
                  <a:srgbClr val="007AC9"/>
                </a:solidFill>
              </a:rPr>
              <a:t>	                   </a:t>
            </a:r>
          </a:p>
          <a:p>
            <a:pPr>
              <a:lnSpc>
                <a:spcPts val="1600"/>
              </a:lnSpc>
              <a:spcBef>
                <a:spcPts val="0"/>
              </a:spcBef>
              <a:buClr>
                <a:schemeClr val="tx1"/>
              </a:buClr>
              <a:buNone/>
              <a:defRPr/>
            </a:pPr>
            <a:r>
              <a:rPr lang="en-US" sz="1600" b="1" i="1" dirty="0" smtClean="0"/>
              <a:t>Basic Elements of Product Safety Engineering</a:t>
            </a:r>
          </a:p>
          <a:p>
            <a:pPr>
              <a:lnSpc>
                <a:spcPts val="1600"/>
              </a:lnSpc>
              <a:spcBef>
                <a:spcPct val="50000"/>
              </a:spcBef>
              <a:buClr>
                <a:schemeClr val="tx1"/>
              </a:buClr>
              <a:buNone/>
              <a:defRPr/>
            </a:pPr>
            <a:r>
              <a:rPr lang="en-US" sz="1600" dirty="0" smtClean="0">
                <a:solidFill>
                  <a:srgbClr val="007ACA"/>
                </a:solidFill>
              </a:rPr>
              <a:t>	http://www.hazardcontrol.com/factsheets/pdfs/basic-elements-of-product-safety-engineering.pdf </a:t>
            </a:r>
          </a:p>
          <a:p>
            <a:pPr>
              <a:lnSpc>
                <a:spcPts val="1600"/>
              </a:lnSpc>
              <a:spcBef>
                <a:spcPct val="50000"/>
              </a:spcBef>
              <a:buClr>
                <a:schemeClr val="tx1"/>
              </a:buClr>
              <a:buNone/>
              <a:defRPr/>
            </a:pPr>
            <a:r>
              <a:rPr lang="en-US" sz="1600" b="1" i="1" dirty="0" smtClean="0"/>
              <a:t>Design Hazard Analysis </a:t>
            </a:r>
          </a:p>
          <a:p>
            <a:pPr>
              <a:lnSpc>
                <a:spcPts val="1600"/>
              </a:lnSpc>
              <a:spcBef>
                <a:spcPct val="50000"/>
              </a:spcBef>
              <a:buClr>
                <a:schemeClr val="tx1"/>
              </a:buClr>
              <a:buNone/>
              <a:defRPr/>
            </a:pPr>
            <a:r>
              <a:rPr lang="en-US" sz="1600" dirty="0" smtClean="0">
                <a:solidFill>
                  <a:srgbClr val="007ACA"/>
                </a:solidFill>
              </a:rPr>
              <a:t>	http://www.intertek.com/risk-management/design-hazard-analysis/ </a:t>
            </a:r>
          </a:p>
          <a:p>
            <a:pPr>
              <a:lnSpc>
                <a:spcPts val="1600"/>
              </a:lnSpc>
              <a:spcBef>
                <a:spcPct val="50000"/>
              </a:spcBef>
              <a:buClr>
                <a:schemeClr val="tx1"/>
              </a:buClr>
              <a:buNone/>
              <a:defRPr/>
            </a:pPr>
            <a:r>
              <a:rPr lang="en-US" sz="1600" b="1" i="1" dirty="0" smtClean="0"/>
              <a:t>ASTM  International- Students page </a:t>
            </a:r>
          </a:p>
          <a:p>
            <a:pPr>
              <a:lnSpc>
                <a:spcPts val="1600"/>
              </a:lnSpc>
              <a:spcBef>
                <a:spcPct val="50000"/>
              </a:spcBef>
              <a:buClr>
                <a:schemeClr val="tx1"/>
              </a:buClr>
              <a:buNone/>
              <a:defRPr/>
            </a:pPr>
            <a:r>
              <a:rPr lang="en-US" sz="1600" b="1" i="1" dirty="0" smtClean="0"/>
              <a:t>	</a:t>
            </a:r>
            <a:r>
              <a:rPr lang="en-US" sz="1600" dirty="0" smtClean="0">
                <a:solidFill>
                  <a:srgbClr val="007ACA"/>
                </a:solidFill>
              </a:rPr>
              <a:t>http://www.astm.org/studentmember/index.html</a:t>
            </a:r>
            <a:endParaRPr lang="en-US" sz="1600" b="1" i="1" dirty="0" smtClean="0">
              <a:solidFill>
                <a:srgbClr val="007ACA"/>
              </a:solidFill>
            </a:endParaRPr>
          </a:p>
          <a:p>
            <a:pPr>
              <a:lnSpc>
                <a:spcPts val="1600"/>
              </a:lnSpc>
              <a:spcBef>
                <a:spcPct val="50000"/>
              </a:spcBef>
              <a:buClr>
                <a:schemeClr val="tx1"/>
              </a:buClr>
              <a:buNone/>
              <a:defRPr/>
            </a:pPr>
            <a:endParaRPr lang="en-US" sz="1600" b="1" i="1" dirty="0" smtClean="0"/>
          </a:p>
          <a:p>
            <a:pPr>
              <a:spcBef>
                <a:spcPct val="50000"/>
              </a:spcBef>
              <a:buClr>
                <a:schemeClr val="tx1"/>
              </a:buClr>
              <a:buNone/>
              <a:defRPr/>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latin typeface="+mn-lt"/>
              </a:rPr>
              <a:t>Kids In Danger (KID)</a:t>
            </a:r>
            <a:endParaRPr lang="en-US" dirty="0">
              <a:latin typeface="+mn-lt"/>
            </a:endParaRPr>
          </a:p>
        </p:txBody>
      </p:sp>
      <p:sp>
        <p:nvSpPr>
          <p:cNvPr id="4" name="Date Placeholder 3"/>
          <p:cNvSpPr>
            <a:spLocks noGrp="1"/>
          </p:cNvSpPr>
          <p:nvPr>
            <p:ph type="dt" sz="half" idx="11"/>
          </p:nvPr>
        </p:nvSpPr>
        <p:spPr>
          <a:xfrm>
            <a:off x="2286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2900360" cy="1998026"/>
          </a:xfrm>
          <a:prstGeom prst="rect">
            <a:avLst/>
          </a:prstGeom>
          <a:ln w="76200">
            <a:solidFill>
              <a:schemeClr val="accent1"/>
            </a:solidFill>
          </a:ln>
        </p:spPr>
      </p:pic>
      <p:sp>
        <p:nvSpPr>
          <p:cNvPr id="9" name="TextBox 8"/>
          <p:cNvSpPr txBox="1"/>
          <p:nvPr/>
        </p:nvSpPr>
        <p:spPr>
          <a:xfrm>
            <a:off x="3276600" y="1188720"/>
            <a:ext cx="5710240" cy="4154984"/>
          </a:xfrm>
          <a:prstGeom prst="rect">
            <a:avLst/>
          </a:prstGeom>
          <a:noFill/>
        </p:spPr>
        <p:txBody>
          <a:bodyPr wrap="square" rtlCol="0">
            <a:spAutoFit/>
          </a:bodyPr>
          <a:lstStyle/>
          <a:p>
            <a:pPr marL="342900" indent="-342900">
              <a:buClr>
                <a:schemeClr val="tx1"/>
              </a:buClr>
              <a:buFont typeface="Arial" pitchFamily="34" charset="0"/>
              <a:buChar char="•"/>
              <a:defRPr/>
            </a:pPr>
            <a:r>
              <a:rPr lang="en-US" altLang="en-US" sz="2400" dirty="0" smtClean="0">
                <a:solidFill>
                  <a:srgbClr val="007AC9"/>
                </a:solidFill>
                <a:latin typeface="+mn-lt"/>
              </a:rPr>
              <a:t>A nonprofit organization dedicated to protecting children by improving children’s product safety</a:t>
            </a:r>
          </a:p>
          <a:p>
            <a:pPr marL="342900" indent="-342900">
              <a:buClr>
                <a:schemeClr val="tx1"/>
              </a:buClr>
              <a:buFont typeface="Arial" pitchFamily="34" charset="0"/>
              <a:buChar char="•"/>
              <a:defRPr/>
            </a:pPr>
            <a:endParaRPr lang="en-US" altLang="en-US" sz="2400" dirty="0" smtClean="0">
              <a:solidFill>
                <a:srgbClr val="007AC9"/>
              </a:solidFill>
              <a:latin typeface="+mn-lt"/>
            </a:endParaRPr>
          </a:p>
          <a:p>
            <a:pPr marL="342900" indent="-342900">
              <a:buClr>
                <a:schemeClr val="tx1"/>
              </a:buClr>
              <a:buFont typeface="Arial" pitchFamily="34" charset="0"/>
              <a:buChar char="•"/>
              <a:defRPr/>
            </a:pPr>
            <a:r>
              <a:rPr lang="en-US" altLang="en-US" sz="2400" dirty="0" smtClean="0">
                <a:solidFill>
                  <a:srgbClr val="007AC9"/>
                </a:solidFill>
                <a:latin typeface="+mn-lt"/>
              </a:rPr>
              <a:t>Founded in 1998 by Linda </a:t>
            </a:r>
            <a:r>
              <a:rPr lang="en-US" altLang="en-US" sz="2400" dirty="0" err="1" smtClean="0">
                <a:solidFill>
                  <a:srgbClr val="007AC9"/>
                </a:solidFill>
                <a:latin typeface="+mn-lt"/>
              </a:rPr>
              <a:t>Ginzel</a:t>
            </a:r>
            <a:r>
              <a:rPr lang="en-US" altLang="en-US" sz="2400" dirty="0" smtClean="0">
                <a:solidFill>
                  <a:srgbClr val="007AC9"/>
                </a:solidFill>
                <a:latin typeface="+mn-lt"/>
              </a:rPr>
              <a:t> and Boaz </a:t>
            </a:r>
            <a:r>
              <a:rPr lang="en-US" altLang="en-US" sz="2400" dirty="0" err="1" smtClean="0">
                <a:solidFill>
                  <a:srgbClr val="007AC9"/>
                </a:solidFill>
                <a:latin typeface="+mn-lt"/>
              </a:rPr>
              <a:t>Keysar</a:t>
            </a:r>
            <a:r>
              <a:rPr lang="en-US" altLang="en-US" sz="2400" dirty="0" smtClean="0">
                <a:solidFill>
                  <a:srgbClr val="007AC9"/>
                </a:solidFill>
                <a:latin typeface="+mn-lt"/>
              </a:rPr>
              <a:t> following the death of their son, Danny </a:t>
            </a:r>
            <a:r>
              <a:rPr lang="en-US" altLang="en-US" sz="2400" dirty="0" err="1" smtClean="0">
                <a:solidFill>
                  <a:srgbClr val="007AC9"/>
                </a:solidFill>
                <a:latin typeface="+mn-lt"/>
              </a:rPr>
              <a:t>Keysar</a:t>
            </a:r>
            <a:r>
              <a:rPr lang="en-US" altLang="en-US" sz="2400" dirty="0">
                <a:solidFill>
                  <a:srgbClr val="007AC9"/>
                </a:solidFill>
                <a:latin typeface="+mn-lt"/>
              </a:rPr>
              <a:t> </a:t>
            </a:r>
            <a:r>
              <a:rPr lang="en-US" altLang="en-US" sz="2400" dirty="0" smtClean="0">
                <a:solidFill>
                  <a:srgbClr val="007AC9"/>
                </a:solidFill>
                <a:latin typeface="+mn-lt"/>
              </a:rPr>
              <a:t>who died as a result of a </a:t>
            </a:r>
            <a:r>
              <a:rPr lang="en-US" altLang="en-US" sz="2400" dirty="0">
                <a:solidFill>
                  <a:srgbClr val="007AC9"/>
                </a:solidFill>
                <a:latin typeface="+mn-lt"/>
              </a:rPr>
              <a:t>recalled portable </a:t>
            </a:r>
            <a:r>
              <a:rPr lang="en-US" altLang="en-US" sz="2400" dirty="0" smtClean="0">
                <a:solidFill>
                  <a:srgbClr val="007AC9"/>
                </a:solidFill>
                <a:latin typeface="+mn-lt"/>
              </a:rPr>
              <a:t>crib</a:t>
            </a:r>
          </a:p>
          <a:p>
            <a:pPr marL="342900" indent="-342900">
              <a:buClr>
                <a:schemeClr val="tx1"/>
              </a:buClr>
              <a:buFont typeface="Arial" pitchFamily="34" charset="0"/>
              <a:buChar char="•"/>
              <a:defRPr/>
            </a:pPr>
            <a:endParaRPr lang="en-US" altLang="en-US" sz="2400" dirty="0" smtClean="0">
              <a:solidFill>
                <a:srgbClr val="007AC9"/>
              </a:solidFill>
              <a:latin typeface="+mn-lt"/>
            </a:endParaRPr>
          </a:p>
          <a:p>
            <a:pPr marL="342900" indent="-342900">
              <a:buClr>
                <a:schemeClr val="tx1"/>
              </a:buClr>
              <a:buFont typeface="Arial" pitchFamily="34" charset="0"/>
              <a:buChar char="•"/>
              <a:defRPr/>
            </a:pPr>
            <a:r>
              <a:rPr lang="en-US" altLang="en-US" sz="2400" dirty="0" smtClean="0">
                <a:solidFill>
                  <a:srgbClr val="007AC9"/>
                </a:solidFill>
                <a:latin typeface="+mn-lt"/>
              </a:rPr>
              <a:t>Our mission is to promote, advocate, and educate</a:t>
            </a:r>
            <a:endParaRPr lang="en-US" altLang="en-US" sz="2400" dirty="0">
              <a:solidFill>
                <a:srgbClr val="007AC9"/>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11" name="Rectangle 10"/>
          <p:cNvSpPr/>
          <p:nvPr/>
        </p:nvSpPr>
        <p:spPr>
          <a:xfrm>
            <a:off x="0" y="0"/>
            <a:ext cx="2362200" cy="5334000"/>
          </a:xfrm>
          <a:prstGeom prst="rect">
            <a:avLst/>
          </a:prstGeom>
          <a:solidFill>
            <a:srgbClr val="ECF1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KID_logo_final_2011.jpg"/>
          <p:cNvPicPr>
            <a:picLocks noChangeAspect="1"/>
          </p:cNvPicPr>
          <p:nvPr/>
        </p:nvPicPr>
        <p:blipFill>
          <a:blip r:embed="rId2" cstate="print"/>
          <a:srcRect/>
          <a:stretch>
            <a:fillRect/>
          </a:stretch>
        </p:blipFill>
        <p:spPr bwMode="auto">
          <a:xfrm>
            <a:off x="0" y="457200"/>
            <a:ext cx="2362200" cy="990600"/>
          </a:xfrm>
          <a:prstGeom prst="rect">
            <a:avLst/>
          </a:prstGeom>
          <a:noFill/>
          <a:ln w="9525">
            <a:noFill/>
            <a:miter lim="800000"/>
            <a:headEnd/>
            <a:tailEnd/>
          </a:ln>
        </p:spPr>
      </p:pic>
      <p:sp>
        <p:nvSpPr>
          <p:cNvPr id="13" name="TextBox 12"/>
          <p:cNvSpPr txBox="1"/>
          <p:nvPr/>
        </p:nvSpPr>
        <p:spPr>
          <a:xfrm>
            <a:off x="3505200" y="533400"/>
            <a:ext cx="4724400" cy="3539430"/>
          </a:xfrm>
          <a:prstGeom prst="rect">
            <a:avLst/>
          </a:prstGeom>
          <a:noFill/>
        </p:spPr>
        <p:txBody>
          <a:bodyPr wrap="square" rtlCol="0">
            <a:spAutoFit/>
          </a:bodyPr>
          <a:lstStyle/>
          <a:p>
            <a:pPr marL="342900" indent="-342900">
              <a:buClr>
                <a:schemeClr val="tx1"/>
              </a:buClr>
            </a:pPr>
            <a:r>
              <a:rPr lang="en-US" altLang="en-US" sz="3200" b="1" dirty="0" smtClean="0">
                <a:solidFill>
                  <a:srgbClr val="007AC9"/>
                </a:solidFill>
                <a:latin typeface="+mn-lt"/>
              </a:rPr>
              <a:t>Kids In Danger</a:t>
            </a:r>
            <a:endParaRPr lang="en-US" altLang="en-US" sz="3200" dirty="0" smtClean="0">
              <a:solidFill>
                <a:srgbClr val="007AC9"/>
              </a:solidFill>
              <a:latin typeface="+mn-lt"/>
            </a:endParaRPr>
          </a:p>
          <a:p>
            <a:pPr marL="342900" indent="-342900">
              <a:buClr>
                <a:schemeClr val="tx1"/>
              </a:buClr>
            </a:pPr>
            <a:r>
              <a:rPr lang="en-US" altLang="en-US" sz="3200" dirty="0" smtClean="0">
                <a:solidFill>
                  <a:srgbClr val="007AC9"/>
                </a:solidFill>
                <a:latin typeface="+mn-lt"/>
              </a:rPr>
              <a:t>116 W. Illinois Street, </a:t>
            </a:r>
          </a:p>
          <a:p>
            <a:pPr marL="342900" indent="-342900">
              <a:buClr>
                <a:schemeClr val="tx1"/>
              </a:buClr>
            </a:pPr>
            <a:r>
              <a:rPr lang="en-US" altLang="en-US" sz="3200" dirty="0" smtClean="0">
                <a:solidFill>
                  <a:srgbClr val="007AC9"/>
                </a:solidFill>
                <a:latin typeface="+mn-lt"/>
              </a:rPr>
              <a:t>Suite 4E</a:t>
            </a:r>
          </a:p>
          <a:p>
            <a:pPr marL="342900" indent="-342900">
              <a:buClr>
                <a:schemeClr val="tx1"/>
              </a:buClr>
            </a:pPr>
            <a:r>
              <a:rPr lang="en-US" altLang="en-US" sz="3200" dirty="0" smtClean="0">
                <a:solidFill>
                  <a:srgbClr val="007AC9"/>
                </a:solidFill>
                <a:latin typeface="+mn-lt"/>
              </a:rPr>
              <a:t>Chicago, IL  60654</a:t>
            </a:r>
          </a:p>
          <a:p>
            <a:pPr marL="342900" indent="-342900">
              <a:buClr>
                <a:schemeClr val="tx1"/>
              </a:buClr>
            </a:pPr>
            <a:r>
              <a:rPr lang="en-US" altLang="en-US" sz="3200" dirty="0" smtClean="0">
                <a:solidFill>
                  <a:srgbClr val="007AC9"/>
                </a:solidFill>
                <a:latin typeface="+mn-lt"/>
              </a:rPr>
              <a:t>Phone: 312-595-0649</a:t>
            </a:r>
          </a:p>
          <a:p>
            <a:pPr marL="342900" indent="-342900">
              <a:buClr>
                <a:schemeClr val="tx1"/>
              </a:buClr>
            </a:pPr>
            <a:r>
              <a:rPr lang="en-US" altLang="en-US" sz="3200" dirty="0" smtClean="0">
                <a:solidFill>
                  <a:srgbClr val="007AC9"/>
                </a:solidFill>
                <a:latin typeface="+mn-lt"/>
              </a:rPr>
              <a:t>Fax: 312-595-0939</a:t>
            </a:r>
          </a:p>
          <a:p>
            <a:pPr marL="342900" indent="-342900">
              <a:buClr>
                <a:schemeClr val="tx1"/>
              </a:buClr>
            </a:pPr>
            <a:r>
              <a:rPr lang="en-US" altLang="en-US" sz="3200" dirty="0" smtClean="0">
                <a:solidFill>
                  <a:srgbClr val="007AC9"/>
                </a:solidFill>
                <a:latin typeface="+mn-lt"/>
              </a:rPr>
              <a:t>Email@KidsInDanger.org</a:t>
            </a:r>
            <a:endParaRPr lang="en-US" altLang="en-US" sz="3200" dirty="0">
              <a:solidFill>
                <a:srgbClr val="007AC9"/>
              </a:solidFill>
              <a:latin typeface="+mn-lt"/>
            </a:endParaRPr>
          </a:p>
        </p:txBody>
      </p:sp>
      <p:sp>
        <p:nvSpPr>
          <p:cNvPr id="14" name="TextBox 13"/>
          <p:cNvSpPr txBox="1"/>
          <p:nvPr/>
        </p:nvSpPr>
        <p:spPr>
          <a:xfrm>
            <a:off x="990600" y="5562600"/>
            <a:ext cx="7467600" cy="369332"/>
          </a:xfrm>
          <a:prstGeom prst="rect">
            <a:avLst/>
          </a:prstGeom>
          <a:noFill/>
        </p:spPr>
        <p:txBody>
          <a:bodyPr wrap="square" rtlCol="0">
            <a:spAutoFit/>
          </a:bodyPr>
          <a:lstStyle/>
          <a:p>
            <a:endParaRPr lang="en-US" dirty="0"/>
          </a:p>
        </p:txBody>
      </p:sp>
      <p:sp>
        <p:nvSpPr>
          <p:cNvPr id="17" name="TextBox 16"/>
          <p:cNvSpPr txBox="1"/>
          <p:nvPr/>
        </p:nvSpPr>
        <p:spPr>
          <a:xfrm>
            <a:off x="2743200" y="5791200"/>
            <a:ext cx="5867400" cy="584775"/>
          </a:xfrm>
          <a:prstGeom prst="rect">
            <a:avLst/>
          </a:prstGeom>
          <a:noFill/>
        </p:spPr>
        <p:txBody>
          <a:bodyPr wrap="square" rtlCol="0">
            <a:spAutoFit/>
          </a:bodyPr>
          <a:lstStyle/>
          <a:p>
            <a:pPr algn="ctr"/>
            <a:r>
              <a:rPr lang="en-US" sz="3200" b="1" dirty="0" smtClean="0">
                <a:solidFill>
                  <a:schemeClr val="bg1"/>
                </a:solidFill>
                <a:latin typeface="+mn-lt"/>
              </a:rPr>
              <a:t>www.KidsInDanger.org</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ltLang="en-US" sz="3600" dirty="0" smtClean="0">
                <a:latin typeface="+mn-lt"/>
              </a:rPr>
              <a:t>Children’s Product Facts</a:t>
            </a:r>
            <a:endParaRPr lang="en-US" sz="3600" dirty="0">
              <a:latin typeface="+mn-lt"/>
            </a:endParaRPr>
          </a:p>
        </p:txBody>
      </p:sp>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5" name="TextBox 4"/>
          <p:cNvSpPr txBox="1"/>
          <p:nvPr/>
        </p:nvSpPr>
        <p:spPr>
          <a:xfrm>
            <a:off x="609600" y="1066800"/>
            <a:ext cx="8153400" cy="4477405"/>
          </a:xfrm>
          <a:prstGeom prst="rect">
            <a:avLst/>
          </a:prstGeom>
          <a:noFill/>
        </p:spPr>
        <p:txBody>
          <a:bodyPr wrap="square" rtlCol="0">
            <a:spAutoFit/>
          </a:bodyPr>
          <a:lstStyle/>
          <a:p>
            <a:pPr marL="342900" indent="-342900">
              <a:buClr>
                <a:schemeClr val="tx1"/>
              </a:buClr>
              <a:buFont typeface="Arial" pitchFamily="34" charset="0"/>
              <a:buChar char="•"/>
              <a:defRPr/>
            </a:pPr>
            <a:r>
              <a:rPr lang="en-US" altLang="en-US" sz="2000" dirty="0" smtClean="0">
                <a:solidFill>
                  <a:srgbClr val="007ACA"/>
                </a:solidFill>
                <a:latin typeface="+mn-lt"/>
              </a:rPr>
              <a:t>Unintentional injuries are the </a:t>
            </a:r>
            <a:r>
              <a:rPr lang="en-US" altLang="en-US" sz="2000" b="1" dirty="0" smtClean="0">
                <a:solidFill>
                  <a:srgbClr val="007ACA"/>
                </a:solidFill>
                <a:latin typeface="+mn-lt"/>
              </a:rPr>
              <a:t>leading cause of death among children</a:t>
            </a:r>
          </a:p>
          <a:p>
            <a:pPr marL="342900" indent="-342900">
              <a:buClr>
                <a:schemeClr val="tx1"/>
              </a:buClr>
              <a:buFont typeface="Arial" pitchFamily="34" charset="0"/>
              <a:buChar char="•"/>
              <a:defRPr/>
            </a:pPr>
            <a:endParaRPr lang="en-US" altLang="en-US" sz="2000" dirty="0" smtClean="0">
              <a:solidFill>
                <a:srgbClr val="007ACA"/>
              </a:solidFill>
              <a:latin typeface="+mn-lt"/>
            </a:endParaRPr>
          </a:p>
          <a:p>
            <a:pPr marL="342900" indent="-342900">
              <a:buClr>
                <a:schemeClr val="tx1"/>
              </a:buClr>
              <a:buFont typeface="Arial" pitchFamily="34" charset="0"/>
              <a:buChar char="•"/>
              <a:defRPr/>
            </a:pPr>
            <a:r>
              <a:rPr lang="en-US" altLang="en-US" sz="2000" dirty="0">
                <a:solidFill>
                  <a:srgbClr val="007ACA"/>
                </a:solidFill>
                <a:latin typeface="+mn-lt"/>
              </a:rPr>
              <a:t>During the 3 year period </a:t>
            </a:r>
            <a:r>
              <a:rPr lang="en-US" altLang="en-US" sz="2000" dirty="0" smtClean="0">
                <a:solidFill>
                  <a:srgbClr val="007ACA"/>
                </a:solidFill>
                <a:latin typeface="+mn-lt"/>
              </a:rPr>
              <a:t>2007-2009, </a:t>
            </a:r>
            <a:r>
              <a:rPr lang="en-US" altLang="en-US" sz="2000" dirty="0">
                <a:solidFill>
                  <a:srgbClr val="007ACA"/>
                </a:solidFill>
                <a:latin typeface="+mn-lt"/>
              </a:rPr>
              <a:t>the </a:t>
            </a:r>
            <a:r>
              <a:rPr lang="en-US" altLang="en-US" sz="2000" dirty="0" smtClean="0">
                <a:solidFill>
                  <a:srgbClr val="007ACA"/>
                </a:solidFill>
                <a:latin typeface="+mn-lt"/>
              </a:rPr>
              <a:t>Consumer </a:t>
            </a:r>
            <a:r>
              <a:rPr lang="en-US" altLang="en-US" sz="2000" dirty="0">
                <a:solidFill>
                  <a:srgbClr val="007ACA"/>
                </a:solidFill>
                <a:latin typeface="+mn-lt"/>
              </a:rPr>
              <a:t>Product Safety </a:t>
            </a:r>
            <a:r>
              <a:rPr lang="en-US" altLang="en-US" sz="2000" dirty="0" smtClean="0">
                <a:solidFill>
                  <a:srgbClr val="007ACA"/>
                </a:solidFill>
                <a:latin typeface="+mn-lt"/>
              </a:rPr>
              <a:t>Commission </a:t>
            </a:r>
            <a:r>
              <a:rPr lang="en-US" altLang="en-US" sz="2000" dirty="0">
                <a:solidFill>
                  <a:srgbClr val="007ACA"/>
                </a:solidFill>
                <a:latin typeface="+mn-lt"/>
              </a:rPr>
              <a:t>(CPSC)  had reports of </a:t>
            </a:r>
            <a:r>
              <a:rPr lang="en-US" altLang="en-US" sz="2000" b="1" dirty="0" smtClean="0">
                <a:solidFill>
                  <a:srgbClr val="007ACA"/>
                </a:solidFill>
                <a:latin typeface="+mn-lt"/>
              </a:rPr>
              <a:t>341 </a:t>
            </a:r>
            <a:r>
              <a:rPr lang="en-US" altLang="en-US" sz="2000" b="1" dirty="0">
                <a:solidFill>
                  <a:srgbClr val="007ACA"/>
                </a:solidFill>
                <a:latin typeface="+mn-lt"/>
              </a:rPr>
              <a:t>deaths- </a:t>
            </a:r>
            <a:r>
              <a:rPr lang="en-US" altLang="en-US" sz="2000" dirty="0">
                <a:solidFill>
                  <a:srgbClr val="007ACA"/>
                </a:solidFill>
                <a:latin typeface="+mn-lt"/>
              </a:rPr>
              <a:t>an annual average of </a:t>
            </a:r>
            <a:r>
              <a:rPr lang="en-US" altLang="en-US" sz="2000" b="1" dirty="0" smtClean="0">
                <a:solidFill>
                  <a:srgbClr val="007ACA"/>
                </a:solidFill>
                <a:latin typeface="+mn-lt"/>
              </a:rPr>
              <a:t>114 </a:t>
            </a:r>
            <a:r>
              <a:rPr lang="en-US" altLang="en-US" sz="2000" b="1" dirty="0">
                <a:solidFill>
                  <a:srgbClr val="007ACA"/>
                </a:solidFill>
                <a:latin typeface="+mn-lt"/>
              </a:rPr>
              <a:t>deaths- </a:t>
            </a:r>
            <a:r>
              <a:rPr lang="en-US" altLang="en-US" sz="2000" dirty="0">
                <a:solidFill>
                  <a:srgbClr val="007ACA"/>
                </a:solidFill>
                <a:latin typeface="+mn-lt"/>
              </a:rPr>
              <a:t>associated with nursery products among children under age </a:t>
            </a:r>
            <a:r>
              <a:rPr lang="en-US" altLang="en-US" sz="2000" dirty="0" smtClean="0">
                <a:solidFill>
                  <a:srgbClr val="007ACA"/>
                </a:solidFill>
                <a:latin typeface="+mn-lt"/>
              </a:rPr>
              <a:t>5. </a:t>
            </a:r>
            <a:endParaRPr lang="en-US" altLang="en-US" sz="2000" dirty="0">
              <a:solidFill>
                <a:srgbClr val="007ACA"/>
              </a:solidFill>
              <a:latin typeface="+mn-lt"/>
            </a:endParaRPr>
          </a:p>
          <a:p>
            <a:pPr marL="342900" indent="-342900">
              <a:buClr>
                <a:schemeClr val="tx1"/>
              </a:buClr>
              <a:buFont typeface="Arial" pitchFamily="34" charset="0"/>
              <a:buChar char="•"/>
              <a:defRPr/>
            </a:pPr>
            <a:endParaRPr lang="en-US" altLang="en-US" sz="2000" dirty="0" smtClean="0">
              <a:solidFill>
                <a:srgbClr val="007ACA"/>
              </a:solidFill>
              <a:latin typeface="+mn-lt"/>
            </a:endParaRPr>
          </a:p>
          <a:p>
            <a:pPr marL="342900" indent="-342900">
              <a:buClr>
                <a:schemeClr val="tx1"/>
              </a:buClr>
              <a:buFont typeface="Arial" pitchFamily="34" charset="0"/>
              <a:buChar char="•"/>
              <a:defRPr/>
            </a:pPr>
            <a:r>
              <a:rPr lang="en-US" altLang="en-US" sz="2000" dirty="0" smtClean="0">
                <a:solidFill>
                  <a:srgbClr val="007ACA"/>
                </a:solidFill>
                <a:latin typeface="+mn-lt"/>
              </a:rPr>
              <a:t>In 2011, </a:t>
            </a:r>
            <a:r>
              <a:rPr lang="en-US" altLang="en-US" sz="2000" dirty="0">
                <a:solidFill>
                  <a:srgbClr val="007ACA"/>
                </a:solidFill>
                <a:latin typeface="+mn-lt"/>
              </a:rPr>
              <a:t>there were an </a:t>
            </a:r>
            <a:r>
              <a:rPr lang="en-US" altLang="en-US" sz="2000" dirty="0" smtClean="0">
                <a:solidFill>
                  <a:srgbClr val="007ACA"/>
                </a:solidFill>
                <a:latin typeface="+mn-lt"/>
              </a:rPr>
              <a:t>estimated </a:t>
            </a:r>
            <a:r>
              <a:rPr lang="en-US" altLang="en-US" sz="2000" b="1" dirty="0" smtClean="0">
                <a:solidFill>
                  <a:srgbClr val="007ACA"/>
                </a:solidFill>
                <a:latin typeface="+mn-lt"/>
              </a:rPr>
              <a:t>74,100 </a:t>
            </a:r>
            <a:r>
              <a:rPr lang="en-US" altLang="en-US" sz="2000" dirty="0" smtClean="0">
                <a:solidFill>
                  <a:srgbClr val="007ACA"/>
                </a:solidFill>
                <a:latin typeface="+mn-lt"/>
              </a:rPr>
              <a:t>emergency room </a:t>
            </a:r>
            <a:r>
              <a:rPr lang="en-US" altLang="en-US" sz="2000" dirty="0">
                <a:solidFill>
                  <a:srgbClr val="007ACA"/>
                </a:solidFill>
                <a:latin typeface="+mn-lt"/>
              </a:rPr>
              <a:t>treated </a:t>
            </a:r>
            <a:r>
              <a:rPr lang="en-US" altLang="en-US" sz="2000" dirty="0" smtClean="0">
                <a:solidFill>
                  <a:srgbClr val="007ACA"/>
                </a:solidFill>
                <a:latin typeface="+mn-lt"/>
              </a:rPr>
              <a:t>injuries </a:t>
            </a:r>
            <a:r>
              <a:rPr lang="en-US" altLang="en-US" sz="2000" dirty="0">
                <a:solidFill>
                  <a:srgbClr val="007ACA"/>
                </a:solidFill>
                <a:latin typeface="+mn-lt"/>
              </a:rPr>
              <a:t>associated with nursery products among children under the age of </a:t>
            </a:r>
            <a:r>
              <a:rPr lang="en-US" altLang="en-US" sz="2000" dirty="0" smtClean="0">
                <a:solidFill>
                  <a:srgbClr val="007ACA"/>
                </a:solidFill>
                <a:latin typeface="+mn-lt"/>
              </a:rPr>
              <a:t>5.</a:t>
            </a:r>
            <a:endParaRPr lang="en-US" altLang="en-US" sz="2000" dirty="0">
              <a:solidFill>
                <a:srgbClr val="007ACA"/>
              </a:solidFill>
              <a:latin typeface="+mn-lt"/>
            </a:endParaRPr>
          </a:p>
          <a:p>
            <a:pPr marL="347663" indent="-347663">
              <a:buFont typeface="Arial" pitchFamily="34" charset="0"/>
              <a:buChar char="•"/>
              <a:defRPr/>
            </a:pPr>
            <a:endParaRPr lang="en-US" altLang="en-US" sz="2000" dirty="0" smtClean="0">
              <a:solidFill>
                <a:srgbClr val="007ACA"/>
              </a:solidFill>
              <a:latin typeface="+mn-lt"/>
            </a:endParaRPr>
          </a:p>
          <a:p>
            <a:pPr marL="347663" indent="-347663">
              <a:buFont typeface="Arial" pitchFamily="34" charset="0"/>
              <a:buChar char="•"/>
              <a:defRPr/>
            </a:pPr>
            <a:r>
              <a:rPr lang="en-US" altLang="en-US" sz="2000" dirty="0" smtClean="0">
                <a:latin typeface="+mn-lt"/>
              </a:rPr>
              <a:t> </a:t>
            </a:r>
            <a:r>
              <a:rPr lang="en-US" altLang="en-US" sz="2000" dirty="0" smtClean="0">
                <a:solidFill>
                  <a:srgbClr val="007ACA"/>
                </a:solidFill>
                <a:latin typeface="+mn-lt"/>
              </a:rPr>
              <a:t>Children’s products are recalled on </a:t>
            </a:r>
            <a:r>
              <a:rPr lang="en-US" altLang="en-US" sz="2000" b="1" dirty="0" smtClean="0">
                <a:solidFill>
                  <a:srgbClr val="007ACA"/>
                </a:solidFill>
                <a:latin typeface="+mn-lt"/>
              </a:rPr>
              <a:t>average of almost twice a week</a:t>
            </a:r>
          </a:p>
          <a:p>
            <a:pPr marL="342900" indent="-342900">
              <a:buClr>
                <a:schemeClr val="tx1"/>
              </a:buClr>
              <a:buFont typeface="Wingdings" pitchFamily="2" charset="2"/>
              <a:buChar char="l"/>
              <a:defRPr/>
            </a:pPr>
            <a:endParaRPr lang="en-US" altLang="en-US" sz="2000" dirty="0">
              <a:solidFill>
                <a:srgbClr val="007AC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19200"/>
            <a:ext cx="8229600" cy="1600200"/>
          </a:xfrm>
        </p:spPr>
        <p:txBody>
          <a:bodyPr>
            <a:noAutofit/>
          </a:bodyPr>
          <a:lstStyle/>
          <a:p>
            <a:pPr algn="ctr"/>
            <a:r>
              <a:rPr lang="en-US" sz="3600" dirty="0" smtClean="0">
                <a:latin typeface="+mn-lt"/>
              </a:rPr>
              <a:t>What  are the most important aspects of designing for children? </a:t>
            </a:r>
            <a:endParaRPr lang="en-US" sz="3600" dirty="0">
              <a:latin typeface="+mn-lt"/>
            </a:endParaRPr>
          </a:p>
        </p:txBody>
      </p:sp>
      <p:sp>
        <p:nvSpPr>
          <p:cNvPr id="8" name="Content Placeholder 7"/>
          <p:cNvSpPr>
            <a:spLocks noGrp="1"/>
          </p:cNvSpPr>
          <p:nvPr>
            <p:ph idx="1"/>
          </p:nvPr>
        </p:nvSpPr>
        <p:spPr>
          <a:xfrm>
            <a:off x="457200" y="1676400"/>
            <a:ext cx="8229600" cy="39925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2" name="Date Placeholder 1"/>
          <p:cNvSpPr>
            <a:spLocks noGrp="1"/>
          </p:cNvSpPr>
          <p:nvPr>
            <p:ph type="dt" sz="half" idx="12"/>
          </p:nvPr>
        </p:nvSpPr>
        <p:spPr/>
        <p:txBody>
          <a:bodyPr/>
          <a:lstStyle/>
          <a:p>
            <a:pPr>
              <a:defRPr/>
            </a:pPr>
            <a:r>
              <a:rPr lang="en-US" dirty="0" smtClean="0"/>
              <a:t>© 2013 Kids In Danger, Inc.</a:t>
            </a:r>
            <a:endParaRPr lang="en-US" dirty="0"/>
          </a:p>
        </p:txBody>
      </p:sp>
      <p:pic>
        <p:nvPicPr>
          <p:cNvPr id="6" name="Picture 5" descr="child in crib.jpg"/>
          <p:cNvPicPr>
            <a:picLocks noChangeAspect="1"/>
          </p:cNvPicPr>
          <p:nvPr/>
        </p:nvPicPr>
        <p:blipFill>
          <a:blip r:embed="rId3" cstate="print"/>
          <a:stretch>
            <a:fillRect/>
          </a:stretch>
        </p:blipFill>
        <p:spPr>
          <a:xfrm>
            <a:off x="2895600" y="3352800"/>
            <a:ext cx="3200400" cy="2819400"/>
          </a:xfrm>
          <a:prstGeom prst="rect">
            <a:avLst/>
          </a:prstGeom>
          <a:ln>
            <a:noFill/>
          </a:ln>
          <a:effectLst>
            <a:outerShdw blurRad="149987" dist="250190" dir="8460000" algn="ctr">
              <a:srgbClr val="000000">
                <a:alpha val="28000"/>
              </a:srgbClr>
            </a:outerShdw>
            <a:softEdge rad="127000"/>
          </a:effectLst>
          <a:scene3d>
            <a:camera prst="orthographicFront">
              <a:rot lat="0" lon="0" rev="0"/>
            </a:camera>
            <a:lightRig rig="contrasting" dir="t">
              <a:rot lat="0" lon="0" rev="1500000"/>
            </a:lightRig>
          </a:scene3d>
          <a:sp3d prstMaterial="metal">
            <a:bevelT w="88900" h="88900"/>
          </a:sp3d>
        </p:spPr>
      </p:pic>
      <p:pic>
        <p:nvPicPr>
          <p:cNvPr id="1034" name="Picture 10" descr="C:\Users\Brittany\AppData\Local\Microsoft\Windows\Temporary Internet Files\Content.IE5\UDRWUY6V\MM900236240[1].gif"/>
          <p:cNvPicPr>
            <a:picLocks noChangeAspect="1" noChangeArrowheads="1" noCrop="1"/>
          </p:cNvPicPr>
          <p:nvPr/>
        </p:nvPicPr>
        <p:blipFill>
          <a:blip r:embed="rId4" cstate="print"/>
          <a:srcRect/>
          <a:stretch>
            <a:fillRect/>
          </a:stretch>
        </p:blipFill>
        <p:spPr bwMode="auto">
          <a:xfrm rot="909324">
            <a:off x="6055007" y="2945529"/>
            <a:ext cx="1849011" cy="2264096"/>
          </a:xfrm>
          <a:prstGeom prst="rect">
            <a:avLst/>
          </a:prstGeom>
          <a:noFill/>
        </p:spPr>
      </p:pic>
      <p:pic>
        <p:nvPicPr>
          <p:cNvPr id="1035" name="Picture 11" descr="C:\Users\Brittany\AppData\Local\Microsoft\Windows\Temporary Internet Files\Content.IE5\UDRWUY6V\MM900236240[1].gif"/>
          <p:cNvPicPr>
            <a:picLocks noChangeAspect="1" noChangeArrowheads="1" noCrop="1"/>
          </p:cNvPicPr>
          <p:nvPr/>
        </p:nvPicPr>
        <p:blipFill>
          <a:blip r:embed="rId4" cstate="print"/>
          <a:srcRect/>
          <a:stretch>
            <a:fillRect/>
          </a:stretch>
        </p:blipFill>
        <p:spPr bwMode="auto">
          <a:xfrm rot="20526701">
            <a:off x="393314" y="3180587"/>
            <a:ext cx="1405958" cy="1721582"/>
          </a:xfrm>
          <a:prstGeom prst="rect">
            <a:avLst/>
          </a:prstGeom>
          <a:noFill/>
        </p:spPr>
      </p:pic>
      <p:pic>
        <p:nvPicPr>
          <p:cNvPr id="1036" name="Picture 12" descr="C:\Users\Brittany\AppData\Local\Microsoft\Windows\Temporary Internet Files\Content.IE5\UDRWUY6V\MM900236240[1].gif"/>
          <p:cNvPicPr>
            <a:picLocks noChangeAspect="1" noChangeArrowheads="1" noCrop="1"/>
          </p:cNvPicPr>
          <p:nvPr/>
        </p:nvPicPr>
        <p:blipFill>
          <a:blip r:embed="rId4" cstate="print"/>
          <a:srcRect/>
          <a:stretch>
            <a:fillRect/>
          </a:stretch>
        </p:blipFill>
        <p:spPr bwMode="auto">
          <a:xfrm>
            <a:off x="1510012" y="4800599"/>
            <a:ext cx="955582" cy="1170099"/>
          </a:xfrm>
          <a:prstGeom prst="rect">
            <a:avLst/>
          </a:prstGeom>
          <a:noFill/>
        </p:spPr>
      </p:pic>
      <p:pic>
        <p:nvPicPr>
          <p:cNvPr id="1037" name="Picture 13" descr="C:\Users\Brittany\AppData\Local\Microsoft\Windows\Temporary Internet Files\Content.IE5\UDRWUY6V\MM900236240[1].gif"/>
          <p:cNvPicPr>
            <a:picLocks noChangeAspect="1" noChangeArrowheads="1" noCrop="1"/>
          </p:cNvPicPr>
          <p:nvPr/>
        </p:nvPicPr>
        <p:blipFill>
          <a:blip r:embed="rId4" cstate="print"/>
          <a:srcRect/>
          <a:stretch>
            <a:fillRect/>
          </a:stretch>
        </p:blipFill>
        <p:spPr bwMode="auto">
          <a:xfrm>
            <a:off x="7620000" y="5257800"/>
            <a:ext cx="702321" cy="859985"/>
          </a:xfrm>
          <a:prstGeom prst="rect">
            <a:avLst/>
          </a:prstGeom>
          <a:noFill/>
        </p:spPr>
      </p:pic>
    </p:spTree>
    <p:extLst>
      <p:ext uri="{BB962C8B-B14F-4D97-AF65-F5344CB8AC3E}">
        <p14:creationId xmlns:p14="http://schemas.microsoft.com/office/powerpoint/2010/main" val="245457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4392637" y="1318916"/>
            <a:ext cx="3951287" cy="3603625"/>
          </a:xfrm>
          <a:prstGeom prst="rect">
            <a:avLst/>
          </a:prstGeom>
          <a:noFill/>
          <a:ln w="9525">
            <a:noFill/>
            <a:miter lim="800000"/>
            <a:headEnd/>
            <a:tailEnd/>
          </a:ln>
        </p:spPr>
      </p:pic>
      <p:sp>
        <p:nvSpPr>
          <p:cNvPr id="2" name="Title 1"/>
          <p:cNvSpPr>
            <a:spLocks noGrp="1"/>
          </p:cNvSpPr>
          <p:nvPr>
            <p:ph type="title"/>
          </p:nvPr>
        </p:nvSpPr>
        <p:spPr>
          <a:xfrm>
            <a:off x="457200" y="665017"/>
            <a:ext cx="8534400" cy="715962"/>
          </a:xfrm>
        </p:spPr>
        <p:txBody>
          <a:bodyPr/>
          <a:lstStyle/>
          <a:p>
            <a:r>
              <a:rPr lang="en-US" altLang="en-US" sz="3600" dirty="0" smtClean="0">
                <a:latin typeface="+mn-lt"/>
              </a:rPr>
              <a:t>Case Study: Playskool Travel-Lite</a:t>
            </a:r>
            <a:r>
              <a:rPr lang="en-US" altLang="en-US" dirty="0" smtClean="0"/>
              <a:t/>
            </a:r>
            <a:br>
              <a:rPr lang="en-US" altLang="en-US" dirty="0" smtClean="0"/>
            </a:br>
            <a:endParaRPr lang="en-US" dirty="0"/>
          </a:p>
        </p:txBody>
      </p:sp>
      <p:sp>
        <p:nvSpPr>
          <p:cNvPr id="4" name="Date Placeholder 3"/>
          <p:cNvSpPr>
            <a:spLocks noGrp="1"/>
          </p:cNvSpPr>
          <p:nvPr>
            <p:ph type="dt" sz="half" idx="11"/>
          </p:nvPr>
        </p:nvSpPr>
        <p:spPr/>
        <p:txBody>
          <a:bodyPr/>
          <a:lstStyle/>
          <a:p>
            <a:pPr>
              <a:defRPr/>
            </a:pPr>
            <a:r>
              <a:rPr lang="en-US" dirty="0" smtClean="0">
                <a:solidFill>
                  <a:srgbClr val="FFFF00"/>
                </a:solidFill>
              </a:rPr>
              <a:t>© 2013 Kids In Danger, Inc.</a:t>
            </a:r>
            <a:endParaRPr lang="en-US" dirty="0">
              <a:solidFill>
                <a:srgbClr val="FFFF00"/>
              </a:solidFill>
            </a:endParaRPr>
          </a:p>
        </p:txBody>
      </p:sp>
      <p:sp>
        <p:nvSpPr>
          <p:cNvPr id="5" name="TextBox 4"/>
          <p:cNvSpPr txBox="1"/>
          <p:nvPr/>
        </p:nvSpPr>
        <p:spPr>
          <a:xfrm>
            <a:off x="457200" y="5486400"/>
            <a:ext cx="7924800" cy="830997"/>
          </a:xfrm>
          <a:prstGeom prst="rect">
            <a:avLst/>
          </a:prstGeom>
          <a:noFill/>
        </p:spPr>
        <p:txBody>
          <a:bodyPr wrap="square" rtlCol="0">
            <a:spAutoFit/>
          </a:bodyPr>
          <a:lstStyle/>
          <a:p>
            <a:r>
              <a:rPr lang="en-US" altLang="en-US" sz="2400" b="1" dirty="0" smtClean="0">
                <a:solidFill>
                  <a:srgbClr val="FFFFFF"/>
                </a:solidFill>
                <a:latin typeface="Cambria" pitchFamily="18" charset="0"/>
              </a:rPr>
              <a:t>The Playskool Travel-Lite was recalled in 1993, Danny Keysar was the crib’s 5</a:t>
            </a:r>
            <a:r>
              <a:rPr lang="en-US" altLang="en-US" sz="2400" b="1" baseline="30000" dirty="0" smtClean="0">
                <a:solidFill>
                  <a:srgbClr val="FFFFFF"/>
                </a:solidFill>
                <a:latin typeface="Cambria" pitchFamily="18" charset="0"/>
              </a:rPr>
              <a:t>th</a:t>
            </a:r>
            <a:r>
              <a:rPr lang="en-US" altLang="en-US" sz="2400" b="1" dirty="0" smtClean="0">
                <a:solidFill>
                  <a:srgbClr val="FFFFFF"/>
                </a:solidFill>
                <a:latin typeface="Cambria" pitchFamily="18" charset="0"/>
              </a:rPr>
              <a:t> victim in 1998</a:t>
            </a:r>
            <a:endParaRPr lang="en-US" sz="2400" dirty="0">
              <a:latin typeface="Cambria" pitchFamily="18" charset="0"/>
            </a:endParaRPr>
          </a:p>
        </p:txBody>
      </p:sp>
      <p:sp>
        <p:nvSpPr>
          <p:cNvPr id="6" name="TextBox 5"/>
          <p:cNvSpPr txBox="1"/>
          <p:nvPr/>
        </p:nvSpPr>
        <p:spPr>
          <a:xfrm>
            <a:off x="1371600" y="1371600"/>
            <a:ext cx="6553200" cy="369332"/>
          </a:xfrm>
          <a:prstGeom prst="rect">
            <a:avLst/>
          </a:prstGeom>
          <a:noFill/>
        </p:spPr>
        <p:txBody>
          <a:bodyPr wrap="square" rtlCol="0">
            <a:spAutoFit/>
          </a:bodyPr>
          <a:lstStyle/>
          <a:p>
            <a:endParaRPr lang="en-US" dirty="0"/>
          </a:p>
        </p:txBody>
      </p:sp>
      <p:sp>
        <p:nvSpPr>
          <p:cNvPr id="8" name="TextBox 7"/>
          <p:cNvSpPr txBox="1"/>
          <p:nvPr/>
        </p:nvSpPr>
        <p:spPr>
          <a:xfrm>
            <a:off x="457200" y="2225167"/>
            <a:ext cx="3657600" cy="1077218"/>
          </a:xfrm>
          <a:prstGeom prst="rect">
            <a:avLst/>
          </a:prstGeom>
          <a:solidFill>
            <a:schemeClr val="accent2"/>
          </a:solidFill>
          <a:ln w="38100">
            <a:solidFill>
              <a:schemeClr val="tx1"/>
            </a:solidFill>
          </a:ln>
        </p:spPr>
        <p:txBody>
          <a:bodyPr wrap="square" rtlCol="0">
            <a:spAutoFit/>
          </a:bodyPr>
          <a:lstStyle/>
          <a:p>
            <a:r>
              <a:rPr lang="en-US" sz="3200" b="1" dirty="0" smtClean="0">
                <a:solidFill>
                  <a:schemeClr val="bg1"/>
                </a:solidFill>
                <a:latin typeface="+mn-lt"/>
              </a:rPr>
              <a:t>What is the flaw in this design? </a:t>
            </a:r>
            <a:endParaRPr lang="en-US" sz="3200" b="1" dirty="0">
              <a:solidFill>
                <a:schemeClr val="bg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609600"/>
            <a:ext cx="8229600" cy="840779"/>
          </a:xfrm>
        </p:spPr>
        <p:txBody>
          <a:bodyPr/>
          <a:lstStyle/>
          <a:p>
            <a:r>
              <a:rPr lang="en-US" sz="3600" dirty="0">
                <a:latin typeface="+mn-lt"/>
              </a:rPr>
              <a:t>Case Study: Playskool Travel-Lite</a:t>
            </a:r>
            <a:r>
              <a:rPr lang="en-US" dirty="0"/>
              <a:t/>
            </a:r>
            <a:br>
              <a:rPr lang="en-US" dirty="0"/>
            </a:br>
            <a:endParaRPr lang="en-US" dirty="0"/>
          </a:p>
        </p:txBody>
      </p:sp>
      <p:sp>
        <p:nvSpPr>
          <p:cNvPr id="3" name="Slide Number Placeholder 2"/>
          <p:cNvSpPr>
            <a:spLocks noGrp="1"/>
          </p:cNvSpPr>
          <p:nvPr>
            <p:ph type="sldNum" sz="quarter" idx="10"/>
          </p:nvPr>
        </p:nvSpPr>
        <p:spPr/>
        <p:txBody>
          <a:bodyPr/>
          <a:lstStyle/>
          <a:p>
            <a:pPr>
              <a:defRPr/>
            </a:pPr>
            <a:fld id="{EEB86A82-8AE0-4C8F-9626-58A6699025E5}" type="slidenum">
              <a:rPr lang="en-US" smtClean="0"/>
              <a:pPr>
                <a:defRPr/>
              </a:pPr>
              <a:t>7</a:t>
            </a:fld>
            <a:endParaRPr lang="en-US"/>
          </a:p>
        </p:txBody>
      </p:sp>
      <p:sp>
        <p:nvSpPr>
          <p:cNvPr id="4" name="Date Placeholder 3"/>
          <p:cNvSpPr>
            <a:spLocks noGrp="1"/>
          </p:cNvSpPr>
          <p:nvPr>
            <p:ph type="dt" sz="half" idx="11"/>
          </p:nvPr>
        </p:nvSpPr>
        <p:spPr/>
        <p:txBody>
          <a:bodyPr/>
          <a:lstStyle/>
          <a:p>
            <a:pPr>
              <a:defRPr/>
            </a:pPr>
            <a:r>
              <a:rPr lang="en-US" smtClean="0"/>
              <a:t>© 2013 Kids In Danger, Inc.</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795" y="1417225"/>
            <a:ext cx="395128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 y="3657600"/>
            <a:ext cx="2670596" cy="145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763" y="4272158"/>
            <a:ext cx="2628473" cy="80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895600"/>
            <a:ext cx="2144072" cy="115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57600" y="5143006"/>
            <a:ext cx="5277627" cy="120032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chemeClr val="bg1"/>
                </a:solidFill>
              </a:rPr>
              <a:t>The V-shape caused by a design flaw within the playpen created a strangulation hazard that killed Danny </a:t>
            </a:r>
            <a:r>
              <a:rPr lang="en-US" b="1" dirty="0" err="1" smtClean="0">
                <a:solidFill>
                  <a:schemeClr val="bg1"/>
                </a:solidFill>
              </a:rPr>
              <a:t>Keysar</a:t>
            </a:r>
            <a:r>
              <a:rPr lang="en-US" b="1" dirty="0" smtClean="0">
                <a:solidFill>
                  <a:schemeClr val="bg1"/>
                </a:solidFill>
              </a:rPr>
              <a:t> and at least 8 other children.</a:t>
            </a:r>
            <a:endParaRPr lang="en-US" b="1" dirty="0">
              <a:solidFill>
                <a:schemeClr val="bg1"/>
              </a:solidFill>
            </a:endParaRPr>
          </a:p>
        </p:txBody>
      </p:sp>
    </p:spTree>
    <p:extLst>
      <p:ext uri="{BB962C8B-B14F-4D97-AF65-F5344CB8AC3E}">
        <p14:creationId xmlns:p14="http://schemas.microsoft.com/office/powerpoint/2010/main" val="411106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r>
              <a:rPr lang="en-US" dirty="0" smtClean="0">
                <a:solidFill>
                  <a:srgbClr val="FFFF00"/>
                </a:solidFill>
              </a:rPr>
              <a:t>© 2013 Kids In Danger, Inc</a:t>
            </a:r>
            <a:r>
              <a:rPr lang="en-US" dirty="0" smtClean="0"/>
              <a:t>.</a:t>
            </a:r>
            <a:endParaRPr lang="en-US" dirty="0"/>
          </a:p>
        </p:txBody>
      </p:sp>
      <p:sp>
        <p:nvSpPr>
          <p:cNvPr id="6" name="Text Placeholder 5"/>
          <p:cNvSpPr>
            <a:spLocks noGrp="1"/>
          </p:cNvSpPr>
          <p:nvPr>
            <p:ph type="body" sz="quarter" idx="13"/>
          </p:nvPr>
        </p:nvSpPr>
        <p:spPr/>
        <p:txBody>
          <a:bodyPr/>
          <a:lstStyle/>
          <a:p>
            <a:endParaRPr lang="en-US"/>
          </a:p>
        </p:txBody>
      </p:sp>
      <p:sp>
        <p:nvSpPr>
          <p:cNvPr id="2" name="Title 1"/>
          <p:cNvSpPr>
            <a:spLocks noGrp="1"/>
          </p:cNvSpPr>
          <p:nvPr>
            <p:ph type="title" idx="4294967295"/>
          </p:nvPr>
        </p:nvSpPr>
        <p:spPr>
          <a:xfrm>
            <a:off x="2743200" y="381000"/>
            <a:ext cx="5867400" cy="1066800"/>
          </a:xfrm>
        </p:spPr>
        <p:txBody>
          <a:bodyPr/>
          <a:lstStyle/>
          <a:p>
            <a:r>
              <a:rPr lang="en-US" sz="3600" dirty="0" smtClean="0">
                <a:latin typeface="+mn-lt"/>
              </a:rPr>
              <a:t>Kolcraft Sold the Patented </a:t>
            </a:r>
            <a:br>
              <a:rPr lang="en-US" sz="3600" dirty="0" smtClean="0">
                <a:latin typeface="+mn-lt"/>
              </a:rPr>
            </a:br>
            <a:r>
              <a:rPr lang="en-US" sz="3600" dirty="0" smtClean="0">
                <a:latin typeface="+mn-lt"/>
              </a:rPr>
              <a:t>Design</a:t>
            </a:r>
            <a:endParaRPr lang="en-US" sz="3600" dirty="0">
              <a:latin typeface="+mn-lt"/>
            </a:endParaRPr>
          </a:p>
        </p:txBody>
      </p:sp>
      <p:sp>
        <p:nvSpPr>
          <p:cNvPr id="5" name="TextBox 4"/>
          <p:cNvSpPr txBox="1"/>
          <p:nvPr/>
        </p:nvSpPr>
        <p:spPr>
          <a:xfrm>
            <a:off x="2590800" y="1828799"/>
            <a:ext cx="6096000" cy="3323987"/>
          </a:xfrm>
          <a:prstGeom prst="rect">
            <a:avLst/>
          </a:prstGeom>
          <a:noFill/>
        </p:spPr>
        <p:txBody>
          <a:bodyPr wrap="square" rtlCol="0">
            <a:spAutoFit/>
          </a:bodyPr>
          <a:lstStyle/>
          <a:p>
            <a:pPr>
              <a:buFont typeface="Arial" pitchFamily="34" charset="0"/>
              <a:buChar char="•"/>
            </a:pPr>
            <a:r>
              <a:rPr lang="en-US" sz="2400" dirty="0" smtClean="0">
                <a:latin typeface="Cambria" pitchFamily="18" charset="0"/>
              </a:rPr>
              <a:t> </a:t>
            </a:r>
            <a:r>
              <a:rPr lang="en-US" sz="2400" dirty="0" smtClean="0">
                <a:solidFill>
                  <a:srgbClr val="007ACA"/>
                </a:solidFill>
                <a:latin typeface="Cambria" pitchFamily="18" charset="0"/>
              </a:rPr>
              <a:t>Five companies built 1.5 million cribs with this flawed design.</a:t>
            </a:r>
          </a:p>
          <a:p>
            <a:pPr>
              <a:buFont typeface="Arial" pitchFamily="34" charset="0"/>
              <a:buChar char="•"/>
            </a:pPr>
            <a:endParaRPr lang="en-US" sz="2400" dirty="0" smtClean="0">
              <a:latin typeface="Cambria" pitchFamily="18" charset="0"/>
            </a:endParaRPr>
          </a:p>
          <a:p>
            <a:pPr>
              <a:buFont typeface="Arial" pitchFamily="34" charset="0"/>
              <a:buChar char="•"/>
            </a:pPr>
            <a:r>
              <a:rPr lang="en-US" sz="2400" dirty="0" smtClean="0">
                <a:latin typeface="Cambria" pitchFamily="18" charset="0"/>
              </a:rPr>
              <a:t> </a:t>
            </a:r>
            <a:r>
              <a:rPr lang="en-US" sz="2400" dirty="0" smtClean="0">
                <a:solidFill>
                  <a:srgbClr val="007ACA"/>
                </a:solidFill>
                <a:latin typeface="Cambria" pitchFamily="18" charset="0"/>
              </a:rPr>
              <a:t>Even after the recalls, 1.2 million cribs are unaccounted for.</a:t>
            </a:r>
          </a:p>
          <a:p>
            <a:pPr>
              <a:buFont typeface="Arial" pitchFamily="34" charset="0"/>
              <a:buChar char="•"/>
            </a:pPr>
            <a:endParaRPr lang="en-US" sz="2400" dirty="0" smtClean="0">
              <a:latin typeface="Cambria" pitchFamily="18" charset="0"/>
            </a:endParaRPr>
          </a:p>
          <a:p>
            <a:pPr>
              <a:buFont typeface="Arial" pitchFamily="34" charset="0"/>
              <a:buChar char="•"/>
            </a:pPr>
            <a:r>
              <a:rPr lang="en-US" sz="2400" dirty="0" smtClean="0">
                <a:latin typeface="Cambria" pitchFamily="18" charset="0"/>
              </a:rPr>
              <a:t> </a:t>
            </a:r>
            <a:r>
              <a:rPr lang="en-US" sz="2400" dirty="0" smtClean="0">
                <a:solidFill>
                  <a:srgbClr val="007ACA"/>
                </a:solidFill>
                <a:latin typeface="Cambria" pitchFamily="18" charset="0"/>
              </a:rPr>
              <a:t>At least 19 children have died from this design.</a:t>
            </a:r>
          </a:p>
          <a:p>
            <a:endParaRPr lang="en-US" dirty="0" smtClean="0">
              <a:solidFill>
                <a:srgbClr val="007AC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6200"/>
            <a:ext cx="8686800" cy="1143000"/>
          </a:xfrm>
        </p:spPr>
        <p:txBody>
          <a:bodyPr/>
          <a:lstStyle/>
          <a:p>
            <a:r>
              <a:rPr lang="en-US" altLang="en-US" sz="3600" dirty="0" smtClean="0">
                <a:latin typeface="Cambria" pitchFamily="18" charset="0"/>
              </a:rPr>
              <a:t>Other Children’s Products’ Design Flaws</a:t>
            </a:r>
            <a:endParaRPr lang="en-US" sz="3600" dirty="0">
              <a:latin typeface="Cambria" pitchFamily="18" charset="0"/>
            </a:endParaRPr>
          </a:p>
        </p:txBody>
      </p:sp>
      <p:sp>
        <p:nvSpPr>
          <p:cNvPr id="4" name="Date Placeholder 3"/>
          <p:cNvSpPr>
            <a:spLocks noGrp="1"/>
          </p:cNvSpPr>
          <p:nvPr>
            <p:ph type="dt" sz="half" idx="11"/>
          </p:nvPr>
        </p:nvSpPr>
        <p:spPr>
          <a:xfrm>
            <a:off x="76200" y="6477000"/>
            <a:ext cx="2133600" cy="244475"/>
          </a:xfrm>
        </p:spPr>
        <p:txBody>
          <a:bodyPr/>
          <a:lstStyle/>
          <a:p>
            <a:pPr>
              <a:defRPr/>
            </a:pPr>
            <a:r>
              <a:rPr lang="en-US" dirty="0" smtClean="0">
                <a:solidFill>
                  <a:srgbClr val="FFFF00"/>
                </a:solidFill>
              </a:rPr>
              <a:t>© 2013 Kids In Danger, Inc.</a:t>
            </a:r>
            <a:endParaRPr lang="en-US" dirty="0">
              <a:solidFill>
                <a:srgbClr val="FFFF00"/>
              </a:solidFill>
            </a:endParaRPr>
          </a:p>
        </p:txBody>
      </p:sp>
      <p:pic>
        <p:nvPicPr>
          <p:cNvPr id="7" name="Picture 18" descr="http://www.baby-pants.com/img/NUK5.jpg"/>
          <p:cNvPicPr>
            <a:picLocks noGrp="1" noChangeAspect="1" noChangeArrowheads="1"/>
          </p:cNvPicPr>
          <p:nvPr>
            <p:ph sz="quarter" idx="12"/>
          </p:nvPr>
        </p:nvPicPr>
        <p:blipFill>
          <a:blip r:embed="rId3" cstate="print"/>
          <a:srcRect/>
          <a:stretch>
            <a:fillRect/>
          </a:stretch>
        </p:blipFill>
        <p:spPr>
          <a:xfrm>
            <a:off x="1828800" y="3200400"/>
            <a:ext cx="1828800" cy="1782390"/>
          </a:xfrm>
          <a:noFill/>
        </p:spPr>
      </p:pic>
      <p:pic>
        <p:nvPicPr>
          <p:cNvPr id="11" name="Picture 27"/>
          <p:cNvPicPr>
            <a:picLocks noChangeAspect="1" noChangeArrowheads="1"/>
          </p:cNvPicPr>
          <p:nvPr/>
        </p:nvPicPr>
        <p:blipFill>
          <a:blip r:embed="rId4" cstate="print"/>
          <a:srcRect/>
          <a:stretch>
            <a:fillRect/>
          </a:stretch>
        </p:blipFill>
        <p:spPr bwMode="auto">
          <a:xfrm>
            <a:off x="990600" y="1066800"/>
            <a:ext cx="1828800" cy="2133600"/>
          </a:xfrm>
          <a:prstGeom prst="rect">
            <a:avLst/>
          </a:prstGeom>
          <a:noFill/>
          <a:ln w="12700" cap="sq" algn="ctr">
            <a:noFill/>
            <a:miter lim="800000"/>
            <a:headEnd/>
            <a:tailEnd/>
          </a:ln>
        </p:spPr>
      </p:pic>
      <p:pic>
        <p:nvPicPr>
          <p:cNvPr id="13" name="Picture 1075" descr="sunglasses"/>
          <p:cNvPicPr>
            <a:picLocks noChangeAspect="1" noChangeArrowheads="1"/>
          </p:cNvPicPr>
          <p:nvPr/>
        </p:nvPicPr>
        <p:blipFill>
          <a:blip r:embed="rId5" cstate="print"/>
          <a:srcRect/>
          <a:stretch>
            <a:fillRect/>
          </a:stretch>
        </p:blipFill>
        <p:spPr bwMode="auto">
          <a:xfrm>
            <a:off x="5410200" y="3581400"/>
            <a:ext cx="2232536" cy="1424528"/>
          </a:xfrm>
          <a:prstGeom prst="rect">
            <a:avLst/>
          </a:prstGeom>
          <a:noFill/>
          <a:ln w="9525">
            <a:noFill/>
            <a:miter lim="800000"/>
            <a:headEnd/>
            <a:tailEnd/>
          </a:ln>
        </p:spPr>
      </p:pic>
      <p:pic>
        <p:nvPicPr>
          <p:cNvPr id="14" name="Picture 1060" descr="Picture of Recalled Toy"/>
          <p:cNvPicPr>
            <a:picLocks noChangeAspect="1" noChangeArrowheads="1"/>
          </p:cNvPicPr>
          <p:nvPr/>
        </p:nvPicPr>
        <p:blipFill>
          <a:blip r:embed="rId6" cstate="print"/>
          <a:srcRect/>
          <a:stretch>
            <a:fillRect/>
          </a:stretch>
        </p:blipFill>
        <p:spPr>
          <a:xfrm>
            <a:off x="3581400" y="1371600"/>
            <a:ext cx="1600200" cy="1524000"/>
          </a:xfrm>
          <a:prstGeom prst="rect">
            <a:avLst/>
          </a:prstGeom>
          <a:noFill/>
        </p:spPr>
      </p:pic>
      <p:cxnSp>
        <p:nvCxnSpPr>
          <p:cNvPr id="16" name="Straight Connector 15"/>
          <p:cNvCxnSpPr/>
          <p:nvPr/>
        </p:nvCxnSpPr>
        <p:spPr>
          <a:xfrm>
            <a:off x="990600" y="1066800"/>
            <a:ext cx="0" cy="4038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81222" y="1066800"/>
            <a:ext cx="7315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05800" y="1066800"/>
            <a:ext cx="0" cy="4038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90600" y="5105400"/>
            <a:ext cx="7315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38200" y="2971800"/>
            <a:ext cx="685800" cy="23622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400" y="5410200"/>
            <a:ext cx="2362200" cy="523220"/>
          </a:xfrm>
          <a:prstGeom prst="rect">
            <a:avLst/>
          </a:prstGeom>
          <a:noFill/>
          <a:ln>
            <a:solidFill>
              <a:schemeClr val="accent2"/>
            </a:solidFill>
          </a:ln>
        </p:spPr>
        <p:txBody>
          <a:bodyPr wrap="square" rtlCol="0">
            <a:spAutoFit/>
          </a:bodyPr>
          <a:lstStyle/>
          <a:p>
            <a:r>
              <a:rPr lang="en-US" sz="1400" b="1" dirty="0" err="1" smtClean="0">
                <a:solidFill>
                  <a:schemeClr val="bg1"/>
                </a:solidFill>
              </a:rPr>
              <a:t>Graco</a:t>
            </a:r>
            <a:r>
              <a:rPr lang="en-US" sz="1400" b="1" dirty="0" smtClean="0">
                <a:solidFill>
                  <a:schemeClr val="bg1"/>
                </a:solidFill>
              </a:rPr>
              <a:t> Travel-</a:t>
            </a:r>
            <a:r>
              <a:rPr lang="en-US" sz="1400" b="1" dirty="0" err="1" smtClean="0">
                <a:solidFill>
                  <a:schemeClr val="bg1"/>
                </a:solidFill>
              </a:rPr>
              <a:t>Lite</a:t>
            </a:r>
            <a:r>
              <a:rPr lang="en-US" sz="1400" b="1" dirty="0" smtClean="0">
                <a:solidFill>
                  <a:schemeClr val="bg1"/>
                </a:solidFill>
              </a:rPr>
              <a:t> Swing: Baby can fall forward</a:t>
            </a:r>
            <a:endParaRPr lang="en-US" sz="1400" b="1" dirty="0">
              <a:solidFill>
                <a:schemeClr val="bg1"/>
              </a:solidFill>
            </a:endParaRPr>
          </a:p>
        </p:txBody>
      </p:sp>
      <p:cxnSp>
        <p:nvCxnSpPr>
          <p:cNvPr id="43" name="Straight Arrow Connector 42"/>
          <p:cNvCxnSpPr/>
          <p:nvPr/>
        </p:nvCxnSpPr>
        <p:spPr>
          <a:xfrm flipH="1" flipV="1">
            <a:off x="2971800" y="4724400"/>
            <a:ext cx="3810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362200" y="6172200"/>
            <a:ext cx="2133600" cy="523220"/>
          </a:xfrm>
          <a:prstGeom prst="rect">
            <a:avLst/>
          </a:prstGeom>
          <a:noFill/>
          <a:ln>
            <a:solidFill>
              <a:srgbClr val="FF0000"/>
            </a:solidFill>
          </a:ln>
        </p:spPr>
        <p:txBody>
          <a:bodyPr wrap="square" rtlCol="0">
            <a:spAutoFit/>
          </a:bodyPr>
          <a:lstStyle/>
          <a:p>
            <a:r>
              <a:rPr lang="en-US" sz="1400" b="1" dirty="0" smtClean="0">
                <a:solidFill>
                  <a:schemeClr val="bg1"/>
                </a:solidFill>
                <a:latin typeface="Arial" pitchFamily="34" charset="0"/>
                <a:cs typeface="Arial" pitchFamily="34" charset="0"/>
              </a:rPr>
              <a:t>Pacifier: May fall apart in child’s mouth </a:t>
            </a:r>
            <a:endParaRPr lang="en-US" sz="1400" b="1" dirty="0">
              <a:solidFill>
                <a:schemeClr val="bg1"/>
              </a:solidFill>
              <a:latin typeface="Arial" pitchFamily="34" charset="0"/>
              <a:cs typeface="Arial" pitchFamily="34" charset="0"/>
            </a:endParaRPr>
          </a:p>
        </p:txBody>
      </p:sp>
      <p:cxnSp>
        <p:nvCxnSpPr>
          <p:cNvPr id="48" name="Straight Arrow Connector 47"/>
          <p:cNvCxnSpPr>
            <a:stCxn id="53" idx="0"/>
          </p:cNvCxnSpPr>
          <p:nvPr/>
        </p:nvCxnSpPr>
        <p:spPr>
          <a:xfrm flipV="1">
            <a:off x="6362700" y="4800600"/>
            <a:ext cx="342900" cy="1318736"/>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10200" y="6119336"/>
            <a:ext cx="1905000" cy="738664"/>
          </a:xfrm>
          <a:prstGeom prst="rect">
            <a:avLst/>
          </a:prstGeom>
          <a:noFill/>
          <a:ln>
            <a:solidFill>
              <a:srgbClr val="FF0000"/>
            </a:solidFill>
          </a:ln>
        </p:spPr>
        <p:txBody>
          <a:bodyPr wrap="square" rtlCol="0">
            <a:spAutoFit/>
          </a:bodyPr>
          <a:lstStyle/>
          <a:p>
            <a:r>
              <a:rPr lang="en-US" sz="1400" b="1" dirty="0" smtClean="0">
                <a:solidFill>
                  <a:schemeClr val="bg1"/>
                </a:solidFill>
              </a:rPr>
              <a:t>Sunglasses: Contained a harmful chemical on them</a:t>
            </a:r>
            <a:endParaRPr lang="en-US" sz="1400" b="1" dirty="0">
              <a:solidFill>
                <a:schemeClr val="bg1"/>
              </a:solidFill>
            </a:endParaRPr>
          </a:p>
        </p:txBody>
      </p:sp>
      <p:cxnSp>
        <p:nvCxnSpPr>
          <p:cNvPr id="55" name="Straight Arrow Connector 54"/>
          <p:cNvCxnSpPr>
            <a:endCxn id="14" idx="2"/>
          </p:cNvCxnSpPr>
          <p:nvPr/>
        </p:nvCxnSpPr>
        <p:spPr>
          <a:xfrm flipH="1" flipV="1">
            <a:off x="4381500" y="2895600"/>
            <a:ext cx="190500" cy="25146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05200" y="5410200"/>
            <a:ext cx="2514600" cy="523220"/>
          </a:xfrm>
          <a:prstGeom prst="rect">
            <a:avLst/>
          </a:prstGeom>
          <a:noFill/>
          <a:ln>
            <a:solidFill>
              <a:srgbClr val="FF0000"/>
            </a:solidFill>
          </a:ln>
        </p:spPr>
        <p:txBody>
          <a:bodyPr wrap="square" rtlCol="0">
            <a:spAutoFit/>
          </a:bodyPr>
          <a:lstStyle/>
          <a:p>
            <a:r>
              <a:rPr lang="en-US" sz="1400" b="1" dirty="0" smtClean="0">
                <a:solidFill>
                  <a:schemeClr val="bg1"/>
                </a:solidFill>
              </a:rPr>
              <a:t>Wal-Mart Magic Start Crawl n’ Stand: Can tip onto child</a:t>
            </a:r>
            <a:endParaRPr lang="en-US" sz="1400" b="1" dirty="0">
              <a:solidFill>
                <a:schemeClr val="bg1"/>
              </a:solidFill>
            </a:endParaRPr>
          </a:p>
        </p:txBody>
      </p:sp>
      <p:pic>
        <p:nvPicPr>
          <p:cNvPr id="30" name="Picture 29" descr="nap nanny.jpg"/>
          <p:cNvPicPr>
            <a:picLocks noChangeAspect="1"/>
          </p:cNvPicPr>
          <p:nvPr/>
        </p:nvPicPr>
        <p:blipFill>
          <a:blip r:embed="rId7" cstate="print"/>
          <a:stretch>
            <a:fillRect/>
          </a:stretch>
        </p:blipFill>
        <p:spPr>
          <a:xfrm>
            <a:off x="5867400" y="1600200"/>
            <a:ext cx="2313214" cy="1752600"/>
          </a:xfrm>
          <a:prstGeom prst="rect">
            <a:avLst/>
          </a:prstGeom>
        </p:spPr>
      </p:pic>
      <p:cxnSp>
        <p:nvCxnSpPr>
          <p:cNvPr id="36" name="Straight Arrow Connector 35"/>
          <p:cNvCxnSpPr>
            <a:stCxn id="45" idx="0"/>
          </p:cNvCxnSpPr>
          <p:nvPr/>
        </p:nvCxnSpPr>
        <p:spPr>
          <a:xfrm flipH="1" flipV="1">
            <a:off x="7772400" y="3505200"/>
            <a:ext cx="533400"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67600" y="5562600"/>
            <a:ext cx="1676400" cy="954107"/>
          </a:xfrm>
          <a:prstGeom prst="rect">
            <a:avLst/>
          </a:prstGeom>
          <a:noFill/>
        </p:spPr>
        <p:txBody>
          <a:bodyPr wrap="square" rtlCol="0">
            <a:spAutoFit/>
          </a:bodyPr>
          <a:lstStyle/>
          <a:p>
            <a:r>
              <a:rPr lang="en-US" sz="1400" b="1" dirty="0" smtClean="0">
                <a:solidFill>
                  <a:schemeClr val="bg1"/>
                </a:solidFill>
              </a:rPr>
              <a:t>Nap Nanny: infant can hang or fall over the side </a:t>
            </a:r>
            <a:endParaRPr lang="en-US" sz="1400" b="1" dirty="0">
              <a:solidFill>
                <a:schemeClr val="bg1"/>
              </a:solidFill>
            </a:endParaRPr>
          </a:p>
        </p:txBody>
      </p:sp>
      <p:cxnSp>
        <p:nvCxnSpPr>
          <p:cNvPr id="49" name="Straight Connector 48"/>
          <p:cNvCxnSpPr/>
          <p:nvPr/>
        </p:nvCxnSpPr>
        <p:spPr>
          <a:xfrm>
            <a:off x="7391400" y="5486400"/>
            <a:ext cx="0" cy="990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391400" y="5486400"/>
            <a:ext cx="1600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991600" y="5486400"/>
            <a:ext cx="0" cy="990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391400" y="6477000"/>
            <a:ext cx="1600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KID Blank Presentation 2013">
  <a:themeElements>
    <a:clrScheme name="K.I.D Branded">
      <a:dk1>
        <a:sysClr val="windowText" lastClr="000000"/>
      </a:dk1>
      <a:lt1>
        <a:sysClr val="window" lastClr="FFFFFF"/>
      </a:lt1>
      <a:dk2>
        <a:srgbClr val="1F497D"/>
      </a:dk2>
      <a:lt2>
        <a:srgbClr val="EEECE1"/>
      </a:lt2>
      <a:accent1>
        <a:srgbClr val="FFFF00"/>
      </a:accent1>
      <a:accent2>
        <a:srgbClr val="FF0000"/>
      </a:accent2>
      <a:accent3>
        <a:srgbClr val="5F0060"/>
      </a:accent3>
      <a:accent4>
        <a:srgbClr val="00B050"/>
      </a:accent4>
      <a:accent5>
        <a:srgbClr val="4BACC6"/>
      </a:accent5>
      <a:accent6>
        <a:srgbClr val="FFC000"/>
      </a:accent6>
      <a:hlink>
        <a:srgbClr val="800080"/>
      </a:hlink>
      <a:folHlink>
        <a:srgbClr val="C00000"/>
      </a:folHlink>
    </a:clrScheme>
    <a:fontScheme name="K.I.D. Branded">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4001</TotalTime>
  <Words>3240</Words>
  <Application>Microsoft Office PowerPoint</Application>
  <PresentationFormat>On-screen Show (4:3)</PresentationFormat>
  <Paragraphs>306</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KID Blank Presentation 2013</vt:lpstr>
      <vt:lpstr> Safety Matters: Product Design, Safety, and Standards </vt:lpstr>
      <vt:lpstr>PowerPoint Presentation</vt:lpstr>
      <vt:lpstr>Kids In Danger (KID)</vt:lpstr>
      <vt:lpstr>Children’s Product Facts</vt:lpstr>
      <vt:lpstr>What  are the most important aspects of designing for children? </vt:lpstr>
      <vt:lpstr>Case Study: Playskool Travel-Lite </vt:lpstr>
      <vt:lpstr>Case Study: Playskool Travel-Lite </vt:lpstr>
      <vt:lpstr>Kolcraft Sold the Patented  Design</vt:lpstr>
      <vt:lpstr>Other Children’s Products’ Design Flaws</vt:lpstr>
      <vt:lpstr>What is being done to improve product safety standards?</vt:lpstr>
      <vt:lpstr>PowerPoint Presentation</vt:lpstr>
      <vt:lpstr>PowerPoint Presentation</vt:lpstr>
      <vt:lpstr>What more can be done?</vt:lpstr>
      <vt:lpstr>Design Process </vt:lpstr>
      <vt:lpstr>Questions at the Design Stage</vt:lpstr>
      <vt:lpstr>PowerPoint Presentation</vt:lpstr>
      <vt:lpstr>Other Market Factors to Consider </vt:lpstr>
      <vt:lpstr>PowerPoint Presentation</vt:lpstr>
      <vt:lpstr>PowerPoint Presentation</vt:lpstr>
      <vt:lpstr>Standards Agencies</vt:lpstr>
      <vt:lpstr>Human Factors</vt:lpstr>
      <vt:lpstr>Example: Designing a Safe Crib </vt:lpstr>
      <vt:lpstr>Performance and Test Methods</vt:lpstr>
      <vt:lpstr>Testing your Product</vt:lpstr>
      <vt:lpstr>PowerPoint Presentation</vt:lpstr>
      <vt:lpstr>Recalls </vt:lpstr>
      <vt:lpstr>PowerPoint Presentation</vt:lpstr>
      <vt:lpstr>Resources</vt:lpstr>
      <vt:lpstr>Product Safety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era in children’s product safety:</dc:title>
  <dc:creator>Brittany</dc:creator>
  <cp:lastModifiedBy>ITS</cp:lastModifiedBy>
  <cp:revision>58</cp:revision>
  <dcterms:created xsi:type="dcterms:W3CDTF">2013-04-01T15:33:48Z</dcterms:created>
  <dcterms:modified xsi:type="dcterms:W3CDTF">2014-08-20T17:49:49Z</dcterms:modified>
</cp:coreProperties>
</file>