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45" r:id="rId1"/>
  </p:sldMasterIdLst>
  <p:notesMasterIdLst>
    <p:notesMasterId r:id="rId32"/>
  </p:notesMasterIdLst>
  <p:handoutMasterIdLst>
    <p:handoutMasterId r:id="rId33"/>
  </p:handoutMasterIdLst>
  <p:sldIdLst>
    <p:sldId id="285" r:id="rId2"/>
    <p:sldId id="287" r:id="rId3"/>
    <p:sldId id="288" r:id="rId4"/>
    <p:sldId id="289" r:id="rId5"/>
    <p:sldId id="316" r:id="rId6"/>
    <p:sldId id="317" r:id="rId7"/>
    <p:sldId id="291" r:id="rId8"/>
    <p:sldId id="319" r:id="rId9"/>
    <p:sldId id="293" r:id="rId10"/>
    <p:sldId id="294" r:id="rId11"/>
    <p:sldId id="295" r:id="rId12"/>
    <p:sldId id="296" r:id="rId13"/>
    <p:sldId id="297" r:id="rId14"/>
    <p:sldId id="298" r:id="rId15"/>
    <p:sldId id="320" r:id="rId16"/>
    <p:sldId id="300" r:id="rId17"/>
    <p:sldId id="301" r:id="rId18"/>
    <p:sldId id="302" r:id="rId19"/>
    <p:sldId id="303" r:id="rId20"/>
    <p:sldId id="304" r:id="rId21"/>
    <p:sldId id="305" r:id="rId22"/>
    <p:sldId id="306" r:id="rId23"/>
    <p:sldId id="307" r:id="rId24"/>
    <p:sldId id="308" r:id="rId25"/>
    <p:sldId id="318" r:id="rId26"/>
    <p:sldId id="310" r:id="rId27"/>
    <p:sldId id="311" r:id="rId28"/>
    <p:sldId id="312" r:id="rId29"/>
    <p:sldId id="313" r:id="rId30"/>
    <p:sldId id="314" r:id="rId31"/>
  </p:sldIdLst>
  <p:sldSz cx="12192000" cy="6858000"/>
  <p:notesSz cx="7315200" cy="9601200"/>
  <p:embeddedFontLst>
    <p:embeddedFont>
      <p:font typeface="Calibri" panose="020F0502020204030204" pitchFamily="34" charset="0"/>
      <p:regular r:id="rId34"/>
      <p:bold r:id="rId35"/>
      <p:italic r:id="rId36"/>
      <p:boldItalic r:id="rId37"/>
    </p:embeddedFont>
    <p:embeddedFont>
      <p:font typeface="Arial Narrow" panose="020B0606020202030204" pitchFamily="34" charset="0"/>
      <p:regular r:id="rId38"/>
      <p:bold r:id="rId39"/>
      <p:italic r:id="rId40"/>
      <p:boldItalic r:id="rId41"/>
    </p:embeddedFont>
    <p:embeddedFont>
      <p:font typeface="Century Gothic" panose="020B0502020202020204" pitchFamily="34" charset="0"/>
      <p:regular r:id="rId42"/>
      <p:bold r:id="rId43"/>
      <p:italic r:id="rId44"/>
      <p:boldItalic r:id="rId45"/>
    </p:embeddedFont>
    <p:embeddedFont>
      <p:font typeface="Garamond" panose="02020404030301010803" pitchFamily="18" charset="0"/>
      <p:regular r:id="rId46"/>
      <p:bold r:id="rId47"/>
      <p:italic r:id="rId48"/>
    </p:embeddedFont>
    <p:embeddedFont>
      <p:font typeface="Helvetica" panose="020B0604020202020204" pitchFamily="34" charset="0"/>
      <p:regular r:id="rId49"/>
      <p:bold r:id="rId50"/>
      <p:italic r:id="rId51"/>
      <p:boldItalic r:id="rId52"/>
    </p:embeddedFont>
    <p:embeddedFont>
      <p:font typeface="Permanent Marker"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Conflicts of Interest" id="{15282616-D5C6-4FF9-9154-0907E8287F7C}">
          <p14:sldIdLst>
            <p14:sldId id="285"/>
            <p14:sldId id="287"/>
            <p14:sldId id="288"/>
            <p14:sldId id="289"/>
            <p14:sldId id="316"/>
            <p14:sldId id="317"/>
            <p14:sldId id="291"/>
            <p14:sldId id="319"/>
            <p14:sldId id="293"/>
          </p14:sldIdLst>
        </p14:section>
        <p14:section name="Conflicts of Interest as an Author" id="{D5159EF0-CF53-45F7-85A7-58F9EE29E7FF}">
          <p14:sldIdLst>
            <p14:sldId id="294"/>
            <p14:sldId id="295"/>
            <p14:sldId id="296"/>
            <p14:sldId id="297"/>
            <p14:sldId id="298"/>
            <p14:sldId id="320"/>
            <p14:sldId id="300"/>
            <p14:sldId id="301"/>
          </p14:sldIdLst>
        </p14:section>
        <p14:section name="Conflicts of Interest as a Reviewer" id="{8EEDA51B-7998-4173-A54F-B9A77E520BD0}">
          <p14:sldIdLst>
            <p14:sldId id="302"/>
            <p14:sldId id="303"/>
            <p14:sldId id="304"/>
            <p14:sldId id="305"/>
            <p14:sldId id="306"/>
            <p14:sldId id="307"/>
          </p14:sldIdLst>
        </p14:section>
        <p14:section name="Conflicts of Interest as an Editor" id="{7BE24528-21BB-4836-A4D4-1F4B682A5239}">
          <p14:sldIdLst>
            <p14:sldId id="308"/>
            <p14:sldId id="318"/>
            <p14:sldId id="310"/>
            <p14:sldId id="311"/>
            <p14:sldId id="312"/>
            <p14:sldId id="313"/>
            <p14:sldId id="314"/>
          </p14:sldIdLst>
        </p14:section>
      </p14:sectionLst>
    </p:ext>
    <p:ext uri="{EFAFB233-063F-42B5-8137-9DF3F51BA10A}">
      <p15:sldGuideLst xmlns="" xmlns:p15="http://schemas.microsoft.com/office/powerpoint/2012/main">
        <p15:guide id="1" pos="3840" userDrawn="1">
          <p15:clr>
            <a:srgbClr val="A4A3A4"/>
          </p15:clr>
        </p15:guide>
        <p15:guide id="2" pos="2712" userDrawn="1">
          <p15:clr>
            <a:srgbClr val="A4A3A4"/>
          </p15:clr>
        </p15:guide>
        <p15:guide id="3" pos="1632" userDrawn="1">
          <p15:clr>
            <a:srgbClr val="A4A3A4"/>
          </p15:clr>
        </p15:guide>
        <p15:guide id="4" orient="horz" pos="2016" userDrawn="1">
          <p15:clr>
            <a:srgbClr val="A4A3A4"/>
          </p15:clr>
        </p15:guide>
        <p15:guide id="5" orient="horz" pos="300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EAED4"/>
    <a:srgbClr val="81C77F"/>
    <a:srgbClr val="9AC044"/>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80" autoAdjust="0"/>
    <p:restoredTop sz="99280" autoAdjust="0"/>
  </p:normalViewPr>
  <p:slideViewPr>
    <p:cSldViewPr snapToGrid="0">
      <p:cViewPr>
        <p:scale>
          <a:sx n="66" d="100"/>
          <a:sy n="66" d="100"/>
        </p:scale>
        <p:origin x="-1488" y="-648"/>
      </p:cViewPr>
      <p:guideLst>
        <p:guide orient="horz" pos="2016"/>
        <p:guide orient="horz" pos="3000"/>
        <p:guide pos="3840"/>
        <p:guide pos="2712"/>
        <p:guide pos="1632"/>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3240" y="-11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15ECD-E5FB-4089-B8C9-8AE166A28B43}" type="doc">
      <dgm:prSet loTypeId="urn:microsoft.com/office/officeart/2005/8/layout/venn3" loCatId="relationship" qsTypeId="urn:microsoft.com/office/officeart/2005/8/quickstyle/simple5" qsCatId="simple" csTypeId="urn:microsoft.com/office/officeart/2005/8/colors/accent6_3" csCatId="accent6" phldr="1"/>
      <dgm:spPr/>
      <dgm:t>
        <a:bodyPr/>
        <a:lstStyle/>
        <a:p>
          <a:endParaRPr lang="en-US"/>
        </a:p>
      </dgm:t>
    </dgm:pt>
    <dgm:pt modelId="{9A6490B4-0DB6-49F2-A108-A2B270AAFC92}">
      <dgm:prSet custT="1"/>
      <dgm:spPr/>
      <dgm:t>
        <a:bodyPr/>
        <a:lstStyle/>
        <a:p>
          <a:pPr rtl="0"/>
          <a:r>
            <a:rPr lang="en-US" sz="1200" b="1" dirty="0" smtClean="0">
              <a:solidFill>
                <a:schemeClr val="bg1"/>
              </a:solidFill>
              <a:effectLst>
                <a:outerShdw blurRad="38100" dist="38100" dir="2700000" algn="tl">
                  <a:srgbClr val="000000">
                    <a:alpha val="43137"/>
                  </a:srgbClr>
                </a:outerShdw>
              </a:effectLst>
            </a:rPr>
            <a:t>FINANCIAL RELATIONSHIPS </a:t>
          </a:r>
          <a:br>
            <a:rPr lang="en-US" sz="1200" b="1" dirty="0" smtClean="0">
              <a:solidFill>
                <a:schemeClr val="bg1"/>
              </a:solidFill>
              <a:effectLst>
                <a:outerShdw blurRad="38100" dist="38100" dir="2700000" algn="tl">
                  <a:srgbClr val="000000">
                    <a:alpha val="43137"/>
                  </a:srgbClr>
                </a:outerShdw>
              </a:effectLst>
            </a:rPr>
          </a:br>
          <a:r>
            <a:rPr lang="en-US" sz="1200" b="1" dirty="0" smtClean="0">
              <a:solidFill>
                <a:schemeClr val="bg1"/>
              </a:solidFill>
              <a:effectLst>
                <a:outerShdw blurRad="38100" dist="38100" dir="2700000" algn="tl">
                  <a:srgbClr val="000000">
                    <a:alpha val="43137"/>
                  </a:srgbClr>
                </a:outerShdw>
              </a:effectLst>
            </a:rPr>
            <a:t/>
          </a:r>
          <a:br>
            <a:rPr lang="en-US" sz="1200" b="1" dirty="0" smtClean="0">
              <a:solidFill>
                <a:schemeClr val="bg1"/>
              </a:solidFill>
              <a:effectLst>
                <a:outerShdw blurRad="38100" dist="38100" dir="2700000" algn="tl">
                  <a:srgbClr val="000000">
                    <a:alpha val="43137"/>
                  </a:srgbClr>
                </a:outerShdw>
              </a:effectLst>
            </a:rPr>
          </a:br>
          <a:r>
            <a:rPr lang="en-US" sz="1200" b="0" dirty="0" smtClean="0">
              <a:solidFill>
                <a:schemeClr val="bg1"/>
              </a:solidFill>
              <a:effectLst>
                <a:outerShdw blurRad="38100" dist="38100" dir="2700000" algn="tl">
                  <a:srgbClr val="000000">
                    <a:alpha val="43137"/>
                  </a:srgbClr>
                </a:outerShdw>
              </a:effectLst>
            </a:rPr>
            <a:t>Employment, consultancies, honoraria, expert on trials</a:t>
          </a:r>
          <a:endParaRPr lang="en-US" sz="1200" b="0" dirty="0">
            <a:solidFill>
              <a:schemeClr val="bg1"/>
            </a:solidFill>
            <a:effectLst>
              <a:outerShdw blurRad="38100" dist="38100" dir="2700000" algn="tl">
                <a:srgbClr val="000000">
                  <a:alpha val="43137"/>
                </a:srgbClr>
              </a:outerShdw>
            </a:effectLst>
          </a:endParaRPr>
        </a:p>
      </dgm:t>
    </dgm:pt>
    <dgm:pt modelId="{8084F199-6B2C-46F5-8109-ECED3A5E178D}" type="parTrans" cxnId="{1B71CBCD-9224-48D1-BF30-51E8079941D5}">
      <dgm:prSet/>
      <dgm:spPr/>
      <dgm:t>
        <a:bodyPr/>
        <a:lstStyle/>
        <a:p>
          <a:endParaRPr lang="en-US" sz="1200" b="1">
            <a:solidFill>
              <a:schemeClr val="bg1"/>
            </a:solidFill>
            <a:effectLst>
              <a:outerShdw blurRad="38100" dist="38100" dir="2700000" algn="tl">
                <a:srgbClr val="000000">
                  <a:alpha val="43137"/>
                </a:srgbClr>
              </a:outerShdw>
            </a:effectLst>
          </a:endParaRPr>
        </a:p>
      </dgm:t>
    </dgm:pt>
    <dgm:pt modelId="{1B269027-6BB8-4478-9293-C11E0564CE63}" type="sibTrans" cxnId="{1B71CBCD-9224-48D1-BF30-51E8079941D5}">
      <dgm:prSet/>
      <dgm:spPr/>
      <dgm:t>
        <a:bodyPr/>
        <a:lstStyle/>
        <a:p>
          <a:endParaRPr lang="en-US" sz="1200" b="1">
            <a:solidFill>
              <a:schemeClr val="bg1"/>
            </a:solidFill>
            <a:effectLst>
              <a:outerShdw blurRad="38100" dist="38100" dir="2700000" algn="tl">
                <a:srgbClr val="000000">
                  <a:alpha val="43137"/>
                </a:srgbClr>
              </a:outerShdw>
            </a:effectLst>
          </a:endParaRPr>
        </a:p>
      </dgm:t>
    </dgm:pt>
    <dgm:pt modelId="{8BF8CAF4-1412-4BAC-BB6A-AF2AB78D37A2}">
      <dgm:prSet custT="1"/>
      <dgm:spPr/>
      <dgm:t>
        <a:bodyPr/>
        <a:lstStyle/>
        <a:p>
          <a:pPr rtl="0"/>
          <a:r>
            <a:rPr lang="en-US" sz="1200" b="1" dirty="0" smtClean="0">
              <a:solidFill>
                <a:schemeClr val="bg1"/>
              </a:solidFill>
              <a:effectLst>
                <a:outerShdw blurRad="38100" dist="38100" dir="2700000" algn="tl">
                  <a:srgbClr val="000000">
                    <a:alpha val="43137"/>
                  </a:srgbClr>
                </a:outerShdw>
              </a:effectLst>
            </a:rPr>
            <a:t>PERSONAL RELATIONSHIPS</a:t>
          </a:r>
          <a:br>
            <a:rPr lang="en-US" sz="1200" b="1" dirty="0" smtClean="0">
              <a:solidFill>
                <a:schemeClr val="bg1"/>
              </a:solidFill>
              <a:effectLst>
                <a:outerShdw blurRad="38100" dist="38100" dir="2700000" algn="tl">
                  <a:srgbClr val="000000">
                    <a:alpha val="43137"/>
                  </a:srgbClr>
                </a:outerShdw>
              </a:effectLst>
            </a:rPr>
          </a:br>
          <a:r>
            <a:rPr lang="en-US" sz="1200" b="1" dirty="0" smtClean="0">
              <a:solidFill>
                <a:schemeClr val="bg1"/>
              </a:solidFill>
              <a:effectLst>
                <a:outerShdw blurRad="38100" dist="38100" dir="2700000" algn="tl">
                  <a:srgbClr val="000000">
                    <a:alpha val="43137"/>
                  </a:srgbClr>
                </a:outerShdw>
              </a:effectLst>
            </a:rPr>
            <a:t/>
          </a:r>
          <a:br>
            <a:rPr lang="en-US" sz="1200" b="1" dirty="0" smtClean="0">
              <a:solidFill>
                <a:schemeClr val="bg1"/>
              </a:solidFill>
              <a:effectLst>
                <a:outerShdw blurRad="38100" dist="38100" dir="2700000" algn="tl">
                  <a:srgbClr val="000000">
                    <a:alpha val="43137"/>
                  </a:srgbClr>
                </a:outerShdw>
              </a:effectLst>
            </a:rPr>
          </a:br>
          <a:r>
            <a:rPr lang="en-US" sz="1200" b="0" dirty="0" smtClean="0">
              <a:solidFill>
                <a:schemeClr val="bg1"/>
              </a:solidFill>
              <a:effectLst>
                <a:outerShdw blurRad="38100" dist="38100" dir="2700000" algn="tl">
                  <a:srgbClr val="000000">
                    <a:alpha val="43137"/>
                  </a:srgbClr>
                </a:outerShdw>
              </a:effectLst>
            </a:rPr>
            <a:t>Spouses, collaborators, and mentors</a:t>
          </a:r>
          <a:endParaRPr lang="en-US" sz="1200" b="0" dirty="0">
            <a:solidFill>
              <a:schemeClr val="bg1"/>
            </a:solidFill>
            <a:effectLst>
              <a:outerShdw blurRad="38100" dist="38100" dir="2700000" algn="tl">
                <a:srgbClr val="000000">
                  <a:alpha val="43137"/>
                </a:srgbClr>
              </a:outerShdw>
            </a:effectLst>
          </a:endParaRPr>
        </a:p>
      </dgm:t>
    </dgm:pt>
    <dgm:pt modelId="{25913C27-0499-4364-B759-030D0069B88A}" type="parTrans" cxnId="{6C83A630-C5E9-459E-95CE-D8D43385A5BE}">
      <dgm:prSet/>
      <dgm:spPr/>
      <dgm:t>
        <a:bodyPr/>
        <a:lstStyle/>
        <a:p>
          <a:endParaRPr lang="en-US" sz="1200" b="1">
            <a:solidFill>
              <a:schemeClr val="bg1"/>
            </a:solidFill>
            <a:effectLst>
              <a:outerShdw blurRad="38100" dist="38100" dir="2700000" algn="tl">
                <a:srgbClr val="000000">
                  <a:alpha val="43137"/>
                </a:srgbClr>
              </a:outerShdw>
            </a:effectLst>
          </a:endParaRPr>
        </a:p>
      </dgm:t>
    </dgm:pt>
    <dgm:pt modelId="{05067B78-A139-4E31-BC01-61B7722456D3}" type="sibTrans" cxnId="{6C83A630-C5E9-459E-95CE-D8D43385A5BE}">
      <dgm:prSet/>
      <dgm:spPr/>
      <dgm:t>
        <a:bodyPr/>
        <a:lstStyle/>
        <a:p>
          <a:endParaRPr lang="en-US" sz="1200" b="1">
            <a:solidFill>
              <a:schemeClr val="bg1"/>
            </a:solidFill>
            <a:effectLst>
              <a:outerShdw blurRad="38100" dist="38100" dir="2700000" algn="tl">
                <a:srgbClr val="000000">
                  <a:alpha val="43137"/>
                </a:srgbClr>
              </a:outerShdw>
            </a:effectLst>
          </a:endParaRPr>
        </a:p>
      </dgm:t>
    </dgm:pt>
    <dgm:pt modelId="{11B44CDC-A8F6-4B5F-9F04-C684F901E8EB}">
      <dgm:prSet custT="1"/>
      <dgm:spPr/>
      <dgm:t>
        <a:bodyPr/>
        <a:lstStyle/>
        <a:p>
          <a:pPr rtl="0"/>
          <a:r>
            <a:rPr lang="en-US" sz="1200" b="1" dirty="0" smtClean="0">
              <a:solidFill>
                <a:schemeClr val="bg1"/>
              </a:solidFill>
              <a:effectLst>
                <a:outerShdw blurRad="38100" dist="38100" dir="2700000" algn="tl">
                  <a:srgbClr val="000000">
                    <a:alpha val="43137"/>
                  </a:srgbClr>
                </a:outerShdw>
              </a:effectLst>
            </a:rPr>
            <a:t>AUTHOR–SPONSOR AGREEMENTS</a:t>
          </a:r>
          <a:endParaRPr lang="en-US" sz="1200" b="1" dirty="0">
            <a:solidFill>
              <a:schemeClr val="bg1"/>
            </a:solidFill>
            <a:effectLst>
              <a:outerShdw blurRad="38100" dist="38100" dir="2700000" algn="tl">
                <a:srgbClr val="000000">
                  <a:alpha val="43137"/>
                </a:srgbClr>
              </a:outerShdw>
            </a:effectLst>
          </a:endParaRPr>
        </a:p>
      </dgm:t>
    </dgm:pt>
    <dgm:pt modelId="{23D92173-0006-43F9-BCE1-C9F0A3A7D9B6}" type="parTrans" cxnId="{EB4311BB-D3F5-4C09-B78F-56C366FF57FF}">
      <dgm:prSet/>
      <dgm:spPr/>
      <dgm:t>
        <a:bodyPr/>
        <a:lstStyle/>
        <a:p>
          <a:endParaRPr lang="en-US" sz="1200" b="1">
            <a:solidFill>
              <a:schemeClr val="bg1"/>
            </a:solidFill>
            <a:effectLst>
              <a:outerShdw blurRad="38100" dist="38100" dir="2700000" algn="tl">
                <a:srgbClr val="000000">
                  <a:alpha val="43137"/>
                </a:srgbClr>
              </a:outerShdw>
            </a:effectLst>
          </a:endParaRPr>
        </a:p>
      </dgm:t>
    </dgm:pt>
    <dgm:pt modelId="{F699A0DD-2176-42DA-BE19-991A097DB053}" type="sibTrans" cxnId="{EB4311BB-D3F5-4C09-B78F-56C366FF57FF}">
      <dgm:prSet/>
      <dgm:spPr/>
      <dgm:t>
        <a:bodyPr/>
        <a:lstStyle/>
        <a:p>
          <a:endParaRPr lang="en-US" sz="1200" b="1">
            <a:solidFill>
              <a:schemeClr val="bg1"/>
            </a:solidFill>
            <a:effectLst>
              <a:outerShdw blurRad="38100" dist="38100" dir="2700000" algn="tl">
                <a:srgbClr val="000000">
                  <a:alpha val="43137"/>
                </a:srgbClr>
              </a:outerShdw>
            </a:effectLst>
          </a:endParaRPr>
        </a:p>
      </dgm:t>
    </dgm:pt>
    <dgm:pt modelId="{1FD430DA-B707-44C5-81E9-D90B14A6262B}">
      <dgm:prSet custT="1"/>
      <dgm:spPr/>
      <dgm:t>
        <a:bodyPr/>
        <a:lstStyle/>
        <a:p>
          <a:pPr rtl="0"/>
          <a:r>
            <a:rPr lang="en-US" sz="1200" b="1" dirty="0" smtClean="0">
              <a:solidFill>
                <a:schemeClr val="bg1"/>
              </a:solidFill>
              <a:effectLst>
                <a:outerShdw blurRad="38100" dist="38100" dir="2700000" algn="tl">
                  <a:srgbClr val="000000">
                    <a:alpha val="43137"/>
                  </a:srgbClr>
                </a:outerShdw>
              </a:effectLst>
            </a:rPr>
            <a:t>RIVALRIES</a:t>
          </a:r>
          <a:endParaRPr lang="en-US" sz="1200" b="1" dirty="0">
            <a:solidFill>
              <a:schemeClr val="bg1"/>
            </a:solidFill>
            <a:effectLst>
              <a:outerShdw blurRad="38100" dist="38100" dir="2700000" algn="tl">
                <a:srgbClr val="000000">
                  <a:alpha val="43137"/>
                </a:srgbClr>
              </a:outerShdw>
            </a:effectLst>
          </a:endParaRPr>
        </a:p>
      </dgm:t>
    </dgm:pt>
    <dgm:pt modelId="{BC631ED1-1B80-4EB6-83B4-7760522FB78E}" type="parTrans" cxnId="{8EB2FFE3-F89C-4E44-AB4F-AB012F547160}">
      <dgm:prSet/>
      <dgm:spPr/>
      <dgm:t>
        <a:bodyPr/>
        <a:lstStyle/>
        <a:p>
          <a:endParaRPr lang="en-US" sz="1200" b="1">
            <a:solidFill>
              <a:schemeClr val="bg1"/>
            </a:solidFill>
            <a:effectLst>
              <a:outerShdw blurRad="38100" dist="38100" dir="2700000" algn="tl">
                <a:srgbClr val="000000">
                  <a:alpha val="43137"/>
                </a:srgbClr>
              </a:outerShdw>
            </a:effectLst>
          </a:endParaRPr>
        </a:p>
      </dgm:t>
    </dgm:pt>
    <dgm:pt modelId="{D7C5A867-8ADC-47D8-8736-C487454CF933}" type="sibTrans" cxnId="{8EB2FFE3-F89C-4E44-AB4F-AB012F547160}">
      <dgm:prSet/>
      <dgm:spPr/>
      <dgm:t>
        <a:bodyPr/>
        <a:lstStyle/>
        <a:p>
          <a:endParaRPr lang="en-US" sz="1200" b="1">
            <a:solidFill>
              <a:schemeClr val="bg1"/>
            </a:solidFill>
            <a:effectLst>
              <a:outerShdw blurRad="38100" dist="38100" dir="2700000" algn="tl">
                <a:srgbClr val="000000">
                  <a:alpha val="43137"/>
                </a:srgbClr>
              </a:outerShdw>
            </a:effectLst>
          </a:endParaRPr>
        </a:p>
      </dgm:t>
    </dgm:pt>
    <dgm:pt modelId="{EF2128D4-8A53-453C-BD50-C12E16E1F690}">
      <dgm:prSet custT="1"/>
      <dgm:spPr/>
      <dgm:t>
        <a:bodyPr/>
        <a:lstStyle/>
        <a:p>
          <a:pPr rtl="0"/>
          <a:r>
            <a:rPr lang="en-US" sz="1200" b="1" dirty="0" smtClean="0">
              <a:solidFill>
                <a:schemeClr val="bg1"/>
              </a:solidFill>
              <a:effectLst>
                <a:outerShdw blurRad="38100" dist="38100" dir="2700000" algn="tl">
                  <a:srgbClr val="000000">
                    <a:alpha val="43137"/>
                  </a:srgbClr>
                </a:outerShdw>
              </a:effectLst>
            </a:rPr>
            <a:t>ACADEMIC COMPETITION</a:t>
          </a:r>
          <a:endParaRPr lang="en-US" sz="1200" b="1" dirty="0">
            <a:solidFill>
              <a:schemeClr val="bg1"/>
            </a:solidFill>
            <a:effectLst>
              <a:outerShdw blurRad="38100" dist="38100" dir="2700000" algn="tl">
                <a:srgbClr val="000000">
                  <a:alpha val="43137"/>
                </a:srgbClr>
              </a:outerShdw>
            </a:effectLst>
          </a:endParaRPr>
        </a:p>
      </dgm:t>
    </dgm:pt>
    <dgm:pt modelId="{7A9821E1-7F56-4229-97CA-BC0C8640DB13}" type="parTrans" cxnId="{67AEFBD1-5CD8-4A14-89B6-0959C48F2C8D}">
      <dgm:prSet/>
      <dgm:spPr/>
      <dgm:t>
        <a:bodyPr/>
        <a:lstStyle/>
        <a:p>
          <a:endParaRPr lang="en-US" sz="1200" b="1">
            <a:solidFill>
              <a:schemeClr val="bg1"/>
            </a:solidFill>
            <a:effectLst>
              <a:outerShdw blurRad="38100" dist="38100" dir="2700000" algn="tl">
                <a:srgbClr val="000000">
                  <a:alpha val="43137"/>
                </a:srgbClr>
              </a:outerShdw>
            </a:effectLst>
          </a:endParaRPr>
        </a:p>
      </dgm:t>
    </dgm:pt>
    <dgm:pt modelId="{E966EBBC-603B-4988-BE6A-D1C43546FCD1}" type="sibTrans" cxnId="{67AEFBD1-5CD8-4A14-89B6-0959C48F2C8D}">
      <dgm:prSet/>
      <dgm:spPr/>
      <dgm:t>
        <a:bodyPr/>
        <a:lstStyle/>
        <a:p>
          <a:endParaRPr lang="en-US" sz="1200" b="1">
            <a:solidFill>
              <a:schemeClr val="bg1"/>
            </a:solidFill>
            <a:effectLst>
              <a:outerShdw blurRad="38100" dist="38100" dir="2700000" algn="tl">
                <a:srgbClr val="000000">
                  <a:alpha val="43137"/>
                </a:srgbClr>
              </a:outerShdw>
            </a:effectLst>
          </a:endParaRPr>
        </a:p>
      </dgm:t>
    </dgm:pt>
    <dgm:pt modelId="{624122CB-D9B1-4100-ABB5-06DC62667BF4}">
      <dgm:prSet custT="1"/>
      <dgm:spPr/>
      <dgm:t>
        <a:bodyPr/>
        <a:lstStyle/>
        <a:p>
          <a:pPr rtl="0"/>
          <a:r>
            <a:rPr lang="en-US" sz="1200" b="1" dirty="0" smtClean="0">
              <a:solidFill>
                <a:schemeClr val="bg1"/>
              </a:solidFill>
              <a:effectLst>
                <a:outerShdw blurRad="38100" dist="38100" dir="2700000" algn="tl">
                  <a:srgbClr val="000000">
                    <a:alpha val="43137"/>
                  </a:srgbClr>
                </a:outerShdw>
              </a:effectLst>
            </a:rPr>
            <a:t>INTELLECTUAL BELIEFS</a:t>
          </a:r>
          <a:endParaRPr lang="en-US" sz="1200" b="1" dirty="0">
            <a:solidFill>
              <a:schemeClr val="bg1"/>
            </a:solidFill>
            <a:effectLst>
              <a:outerShdw blurRad="38100" dist="38100" dir="2700000" algn="tl">
                <a:srgbClr val="000000">
                  <a:alpha val="43137"/>
                </a:srgbClr>
              </a:outerShdw>
            </a:effectLst>
          </a:endParaRPr>
        </a:p>
      </dgm:t>
    </dgm:pt>
    <dgm:pt modelId="{0E8C775E-CC70-4AF3-AF3C-3D5AD17283B2}" type="parTrans" cxnId="{655C4677-87DB-404B-A091-5C15DF377DB3}">
      <dgm:prSet/>
      <dgm:spPr/>
      <dgm:t>
        <a:bodyPr/>
        <a:lstStyle/>
        <a:p>
          <a:endParaRPr lang="en-US" sz="1200" b="1">
            <a:solidFill>
              <a:schemeClr val="bg1"/>
            </a:solidFill>
            <a:effectLst>
              <a:outerShdw blurRad="38100" dist="38100" dir="2700000" algn="tl">
                <a:srgbClr val="000000">
                  <a:alpha val="43137"/>
                </a:srgbClr>
              </a:outerShdw>
            </a:effectLst>
          </a:endParaRPr>
        </a:p>
      </dgm:t>
    </dgm:pt>
    <dgm:pt modelId="{6ED6D1A3-5F42-40D5-9C83-B780D46668A6}" type="sibTrans" cxnId="{655C4677-87DB-404B-A091-5C15DF377DB3}">
      <dgm:prSet/>
      <dgm:spPr/>
      <dgm:t>
        <a:bodyPr/>
        <a:lstStyle/>
        <a:p>
          <a:endParaRPr lang="en-US" sz="1200" b="1">
            <a:solidFill>
              <a:schemeClr val="bg1"/>
            </a:solidFill>
            <a:effectLst>
              <a:outerShdw blurRad="38100" dist="38100" dir="2700000" algn="tl">
                <a:srgbClr val="000000">
                  <a:alpha val="43137"/>
                </a:srgbClr>
              </a:outerShdw>
            </a:effectLst>
          </a:endParaRPr>
        </a:p>
      </dgm:t>
    </dgm:pt>
    <dgm:pt modelId="{4092D6A8-C2ED-4FC2-B7E6-50FEE96637B0}" type="pres">
      <dgm:prSet presAssocID="{51515ECD-E5FB-4089-B8C9-8AE166A28B43}" presName="Name0" presStyleCnt="0">
        <dgm:presLayoutVars>
          <dgm:dir/>
          <dgm:resizeHandles val="exact"/>
        </dgm:presLayoutVars>
      </dgm:prSet>
      <dgm:spPr/>
      <dgm:t>
        <a:bodyPr/>
        <a:lstStyle/>
        <a:p>
          <a:endParaRPr lang="en-US"/>
        </a:p>
      </dgm:t>
    </dgm:pt>
    <dgm:pt modelId="{BDD5DB61-C9A1-4F09-85A7-CF3A2CA2C0E6}" type="pres">
      <dgm:prSet presAssocID="{9A6490B4-0DB6-49F2-A108-A2B270AAFC92}" presName="Name5" presStyleLbl="vennNode1" presStyleIdx="0" presStyleCnt="6">
        <dgm:presLayoutVars>
          <dgm:bulletEnabled val="1"/>
        </dgm:presLayoutVars>
      </dgm:prSet>
      <dgm:spPr/>
      <dgm:t>
        <a:bodyPr/>
        <a:lstStyle/>
        <a:p>
          <a:endParaRPr lang="en-US"/>
        </a:p>
      </dgm:t>
    </dgm:pt>
    <dgm:pt modelId="{FE4C4823-5211-48FF-A91A-C533167D18AF}" type="pres">
      <dgm:prSet presAssocID="{1B269027-6BB8-4478-9293-C11E0564CE63}" presName="space" presStyleCnt="0"/>
      <dgm:spPr/>
      <dgm:t>
        <a:bodyPr/>
        <a:lstStyle/>
        <a:p>
          <a:endParaRPr lang="en-US"/>
        </a:p>
      </dgm:t>
    </dgm:pt>
    <dgm:pt modelId="{840FB7EC-3402-4D9F-BFC9-B96461FF3C91}" type="pres">
      <dgm:prSet presAssocID="{8BF8CAF4-1412-4BAC-BB6A-AF2AB78D37A2}" presName="Name5" presStyleLbl="vennNode1" presStyleIdx="1" presStyleCnt="6">
        <dgm:presLayoutVars>
          <dgm:bulletEnabled val="1"/>
        </dgm:presLayoutVars>
      </dgm:prSet>
      <dgm:spPr/>
      <dgm:t>
        <a:bodyPr/>
        <a:lstStyle/>
        <a:p>
          <a:endParaRPr lang="en-US"/>
        </a:p>
      </dgm:t>
    </dgm:pt>
    <dgm:pt modelId="{0D240D20-18C0-47A3-A8D1-56070555557D}" type="pres">
      <dgm:prSet presAssocID="{05067B78-A139-4E31-BC01-61B7722456D3}" presName="space" presStyleCnt="0"/>
      <dgm:spPr/>
      <dgm:t>
        <a:bodyPr/>
        <a:lstStyle/>
        <a:p>
          <a:endParaRPr lang="en-US"/>
        </a:p>
      </dgm:t>
    </dgm:pt>
    <dgm:pt modelId="{F94C528E-D87F-4BC1-982A-5DD5FC2FE2B8}" type="pres">
      <dgm:prSet presAssocID="{11B44CDC-A8F6-4B5F-9F04-C684F901E8EB}" presName="Name5" presStyleLbl="vennNode1" presStyleIdx="2" presStyleCnt="6">
        <dgm:presLayoutVars>
          <dgm:bulletEnabled val="1"/>
        </dgm:presLayoutVars>
      </dgm:prSet>
      <dgm:spPr/>
      <dgm:t>
        <a:bodyPr/>
        <a:lstStyle/>
        <a:p>
          <a:endParaRPr lang="en-US"/>
        </a:p>
      </dgm:t>
    </dgm:pt>
    <dgm:pt modelId="{FDC0E52B-8C89-429D-9A90-ADF7AA879F44}" type="pres">
      <dgm:prSet presAssocID="{F699A0DD-2176-42DA-BE19-991A097DB053}" presName="space" presStyleCnt="0"/>
      <dgm:spPr/>
      <dgm:t>
        <a:bodyPr/>
        <a:lstStyle/>
        <a:p>
          <a:endParaRPr lang="en-US"/>
        </a:p>
      </dgm:t>
    </dgm:pt>
    <dgm:pt modelId="{C969D3AD-10E0-4429-A796-DE98D4596E0F}" type="pres">
      <dgm:prSet presAssocID="{1FD430DA-B707-44C5-81E9-D90B14A6262B}" presName="Name5" presStyleLbl="vennNode1" presStyleIdx="3" presStyleCnt="6">
        <dgm:presLayoutVars>
          <dgm:bulletEnabled val="1"/>
        </dgm:presLayoutVars>
      </dgm:prSet>
      <dgm:spPr/>
      <dgm:t>
        <a:bodyPr/>
        <a:lstStyle/>
        <a:p>
          <a:endParaRPr lang="en-US"/>
        </a:p>
      </dgm:t>
    </dgm:pt>
    <dgm:pt modelId="{FCE4D85F-5FDC-454A-A2B9-7DD29F8F1812}" type="pres">
      <dgm:prSet presAssocID="{D7C5A867-8ADC-47D8-8736-C487454CF933}" presName="space" presStyleCnt="0"/>
      <dgm:spPr/>
      <dgm:t>
        <a:bodyPr/>
        <a:lstStyle/>
        <a:p>
          <a:endParaRPr lang="en-US"/>
        </a:p>
      </dgm:t>
    </dgm:pt>
    <dgm:pt modelId="{81D520F5-13B3-480E-9973-CB611BD144F2}" type="pres">
      <dgm:prSet presAssocID="{EF2128D4-8A53-453C-BD50-C12E16E1F690}" presName="Name5" presStyleLbl="vennNode1" presStyleIdx="4" presStyleCnt="6">
        <dgm:presLayoutVars>
          <dgm:bulletEnabled val="1"/>
        </dgm:presLayoutVars>
      </dgm:prSet>
      <dgm:spPr/>
      <dgm:t>
        <a:bodyPr/>
        <a:lstStyle/>
        <a:p>
          <a:endParaRPr lang="en-US"/>
        </a:p>
      </dgm:t>
    </dgm:pt>
    <dgm:pt modelId="{EED72648-78FB-49DB-962F-1BE83F25608F}" type="pres">
      <dgm:prSet presAssocID="{E966EBBC-603B-4988-BE6A-D1C43546FCD1}" presName="space" presStyleCnt="0"/>
      <dgm:spPr/>
      <dgm:t>
        <a:bodyPr/>
        <a:lstStyle/>
        <a:p>
          <a:endParaRPr lang="en-US"/>
        </a:p>
      </dgm:t>
    </dgm:pt>
    <dgm:pt modelId="{1808C8AB-E514-450B-8456-64FC95B770DF}" type="pres">
      <dgm:prSet presAssocID="{624122CB-D9B1-4100-ABB5-06DC62667BF4}" presName="Name5" presStyleLbl="vennNode1" presStyleIdx="5" presStyleCnt="6">
        <dgm:presLayoutVars>
          <dgm:bulletEnabled val="1"/>
        </dgm:presLayoutVars>
      </dgm:prSet>
      <dgm:spPr/>
      <dgm:t>
        <a:bodyPr/>
        <a:lstStyle/>
        <a:p>
          <a:endParaRPr lang="en-US"/>
        </a:p>
      </dgm:t>
    </dgm:pt>
  </dgm:ptLst>
  <dgm:cxnLst>
    <dgm:cxn modelId="{EB4311BB-D3F5-4C09-B78F-56C366FF57FF}" srcId="{51515ECD-E5FB-4089-B8C9-8AE166A28B43}" destId="{11B44CDC-A8F6-4B5F-9F04-C684F901E8EB}" srcOrd="2" destOrd="0" parTransId="{23D92173-0006-43F9-BCE1-C9F0A3A7D9B6}" sibTransId="{F699A0DD-2176-42DA-BE19-991A097DB053}"/>
    <dgm:cxn modelId="{85F37621-3593-416B-841C-18B3E42E9BC6}" type="presOf" srcId="{9A6490B4-0DB6-49F2-A108-A2B270AAFC92}" destId="{BDD5DB61-C9A1-4F09-85A7-CF3A2CA2C0E6}" srcOrd="0" destOrd="0" presId="urn:microsoft.com/office/officeart/2005/8/layout/venn3"/>
    <dgm:cxn modelId="{8D6D5A3D-F148-40B0-9A36-B3E91F5F85EE}" type="presOf" srcId="{EF2128D4-8A53-453C-BD50-C12E16E1F690}" destId="{81D520F5-13B3-480E-9973-CB611BD144F2}" srcOrd="0" destOrd="0" presId="urn:microsoft.com/office/officeart/2005/8/layout/venn3"/>
    <dgm:cxn modelId="{BF7ACC7A-7AE9-432D-8466-3349E841ADBD}" type="presOf" srcId="{51515ECD-E5FB-4089-B8C9-8AE166A28B43}" destId="{4092D6A8-C2ED-4FC2-B7E6-50FEE96637B0}" srcOrd="0" destOrd="0" presId="urn:microsoft.com/office/officeart/2005/8/layout/venn3"/>
    <dgm:cxn modelId="{67AEFBD1-5CD8-4A14-89B6-0959C48F2C8D}" srcId="{51515ECD-E5FB-4089-B8C9-8AE166A28B43}" destId="{EF2128D4-8A53-453C-BD50-C12E16E1F690}" srcOrd="4" destOrd="0" parTransId="{7A9821E1-7F56-4229-97CA-BC0C8640DB13}" sibTransId="{E966EBBC-603B-4988-BE6A-D1C43546FCD1}"/>
    <dgm:cxn modelId="{655C4677-87DB-404B-A091-5C15DF377DB3}" srcId="{51515ECD-E5FB-4089-B8C9-8AE166A28B43}" destId="{624122CB-D9B1-4100-ABB5-06DC62667BF4}" srcOrd="5" destOrd="0" parTransId="{0E8C775E-CC70-4AF3-AF3C-3D5AD17283B2}" sibTransId="{6ED6D1A3-5F42-40D5-9C83-B780D46668A6}"/>
    <dgm:cxn modelId="{CE199E75-922C-481D-BD02-EFA8F83397A9}" type="presOf" srcId="{11B44CDC-A8F6-4B5F-9F04-C684F901E8EB}" destId="{F94C528E-D87F-4BC1-982A-5DD5FC2FE2B8}" srcOrd="0" destOrd="0" presId="urn:microsoft.com/office/officeart/2005/8/layout/venn3"/>
    <dgm:cxn modelId="{EA71F6D2-129A-471D-A76B-583DD9234771}" type="presOf" srcId="{624122CB-D9B1-4100-ABB5-06DC62667BF4}" destId="{1808C8AB-E514-450B-8456-64FC95B770DF}" srcOrd="0" destOrd="0" presId="urn:microsoft.com/office/officeart/2005/8/layout/venn3"/>
    <dgm:cxn modelId="{6C83A630-C5E9-459E-95CE-D8D43385A5BE}" srcId="{51515ECD-E5FB-4089-B8C9-8AE166A28B43}" destId="{8BF8CAF4-1412-4BAC-BB6A-AF2AB78D37A2}" srcOrd="1" destOrd="0" parTransId="{25913C27-0499-4364-B759-030D0069B88A}" sibTransId="{05067B78-A139-4E31-BC01-61B7722456D3}"/>
    <dgm:cxn modelId="{8EB2FFE3-F89C-4E44-AB4F-AB012F547160}" srcId="{51515ECD-E5FB-4089-B8C9-8AE166A28B43}" destId="{1FD430DA-B707-44C5-81E9-D90B14A6262B}" srcOrd="3" destOrd="0" parTransId="{BC631ED1-1B80-4EB6-83B4-7760522FB78E}" sibTransId="{D7C5A867-8ADC-47D8-8736-C487454CF933}"/>
    <dgm:cxn modelId="{4B7C5074-2237-472F-94B3-469015CC87E2}" type="presOf" srcId="{1FD430DA-B707-44C5-81E9-D90B14A6262B}" destId="{C969D3AD-10E0-4429-A796-DE98D4596E0F}" srcOrd="0" destOrd="0" presId="urn:microsoft.com/office/officeart/2005/8/layout/venn3"/>
    <dgm:cxn modelId="{54F978C7-C68D-41CA-A34A-B23598324116}" type="presOf" srcId="{8BF8CAF4-1412-4BAC-BB6A-AF2AB78D37A2}" destId="{840FB7EC-3402-4D9F-BFC9-B96461FF3C91}" srcOrd="0" destOrd="0" presId="urn:microsoft.com/office/officeart/2005/8/layout/venn3"/>
    <dgm:cxn modelId="{1B71CBCD-9224-48D1-BF30-51E8079941D5}" srcId="{51515ECD-E5FB-4089-B8C9-8AE166A28B43}" destId="{9A6490B4-0DB6-49F2-A108-A2B270AAFC92}" srcOrd="0" destOrd="0" parTransId="{8084F199-6B2C-46F5-8109-ECED3A5E178D}" sibTransId="{1B269027-6BB8-4478-9293-C11E0564CE63}"/>
    <dgm:cxn modelId="{AC5AD896-B546-483C-9E64-4702E2A32F6E}" type="presParOf" srcId="{4092D6A8-C2ED-4FC2-B7E6-50FEE96637B0}" destId="{BDD5DB61-C9A1-4F09-85A7-CF3A2CA2C0E6}" srcOrd="0" destOrd="0" presId="urn:microsoft.com/office/officeart/2005/8/layout/venn3"/>
    <dgm:cxn modelId="{E0EE21DF-50DE-49BE-925C-389AC5886E1C}" type="presParOf" srcId="{4092D6A8-C2ED-4FC2-B7E6-50FEE96637B0}" destId="{FE4C4823-5211-48FF-A91A-C533167D18AF}" srcOrd="1" destOrd="0" presId="urn:microsoft.com/office/officeart/2005/8/layout/venn3"/>
    <dgm:cxn modelId="{DAA6F993-25A0-4238-A22D-F8F66F7AF81A}" type="presParOf" srcId="{4092D6A8-C2ED-4FC2-B7E6-50FEE96637B0}" destId="{840FB7EC-3402-4D9F-BFC9-B96461FF3C91}" srcOrd="2" destOrd="0" presId="urn:microsoft.com/office/officeart/2005/8/layout/venn3"/>
    <dgm:cxn modelId="{317972D8-A4C8-4954-83DF-B99D8D4F7F98}" type="presParOf" srcId="{4092D6A8-C2ED-4FC2-B7E6-50FEE96637B0}" destId="{0D240D20-18C0-47A3-A8D1-56070555557D}" srcOrd="3" destOrd="0" presId="urn:microsoft.com/office/officeart/2005/8/layout/venn3"/>
    <dgm:cxn modelId="{B2AB294D-6448-4153-9D18-E5236B30190A}" type="presParOf" srcId="{4092D6A8-C2ED-4FC2-B7E6-50FEE96637B0}" destId="{F94C528E-D87F-4BC1-982A-5DD5FC2FE2B8}" srcOrd="4" destOrd="0" presId="urn:microsoft.com/office/officeart/2005/8/layout/venn3"/>
    <dgm:cxn modelId="{DD2B7134-96D9-40D9-85D8-ACEB5E226EF7}" type="presParOf" srcId="{4092D6A8-C2ED-4FC2-B7E6-50FEE96637B0}" destId="{FDC0E52B-8C89-429D-9A90-ADF7AA879F44}" srcOrd="5" destOrd="0" presId="urn:microsoft.com/office/officeart/2005/8/layout/venn3"/>
    <dgm:cxn modelId="{173626D5-4D85-4AB3-9070-5BED65026F96}" type="presParOf" srcId="{4092D6A8-C2ED-4FC2-B7E6-50FEE96637B0}" destId="{C969D3AD-10E0-4429-A796-DE98D4596E0F}" srcOrd="6" destOrd="0" presId="urn:microsoft.com/office/officeart/2005/8/layout/venn3"/>
    <dgm:cxn modelId="{CF20D692-048C-40E0-84FF-244ED1C6122B}" type="presParOf" srcId="{4092D6A8-C2ED-4FC2-B7E6-50FEE96637B0}" destId="{FCE4D85F-5FDC-454A-A2B9-7DD29F8F1812}" srcOrd="7" destOrd="0" presId="urn:microsoft.com/office/officeart/2005/8/layout/venn3"/>
    <dgm:cxn modelId="{A3FFEAD8-44DE-4D36-B614-5ECC20146682}" type="presParOf" srcId="{4092D6A8-C2ED-4FC2-B7E6-50FEE96637B0}" destId="{81D520F5-13B3-480E-9973-CB611BD144F2}" srcOrd="8" destOrd="0" presId="urn:microsoft.com/office/officeart/2005/8/layout/venn3"/>
    <dgm:cxn modelId="{39FEF683-4ECE-4C48-888D-D7684E1EC724}" type="presParOf" srcId="{4092D6A8-C2ED-4FC2-B7E6-50FEE96637B0}" destId="{EED72648-78FB-49DB-962F-1BE83F25608F}" srcOrd="9" destOrd="0" presId="urn:microsoft.com/office/officeart/2005/8/layout/venn3"/>
    <dgm:cxn modelId="{0ACC584E-1F4B-4E9C-B50B-DFA647DCB573}" type="presParOf" srcId="{4092D6A8-C2ED-4FC2-B7E6-50FEE96637B0}" destId="{1808C8AB-E514-450B-8456-64FC95B770DF}" srcOrd="10"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5DB61-C9A1-4F09-85A7-CF3A2CA2C0E6}">
      <dsp:nvSpPr>
        <dsp:cNvPr id="0" name=""/>
        <dsp:cNvSpPr/>
      </dsp:nvSpPr>
      <dsp:spPr>
        <a:xfrm>
          <a:off x="1172" y="644641"/>
          <a:ext cx="1921011" cy="1921011"/>
        </a:xfrm>
        <a:prstGeom prst="ellipse">
          <a:avLst/>
        </a:prstGeom>
        <a:gradFill rotWithShape="0">
          <a:gsLst>
            <a:gs pos="0">
              <a:schemeClr val="accent6">
                <a:shade val="80000"/>
                <a:alpha val="50000"/>
                <a:hueOff val="0"/>
                <a:satOff val="0"/>
                <a:lumOff val="0"/>
                <a:alphaOff val="0"/>
                <a:shade val="51000"/>
                <a:satMod val="130000"/>
              </a:schemeClr>
            </a:gs>
            <a:gs pos="80000">
              <a:schemeClr val="accent6">
                <a:shade val="80000"/>
                <a:alpha val="50000"/>
                <a:hueOff val="0"/>
                <a:satOff val="0"/>
                <a:lumOff val="0"/>
                <a:alphaOff val="0"/>
                <a:shade val="93000"/>
                <a:satMod val="130000"/>
              </a:schemeClr>
            </a:gs>
            <a:gs pos="100000">
              <a:schemeClr val="accent6">
                <a:shade val="80000"/>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05720" tIns="15240" rIns="105720" bIns="15240" numCol="1" spcCol="1270" anchor="ctr" anchorCtr="0">
          <a:noAutofit/>
        </a:bodyPr>
        <a:lstStyle/>
        <a:p>
          <a:pPr lvl="0" algn="ctr" defTabSz="533400" rtl="0">
            <a:lnSpc>
              <a:spcPct val="90000"/>
            </a:lnSpc>
            <a:spcBef>
              <a:spcPct val="0"/>
            </a:spcBef>
            <a:spcAft>
              <a:spcPct val="35000"/>
            </a:spcAft>
          </a:pPr>
          <a:r>
            <a:rPr lang="en-US" sz="1200" b="1" kern="1200" dirty="0" smtClean="0">
              <a:solidFill>
                <a:schemeClr val="bg1"/>
              </a:solidFill>
              <a:effectLst>
                <a:outerShdw blurRad="38100" dist="38100" dir="2700000" algn="tl">
                  <a:srgbClr val="000000">
                    <a:alpha val="43137"/>
                  </a:srgbClr>
                </a:outerShdw>
              </a:effectLst>
            </a:rPr>
            <a:t>FINANCIAL RELATIONSHIPS </a:t>
          </a:r>
          <a:br>
            <a:rPr lang="en-US" sz="1200" b="1" kern="1200" dirty="0" smtClean="0">
              <a:solidFill>
                <a:schemeClr val="bg1"/>
              </a:solidFill>
              <a:effectLst>
                <a:outerShdw blurRad="38100" dist="38100" dir="2700000" algn="tl">
                  <a:srgbClr val="000000">
                    <a:alpha val="43137"/>
                  </a:srgbClr>
                </a:outerShdw>
              </a:effectLst>
            </a:rPr>
          </a:br>
          <a:r>
            <a:rPr lang="en-US" sz="1200" b="1" kern="1200" dirty="0" smtClean="0">
              <a:solidFill>
                <a:schemeClr val="bg1"/>
              </a:solidFill>
              <a:effectLst>
                <a:outerShdw blurRad="38100" dist="38100" dir="2700000" algn="tl">
                  <a:srgbClr val="000000">
                    <a:alpha val="43137"/>
                  </a:srgbClr>
                </a:outerShdw>
              </a:effectLst>
            </a:rPr>
            <a:t/>
          </a:r>
          <a:br>
            <a:rPr lang="en-US" sz="1200" b="1" kern="1200" dirty="0" smtClean="0">
              <a:solidFill>
                <a:schemeClr val="bg1"/>
              </a:solidFill>
              <a:effectLst>
                <a:outerShdw blurRad="38100" dist="38100" dir="2700000" algn="tl">
                  <a:srgbClr val="000000">
                    <a:alpha val="43137"/>
                  </a:srgbClr>
                </a:outerShdw>
              </a:effectLst>
            </a:rPr>
          </a:br>
          <a:r>
            <a:rPr lang="en-US" sz="1200" b="0" kern="1200" dirty="0" smtClean="0">
              <a:solidFill>
                <a:schemeClr val="bg1"/>
              </a:solidFill>
              <a:effectLst>
                <a:outerShdw blurRad="38100" dist="38100" dir="2700000" algn="tl">
                  <a:srgbClr val="000000">
                    <a:alpha val="43137"/>
                  </a:srgbClr>
                </a:outerShdw>
              </a:effectLst>
            </a:rPr>
            <a:t>Employment, consultancies, honoraria, expert on trials</a:t>
          </a:r>
          <a:endParaRPr lang="en-US" sz="1200" b="0" kern="1200" dirty="0">
            <a:solidFill>
              <a:schemeClr val="bg1"/>
            </a:solidFill>
            <a:effectLst>
              <a:outerShdw blurRad="38100" dist="38100" dir="2700000" algn="tl">
                <a:srgbClr val="000000">
                  <a:alpha val="43137"/>
                </a:srgbClr>
              </a:outerShdw>
            </a:effectLst>
          </a:endParaRPr>
        </a:p>
      </dsp:txBody>
      <dsp:txXfrm>
        <a:off x="282498" y="925967"/>
        <a:ext cx="1358359" cy="1358359"/>
      </dsp:txXfrm>
    </dsp:sp>
    <dsp:sp modelId="{840FB7EC-3402-4D9F-BFC9-B96461FF3C91}">
      <dsp:nvSpPr>
        <dsp:cNvPr id="0" name=""/>
        <dsp:cNvSpPr/>
      </dsp:nvSpPr>
      <dsp:spPr>
        <a:xfrm>
          <a:off x="1537982" y="644641"/>
          <a:ext cx="1921011" cy="1921011"/>
        </a:xfrm>
        <a:prstGeom prst="ellipse">
          <a:avLst/>
        </a:prstGeom>
        <a:gradFill rotWithShape="0">
          <a:gsLst>
            <a:gs pos="0">
              <a:schemeClr val="accent6">
                <a:shade val="80000"/>
                <a:alpha val="50000"/>
                <a:hueOff val="112308"/>
                <a:satOff val="-3561"/>
                <a:lumOff val="6904"/>
                <a:alphaOff val="0"/>
                <a:shade val="51000"/>
                <a:satMod val="130000"/>
              </a:schemeClr>
            </a:gs>
            <a:gs pos="80000">
              <a:schemeClr val="accent6">
                <a:shade val="80000"/>
                <a:alpha val="50000"/>
                <a:hueOff val="112308"/>
                <a:satOff val="-3561"/>
                <a:lumOff val="6904"/>
                <a:alphaOff val="0"/>
                <a:shade val="93000"/>
                <a:satMod val="130000"/>
              </a:schemeClr>
            </a:gs>
            <a:gs pos="100000">
              <a:schemeClr val="accent6">
                <a:shade val="80000"/>
                <a:alpha val="50000"/>
                <a:hueOff val="112308"/>
                <a:satOff val="-3561"/>
                <a:lumOff val="690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05720" tIns="15240" rIns="105720" bIns="15240" numCol="1" spcCol="1270" anchor="ctr" anchorCtr="0">
          <a:noAutofit/>
        </a:bodyPr>
        <a:lstStyle/>
        <a:p>
          <a:pPr lvl="0" algn="ctr" defTabSz="533400" rtl="0">
            <a:lnSpc>
              <a:spcPct val="90000"/>
            </a:lnSpc>
            <a:spcBef>
              <a:spcPct val="0"/>
            </a:spcBef>
            <a:spcAft>
              <a:spcPct val="35000"/>
            </a:spcAft>
          </a:pPr>
          <a:r>
            <a:rPr lang="en-US" sz="1200" b="1" kern="1200" dirty="0" smtClean="0">
              <a:solidFill>
                <a:schemeClr val="bg1"/>
              </a:solidFill>
              <a:effectLst>
                <a:outerShdw blurRad="38100" dist="38100" dir="2700000" algn="tl">
                  <a:srgbClr val="000000">
                    <a:alpha val="43137"/>
                  </a:srgbClr>
                </a:outerShdw>
              </a:effectLst>
            </a:rPr>
            <a:t>PERSONAL RELATIONSHIPS</a:t>
          </a:r>
          <a:br>
            <a:rPr lang="en-US" sz="1200" b="1" kern="1200" dirty="0" smtClean="0">
              <a:solidFill>
                <a:schemeClr val="bg1"/>
              </a:solidFill>
              <a:effectLst>
                <a:outerShdw blurRad="38100" dist="38100" dir="2700000" algn="tl">
                  <a:srgbClr val="000000">
                    <a:alpha val="43137"/>
                  </a:srgbClr>
                </a:outerShdw>
              </a:effectLst>
            </a:rPr>
          </a:br>
          <a:r>
            <a:rPr lang="en-US" sz="1200" b="1" kern="1200" dirty="0" smtClean="0">
              <a:solidFill>
                <a:schemeClr val="bg1"/>
              </a:solidFill>
              <a:effectLst>
                <a:outerShdw blurRad="38100" dist="38100" dir="2700000" algn="tl">
                  <a:srgbClr val="000000">
                    <a:alpha val="43137"/>
                  </a:srgbClr>
                </a:outerShdw>
              </a:effectLst>
            </a:rPr>
            <a:t/>
          </a:r>
          <a:br>
            <a:rPr lang="en-US" sz="1200" b="1" kern="1200" dirty="0" smtClean="0">
              <a:solidFill>
                <a:schemeClr val="bg1"/>
              </a:solidFill>
              <a:effectLst>
                <a:outerShdw blurRad="38100" dist="38100" dir="2700000" algn="tl">
                  <a:srgbClr val="000000">
                    <a:alpha val="43137"/>
                  </a:srgbClr>
                </a:outerShdw>
              </a:effectLst>
            </a:rPr>
          </a:br>
          <a:r>
            <a:rPr lang="en-US" sz="1200" b="0" kern="1200" dirty="0" smtClean="0">
              <a:solidFill>
                <a:schemeClr val="bg1"/>
              </a:solidFill>
              <a:effectLst>
                <a:outerShdw blurRad="38100" dist="38100" dir="2700000" algn="tl">
                  <a:srgbClr val="000000">
                    <a:alpha val="43137"/>
                  </a:srgbClr>
                </a:outerShdw>
              </a:effectLst>
            </a:rPr>
            <a:t>Spouses, collaborators, and mentors</a:t>
          </a:r>
          <a:endParaRPr lang="en-US" sz="1200" b="0" kern="1200" dirty="0">
            <a:solidFill>
              <a:schemeClr val="bg1"/>
            </a:solidFill>
            <a:effectLst>
              <a:outerShdw blurRad="38100" dist="38100" dir="2700000" algn="tl">
                <a:srgbClr val="000000">
                  <a:alpha val="43137"/>
                </a:srgbClr>
              </a:outerShdw>
            </a:effectLst>
          </a:endParaRPr>
        </a:p>
      </dsp:txBody>
      <dsp:txXfrm>
        <a:off x="1819308" y="925967"/>
        <a:ext cx="1358359" cy="1358359"/>
      </dsp:txXfrm>
    </dsp:sp>
    <dsp:sp modelId="{F94C528E-D87F-4BC1-982A-5DD5FC2FE2B8}">
      <dsp:nvSpPr>
        <dsp:cNvPr id="0" name=""/>
        <dsp:cNvSpPr/>
      </dsp:nvSpPr>
      <dsp:spPr>
        <a:xfrm>
          <a:off x="3074791" y="644641"/>
          <a:ext cx="1921011" cy="1921011"/>
        </a:xfrm>
        <a:prstGeom prst="ellipse">
          <a:avLst/>
        </a:prstGeom>
        <a:gradFill rotWithShape="0">
          <a:gsLst>
            <a:gs pos="0">
              <a:schemeClr val="accent6">
                <a:shade val="80000"/>
                <a:alpha val="50000"/>
                <a:hueOff val="224617"/>
                <a:satOff val="-7122"/>
                <a:lumOff val="13808"/>
                <a:alphaOff val="0"/>
                <a:shade val="51000"/>
                <a:satMod val="130000"/>
              </a:schemeClr>
            </a:gs>
            <a:gs pos="80000">
              <a:schemeClr val="accent6">
                <a:shade val="80000"/>
                <a:alpha val="50000"/>
                <a:hueOff val="224617"/>
                <a:satOff val="-7122"/>
                <a:lumOff val="13808"/>
                <a:alphaOff val="0"/>
                <a:shade val="93000"/>
                <a:satMod val="130000"/>
              </a:schemeClr>
            </a:gs>
            <a:gs pos="100000">
              <a:schemeClr val="accent6">
                <a:shade val="80000"/>
                <a:alpha val="50000"/>
                <a:hueOff val="224617"/>
                <a:satOff val="-7122"/>
                <a:lumOff val="1380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05720" tIns="15240" rIns="105720" bIns="15240" numCol="1" spcCol="1270" anchor="ctr" anchorCtr="0">
          <a:noAutofit/>
        </a:bodyPr>
        <a:lstStyle/>
        <a:p>
          <a:pPr lvl="0" algn="ctr" defTabSz="533400" rtl="0">
            <a:lnSpc>
              <a:spcPct val="90000"/>
            </a:lnSpc>
            <a:spcBef>
              <a:spcPct val="0"/>
            </a:spcBef>
            <a:spcAft>
              <a:spcPct val="35000"/>
            </a:spcAft>
          </a:pPr>
          <a:r>
            <a:rPr lang="en-US" sz="1200" b="1" kern="1200" dirty="0" smtClean="0">
              <a:solidFill>
                <a:schemeClr val="bg1"/>
              </a:solidFill>
              <a:effectLst>
                <a:outerShdw blurRad="38100" dist="38100" dir="2700000" algn="tl">
                  <a:srgbClr val="000000">
                    <a:alpha val="43137"/>
                  </a:srgbClr>
                </a:outerShdw>
              </a:effectLst>
            </a:rPr>
            <a:t>AUTHOR–SPONSOR AGREEMENTS</a:t>
          </a:r>
          <a:endParaRPr lang="en-US" sz="1200" b="1" kern="1200" dirty="0">
            <a:solidFill>
              <a:schemeClr val="bg1"/>
            </a:solidFill>
            <a:effectLst>
              <a:outerShdw blurRad="38100" dist="38100" dir="2700000" algn="tl">
                <a:srgbClr val="000000">
                  <a:alpha val="43137"/>
                </a:srgbClr>
              </a:outerShdw>
            </a:effectLst>
          </a:endParaRPr>
        </a:p>
      </dsp:txBody>
      <dsp:txXfrm>
        <a:off x="3356117" y="925967"/>
        <a:ext cx="1358359" cy="1358359"/>
      </dsp:txXfrm>
    </dsp:sp>
    <dsp:sp modelId="{C969D3AD-10E0-4429-A796-DE98D4596E0F}">
      <dsp:nvSpPr>
        <dsp:cNvPr id="0" name=""/>
        <dsp:cNvSpPr/>
      </dsp:nvSpPr>
      <dsp:spPr>
        <a:xfrm>
          <a:off x="4611601" y="644641"/>
          <a:ext cx="1921011" cy="1921011"/>
        </a:xfrm>
        <a:prstGeom prst="ellipse">
          <a:avLst/>
        </a:prstGeom>
        <a:gradFill rotWithShape="0">
          <a:gsLst>
            <a:gs pos="0">
              <a:schemeClr val="accent6">
                <a:shade val="80000"/>
                <a:alpha val="50000"/>
                <a:hueOff val="336925"/>
                <a:satOff val="-10684"/>
                <a:lumOff val="20713"/>
                <a:alphaOff val="0"/>
                <a:shade val="51000"/>
                <a:satMod val="130000"/>
              </a:schemeClr>
            </a:gs>
            <a:gs pos="80000">
              <a:schemeClr val="accent6">
                <a:shade val="80000"/>
                <a:alpha val="50000"/>
                <a:hueOff val="336925"/>
                <a:satOff val="-10684"/>
                <a:lumOff val="20713"/>
                <a:alphaOff val="0"/>
                <a:shade val="93000"/>
                <a:satMod val="130000"/>
              </a:schemeClr>
            </a:gs>
            <a:gs pos="100000">
              <a:schemeClr val="accent6">
                <a:shade val="80000"/>
                <a:alpha val="50000"/>
                <a:hueOff val="336925"/>
                <a:satOff val="-10684"/>
                <a:lumOff val="2071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05720" tIns="15240" rIns="105720" bIns="15240" numCol="1" spcCol="1270" anchor="ctr" anchorCtr="0">
          <a:noAutofit/>
        </a:bodyPr>
        <a:lstStyle/>
        <a:p>
          <a:pPr lvl="0" algn="ctr" defTabSz="533400" rtl="0">
            <a:lnSpc>
              <a:spcPct val="90000"/>
            </a:lnSpc>
            <a:spcBef>
              <a:spcPct val="0"/>
            </a:spcBef>
            <a:spcAft>
              <a:spcPct val="35000"/>
            </a:spcAft>
          </a:pPr>
          <a:r>
            <a:rPr lang="en-US" sz="1200" b="1" kern="1200" dirty="0" smtClean="0">
              <a:solidFill>
                <a:schemeClr val="bg1"/>
              </a:solidFill>
              <a:effectLst>
                <a:outerShdw blurRad="38100" dist="38100" dir="2700000" algn="tl">
                  <a:srgbClr val="000000">
                    <a:alpha val="43137"/>
                  </a:srgbClr>
                </a:outerShdw>
              </a:effectLst>
            </a:rPr>
            <a:t>RIVALRIES</a:t>
          </a:r>
          <a:endParaRPr lang="en-US" sz="1200" b="1" kern="1200" dirty="0">
            <a:solidFill>
              <a:schemeClr val="bg1"/>
            </a:solidFill>
            <a:effectLst>
              <a:outerShdw blurRad="38100" dist="38100" dir="2700000" algn="tl">
                <a:srgbClr val="000000">
                  <a:alpha val="43137"/>
                </a:srgbClr>
              </a:outerShdw>
            </a:effectLst>
          </a:endParaRPr>
        </a:p>
      </dsp:txBody>
      <dsp:txXfrm>
        <a:off x="4892927" y="925967"/>
        <a:ext cx="1358359" cy="1358359"/>
      </dsp:txXfrm>
    </dsp:sp>
    <dsp:sp modelId="{81D520F5-13B3-480E-9973-CB611BD144F2}">
      <dsp:nvSpPr>
        <dsp:cNvPr id="0" name=""/>
        <dsp:cNvSpPr/>
      </dsp:nvSpPr>
      <dsp:spPr>
        <a:xfrm>
          <a:off x="6148410" y="644641"/>
          <a:ext cx="1921011" cy="1921011"/>
        </a:xfrm>
        <a:prstGeom prst="ellipse">
          <a:avLst/>
        </a:prstGeom>
        <a:gradFill rotWithShape="0">
          <a:gsLst>
            <a:gs pos="0">
              <a:schemeClr val="accent6">
                <a:shade val="80000"/>
                <a:alpha val="50000"/>
                <a:hueOff val="449233"/>
                <a:satOff val="-14245"/>
                <a:lumOff val="27617"/>
                <a:alphaOff val="0"/>
                <a:shade val="51000"/>
                <a:satMod val="130000"/>
              </a:schemeClr>
            </a:gs>
            <a:gs pos="80000">
              <a:schemeClr val="accent6">
                <a:shade val="80000"/>
                <a:alpha val="50000"/>
                <a:hueOff val="449233"/>
                <a:satOff val="-14245"/>
                <a:lumOff val="27617"/>
                <a:alphaOff val="0"/>
                <a:shade val="93000"/>
                <a:satMod val="130000"/>
              </a:schemeClr>
            </a:gs>
            <a:gs pos="100000">
              <a:schemeClr val="accent6">
                <a:shade val="80000"/>
                <a:alpha val="50000"/>
                <a:hueOff val="449233"/>
                <a:satOff val="-14245"/>
                <a:lumOff val="276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05720" tIns="15240" rIns="105720" bIns="15240" numCol="1" spcCol="1270" anchor="ctr" anchorCtr="0">
          <a:noAutofit/>
        </a:bodyPr>
        <a:lstStyle/>
        <a:p>
          <a:pPr lvl="0" algn="ctr" defTabSz="533400" rtl="0">
            <a:lnSpc>
              <a:spcPct val="90000"/>
            </a:lnSpc>
            <a:spcBef>
              <a:spcPct val="0"/>
            </a:spcBef>
            <a:spcAft>
              <a:spcPct val="35000"/>
            </a:spcAft>
          </a:pPr>
          <a:r>
            <a:rPr lang="en-US" sz="1200" b="1" kern="1200" dirty="0" smtClean="0">
              <a:solidFill>
                <a:schemeClr val="bg1"/>
              </a:solidFill>
              <a:effectLst>
                <a:outerShdw blurRad="38100" dist="38100" dir="2700000" algn="tl">
                  <a:srgbClr val="000000">
                    <a:alpha val="43137"/>
                  </a:srgbClr>
                </a:outerShdw>
              </a:effectLst>
            </a:rPr>
            <a:t>ACADEMIC COMPETITION</a:t>
          </a:r>
          <a:endParaRPr lang="en-US" sz="1200" b="1" kern="1200" dirty="0">
            <a:solidFill>
              <a:schemeClr val="bg1"/>
            </a:solidFill>
            <a:effectLst>
              <a:outerShdw blurRad="38100" dist="38100" dir="2700000" algn="tl">
                <a:srgbClr val="000000">
                  <a:alpha val="43137"/>
                </a:srgbClr>
              </a:outerShdw>
            </a:effectLst>
          </a:endParaRPr>
        </a:p>
      </dsp:txBody>
      <dsp:txXfrm>
        <a:off x="6429736" y="925967"/>
        <a:ext cx="1358359" cy="1358359"/>
      </dsp:txXfrm>
    </dsp:sp>
    <dsp:sp modelId="{1808C8AB-E514-450B-8456-64FC95B770DF}">
      <dsp:nvSpPr>
        <dsp:cNvPr id="0" name=""/>
        <dsp:cNvSpPr/>
      </dsp:nvSpPr>
      <dsp:spPr>
        <a:xfrm>
          <a:off x="7685220" y="644641"/>
          <a:ext cx="1921011" cy="1921011"/>
        </a:xfrm>
        <a:prstGeom prst="ellipse">
          <a:avLst/>
        </a:prstGeom>
        <a:gradFill rotWithShape="0">
          <a:gsLst>
            <a:gs pos="0">
              <a:schemeClr val="accent6">
                <a:shade val="80000"/>
                <a:alpha val="50000"/>
                <a:hueOff val="561541"/>
                <a:satOff val="-17806"/>
                <a:lumOff val="34521"/>
                <a:alphaOff val="0"/>
                <a:shade val="51000"/>
                <a:satMod val="130000"/>
              </a:schemeClr>
            </a:gs>
            <a:gs pos="80000">
              <a:schemeClr val="accent6">
                <a:shade val="80000"/>
                <a:alpha val="50000"/>
                <a:hueOff val="561541"/>
                <a:satOff val="-17806"/>
                <a:lumOff val="34521"/>
                <a:alphaOff val="0"/>
                <a:shade val="93000"/>
                <a:satMod val="130000"/>
              </a:schemeClr>
            </a:gs>
            <a:gs pos="100000">
              <a:schemeClr val="accent6">
                <a:shade val="80000"/>
                <a:alpha val="50000"/>
                <a:hueOff val="561541"/>
                <a:satOff val="-17806"/>
                <a:lumOff val="3452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05720" tIns="15240" rIns="105720" bIns="15240" numCol="1" spcCol="1270" anchor="ctr" anchorCtr="0">
          <a:noAutofit/>
        </a:bodyPr>
        <a:lstStyle/>
        <a:p>
          <a:pPr lvl="0" algn="ctr" defTabSz="533400" rtl="0">
            <a:lnSpc>
              <a:spcPct val="90000"/>
            </a:lnSpc>
            <a:spcBef>
              <a:spcPct val="0"/>
            </a:spcBef>
            <a:spcAft>
              <a:spcPct val="35000"/>
            </a:spcAft>
          </a:pPr>
          <a:r>
            <a:rPr lang="en-US" sz="1200" b="1" kern="1200" dirty="0" smtClean="0">
              <a:solidFill>
                <a:schemeClr val="bg1"/>
              </a:solidFill>
              <a:effectLst>
                <a:outerShdw blurRad="38100" dist="38100" dir="2700000" algn="tl">
                  <a:srgbClr val="000000">
                    <a:alpha val="43137"/>
                  </a:srgbClr>
                </a:outerShdw>
              </a:effectLst>
            </a:rPr>
            <a:t>INTELLECTUAL BELIEFS</a:t>
          </a:r>
          <a:endParaRPr lang="en-US" sz="1200" b="1" kern="1200" dirty="0">
            <a:solidFill>
              <a:schemeClr val="bg1"/>
            </a:solidFill>
            <a:effectLst>
              <a:outerShdw blurRad="38100" dist="38100" dir="2700000" algn="tl">
                <a:srgbClr val="000000">
                  <a:alpha val="43137"/>
                </a:srgbClr>
              </a:outerShdw>
            </a:effectLst>
          </a:endParaRPr>
        </a:p>
      </dsp:txBody>
      <dsp:txXfrm>
        <a:off x="7966546" y="925967"/>
        <a:ext cx="1358359" cy="135835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3239D638-D743-4E96-9281-46A99A233F19}" type="datetimeFigureOut">
              <a:rPr lang="en-US" smtClean="0"/>
              <a:t>11/21/2017</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3B82B74F-3ACC-4106-9B1C-14624FFA93E5}" type="slidenum">
              <a:rPr lang="en-US" smtClean="0"/>
              <a:t>‹#›</a:t>
            </a:fld>
            <a:endParaRPr lang="en-US"/>
          </a:p>
        </p:txBody>
      </p:sp>
    </p:spTree>
    <p:extLst>
      <p:ext uri="{BB962C8B-B14F-4D97-AF65-F5344CB8AC3E}">
        <p14:creationId xmlns:p14="http://schemas.microsoft.com/office/powerpoint/2010/main" val="2658131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30FBFEF-7F2A-4845-A173-C8CB8E518877}" type="datetimeFigureOut">
              <a:rPr lang="en-US" smtClean="0"/>
              <a:t>11/21/2017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CB2DE0D-7609-43F2-A76F-21E35B7440E4}" type="slidenum">
              <a:rPr lang="en-US" smtClean="0"/>
              <a:t>‹#›</a:t>
            </a:fld>
            <a:endParaRPr lang="en-US"/>
          </a:p>
        </p:txBody>
      </p:sp>
    </p:spTree>
    <p:extLst>
      <p:ext uri="{BB962C8B-B14F-4D97-AF65-F5344CB8AC3E}">
        <p14:creationId xmlns:p14="http://schemas.microsoft.com/office/powerpoint/2010/main" val="1229947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EA5A8E8-57DC-4B42-B6BC-8D048ED5CF44}" type="slidenum">
              <a:rPr lang="en-US" smtClean="0"/>
              <a:t>1</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937747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10</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83189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11</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67036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12</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317181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13</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404832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14</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24292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15</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851373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16</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32737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17</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53446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18</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15979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19</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34513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2</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84379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20</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935582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21</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53932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22</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101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23</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763692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24</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900772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25</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34323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26</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243526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27</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75323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28</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695998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29</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87864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3</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73352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CB2DE0D-7609-43F2-A76F-21E35B7440E4}" type="slidenum">
              <a:rPr lang="en-US" smtClean="0"/>
              <a:t>30</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82244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4</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896806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5</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1082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6</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955197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7</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59461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8</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0671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E9D4D2-2782-446E-99CE-B36BC44A8CEF}" type="slidenum">
              <a:rPr lang="en-US" smtClean="0"/>
              <a:t>9</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82759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bit.ly/1jPpEzg" TargetMode="External"/><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www.the-aps.org/pst"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enter Title with Sub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6"/>
          <p:cNvSpPr/>
          <p:nvPr userDrawn="1"/>
        </p:nvSpPr>
        <p:spPr>
          <a:xfrm>
            <a:off x="0" y="-1"/>
            <a:ext cx="12192000" cy="1056389"/>
          </a:xfrm>
          <a:prstGeom prst="rect">
            <a:avLst/>
          </a:prstGeom>
          <a:solidFill>
            <a:schemeClr val="tx1">
              <a:alpha val="59000"/>
            </a:schemeClr>
          </a:solidFill>
          <a:effectLst>
            <a:outerShdw blurRad="50800" dist="38100" dir="5400000" algn="t" rotWithShape="0">
              <a:prstClr val="black">
                <a:alpha val="40000"/>
              </a:prstClr>
            </a:outerShdw>
          </a:effectLst>
        </p:spPr>
        <p:txBody>
          <a:bodyPr wrap="square">
            <a:noAutofit/>
          </a:bodyPr>
          <a:lstStyle/>
          <a:p>
            <a:pPr algn="ctr" eaLnBrk="0" fontAlgn="base" hangingPunct="0">
              <a:spcBef>
                <a:spcPct val="0"/>
              </a:spcBef>
              <a:spcAft>
                <a:spcPct val="0"/>
              </a:spcAft>
            </a:pPr>
            <a:endParaRPr lang="en-US" sz="2100" cap="all" spc="225" dirty="0">
              <a:solidFill>
                <a:prstClr val="white"/>
              </a:solidFill>
              <a:effectLst>
                <a:outerShdw blurRad="38100" dist="38100" dir="2700000" algn="tl">
                  <a:srgbClr val="000000">
                    <a:alpha val="43137"/>
                  </a:srgbClr>
                </a:outerShdw>
              </a:effectLst>
              <a:ea typeface="ヒラギノ角ゴ ProN W3" pitchFamily="-84" charset="-128"/>
              <a:sym typeface="Helvetica" panose="020B0604020202020204" pitchFamily="34" charset="0"/>
            </a:endParaRPr>
          </a:p>
        </p:txBody>
      </p:sp>
      <p:sp>
        <p:nvSpPr>
          <p:cNvPr id="2" name="Title 1"/>
          <p:cNvSpPr>
            <a:spLocks noGrp="1"/>
          </p:cNvSpPr>
          <p:nvPr>
            <p:ph type="title" hasCustomPrompt="1"/>
          </p:nvPr>
        </p:nvSpPr>
        <p:spPr>
          <a:xfrm>
            <a:off x="1295274" y="1716361"/>
            <a:ext cx="9600262" cy="888084"/>
          </a:xfrm>
        </p:spPr>
        <p:txBody>
          <a:bodyPr>
            <a:normAutofit/>
          </a:bodyPr>
          <a:lstStyle>
            <a:lvl1pPr algn="ctr">
              <a:defRPr sz="4400" baseline="0">
                <a:solidFill>
                  <a:schemeClr val="accent5"/>
                </a:solidFill>
                <a:latin typeface="+mj-lt"/>
              </a:defRPr>
            </a:lvl1pPr>
          </a:lstStyle>
          <a:p>
            <a:r>
              <a:rPr lang="en-US" dirty="0" smtClean="0"/>
              <a:t>Main Title</a:t>
            </a:r>
            <a:endParaRPr lang="en-US" dirty="0"/>
          </a:p>
        </p:txBody>
      </p:sp>
      <p:sp>
        <p:nvSpPr>
          <p:cNvPr id="4" name="Text Placeholder 4"/>
          <p:cNvSpPr>
            <a:spLocks noGrp="1"/>
          </p:cNvSpPr>
          <p:nvPr>
            <p:ph type="body" sz="quarter" idx="10"/>
          </p:nvPr>
        </p:nvSpPr>
        <p:spPr>
          <a:xfrm>
            <a:off x="1295275" y="3521197"/>
            <a:ext cx="5962016" cy="2635488"/>
          </a:xfrm>
          <a:prstGeom prst="rect">
            <a:avLst/>
          </a:prstGeom>
          <a:extLst/>
        </p:spPr>
        <p:txBody>
          <a:bodyPr vert="horz" lIns="91440" tIns="45720" rIns="91440" bIns="45720" rtlCol="0" anchor="ctr" anchorCtr="1">
            <a:normAutofit/>
          </a:bodyPr>
          <a:lstStyle>
            <a:lvl1pPr>
              <a:defRPr lang="en-US" sz="2400" dirty="0"/>
            </a:lvl1pPr>
          </a:lstStyle>
          <a:p>
            <a:pPr lvl="0"/>
            <a:r>
              <a:rPr lang="en-US" smtClean="0"/>
              <a:t>Click to edit Master text styles</a:t>
            </a:r>
          </a:p>
        </p:txBody>
      </p:sp>
      <p:sp>
        <p:nvSpPr>
          <p:cNvPr id="9" name="Text Placeholder 7"/>
          <p:cNvSpPr>
            <a:spLocks noGrp="1"/>
          </p:cNvSpPr>
          <p:nvPr>
            <p:ph type="body" sz="quarter" idx="11" hasCustomPrompt="1"/>
          </p:nvPr>
        </p:nvSpPr>
        <p:spPr>
          <a:xfrm>
            <a:off x="1272620" y="1116046"/>
            <a:ext cx="9643619" cy="557212"/>
          </a:xfrm>
          <a:prstGeom prst="rect">
            <a:avLst/>
          </a:prstGeom>
        </p:spPr>
        <p:txBody>
          <a:bodyPr>
            <a:normAutofit/>
          </a:bodyPr>
          <a:lstStyle>
            <a:lvl1pPr algn="ctr">
              <a:defRPr sz="1600" b="1" cap="all" spc="200" baseline="0"/>
            </a:lvl1pPr>
          </a:lstStyle>
          <a:p>
            <a:pPr lvl="0"/>
            <a:r>
              <a:rPr lang="en-US" dirty="0" smtClean="0"/>
              <a:t>Pre-Title</a:t>
            </a:r>
            <a:endParaRPr lang="en-US" dirty="0"/>
          </a:p>
        </p:txBody>
      </p:sp>
      <p:sp>
        <p:nvSpPr>
          <p:cNvPr id="10" name="Text Placeholder 7"/>
          <p:cNvSpPr>
            <a:spLocks noGrp="1"/>
          </p:cNvSpPr>
          <p:nvPr>
            <p:ph type="body" sz="quarter" idx="12" hasCustomPrompt="1"/>
          </p:nvPr>
        </p:nvSpPr>
        <p:spPr>
          <a:xfrm>
            <a:off x="1272621" y="2693195"/>
            <a:ext cx="5984670" cy="754344"/>
          </a:xfrm>
          <a:prstGeom prst="rect">
            <a:avLst/>
          </a:prstGeom>
        </p:spPr>
        <p:txBody>
          <a:bodyPr vert="horz" lIns="91440" tIns="45720" rIns="91440" bIns="45720" rtlCol="0" anchor="ctr" anchorCtr="1">
            <a:noAutofit/>
          </a:bodyPr>
          <a:lstStyle>
            <a:lvl1pPr>
              <a:defRPr lang="en-US" sz="2400" b="1" dirty="0">
                <a:solidFill>
                  <a:schemeClr val="tx1">
                    <a:lumMod val="65000"/>
                    <a:lumOff val="35000"/>
                  </a:schemeClr>
                </a:solidFill>
              </a:defRPr>
            </a:lvl1pPr>
          </a:lstStyle>
          <a:p>
            <a:pPr lvl="0"/>
            <a:r>
              <a:rPr lang="en-US" dirty="0" smtClean="0"/>
              <a:t>Sub-Title</a:t>
            </a:r>
            <a:endParaRPr lang="en-US" dirty="0"/>
          </a:p>
        </p:txBody>
      </p:sp>
      <p:sp>
        <p:nvSpPr>
          <p:cNvPr id="16" name="TextBox 15"/>
          <p:cNvSpPr txBox="1"/>
          <p:nvPr userDrawn="1"/>
        </p:nvSpPr>
        <p:spPr>
          <a:xfrm>
            <a:off x="1295399" y="6304002"/>
            <a:ext cx="8932985" cy="555345"/>
          </a:xfrm>
          <a:prstGeom prst="rect">
            <a:avLst/>
          </a:prstGeom>
          <a:noFill/>
        </p:spPr>
        <p:txBody>
          <a:bodyPr wrap="square" rtlCol="0">
            <a:spAutoFit/>
          </a:bodyPr>
          <a:lstStyle/>
          <a:p>
            <a:pPr>
              <a:lnSpc>
                <a:spcPts val="1200"/>
              </a:lnSpc>
            </a:pPr>
            <a:r>
              <a:rPr lang="en-US" sz="1400" baseline="30000" dirty="0">
                <a:latin typeface="+mn-lt"/>
              </a:rPr>
              <a:t>© American Physiological Society </a:t>
            </a:r>
            <a:r>
              <a:rPr lang="en-US" sz="1400" baseline="30000" dirty="0" smtClean="0">
                <a:latin typeface="+mn-lt"/>
              </a:rPr>
              <a:t>2017   Creative Commons License: Attribution - Non Commercial – Share Alike (</a:t>
            </a:r>
            <a:r>
              <a:rPr lang="en-US" sz="1400" baseline="30000" dirty="0" smtClean="0">
                <a:latin typeface="+mn-lt"/>
                <a:hlinkClick r:id="rId3"/>
              </a:rPr>
              <a:t>http://bit.ly/1jPpEzg</a:t>
            </a:r>
            <a:r>
              <a:rPr lang="en-US" sz="1400" baseline="30000" dirty="0" smtClean="0">
                <a:latin typeface="+mn-lt"/>
              </a:rPr>
              <a:t>)</a:t>
            </a:r>
            <a:br>
              <a:rPr lang="en-US" sz="1400" baseline="30000" dirty="0" smtClean="0">
                <a:latin typeface="+mn-lt"/>
              </a:rPr>
            </a:br>
            <a:r>
              <a:rPr lang="en-US" sz="1400" baseline="30000" dirty="0" smtClean="0">
                <a:latin typeface="+mn-lt"/>
              </a:rPr>
              <a:t>The National Science Foundation provided support for this collaborative project of the American Physiological Society, Biomedical Engineering Society,</a:t>
            </a:r>
            <a:r>
              <a:rPr lang="en-US" sz="1400" baseline="0" dirty="0" smtClean="0">
                <a:latin typeface="+mn-lt"/>
              </a:rPr>
              <a:t> </a:t>
            </a:r>
            <a:r>
              <a:rPr lang="en-US" sz="1400" baseline="30000" dirty="0" smtClean="0">
                <a:latin typeface="+mn-lt"/>
              </a:rPr>
              <a:t>and Society for Biological Engineering (SES-1238368). For more information: </a:t>
            </a:r>
            <a:r>
              <a:rPr lang="en-US" sz="1400" baseline="30000" dirty="0" smtClean="0">
                <a:latin typeface="+mn-lt"/>
                <a:hlinkClick r:id="rId4"/>
              </a:rPr>
              <a:t>www.the-aps.org/pst</a:t>
            </a:r>
            <a:r>
              <a:rPr lang="en-US" sz="1400" baseline="30000" dirty="0" smtClean="0">
                <a:latin typeface="+mn-lt"/>
              </a:rPr>
              <a:t>.</a:t>
            </a:r>
            <a:endParaRPr lang="en-US" sz="1400" dirty="0">
              <a:latin typeface="+mn-lt"/>
            </a:endParaRPr>
          </a:p>
        </p:txBody>
      </p:sp>
      <p:grpSp>
        <p:nvGrpSpPr>
          <p:cNvPr id="18" name="Group 17"/>
          <p:cNvGrpSpPr/>
          <p:nvPr userDrawn="1"/>
        </p:nvGrpSpPr>
        <p:grpSpPr>
          <a:xfrm>
            <a:off x="3853722" y="238519"/>
            <a:ext cx="4481414" cy="635495"/>
            <a:chOff x="838200" y="8839197"/>
            <a:chExt cx="2909601" cy="457203"/>
          </a:xfrm>
        </p:grpSpPr>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8000" y="8839197"/>
              <a:ext cx="699801" cy="457203"/>
            </a:xfrm>
            <a:prstGeom prst="rect">
              <a:avLst/>
            </a:prstGeom>
          </p:spPr>
        </p:pic>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200" y="8839197"/>
              <a:ext cx="452020" cy="456418"/>
            </a:xfrm>
            <a:prstGeom prst="rect">
              <a:avLst/>
            </a:prstGeom>
          </p:spPr>
        </p:pic>
        <p:pic>
          <p:nvPicPr>
            <p:cNvPr id="21" name="Picture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94532" y="8874721"/>
              <a:ext cx="1299336" cy="392493"/>
            </a:xfrm>
            <a:prstGeom prst="rect">
              <a:avLst/>
            </a:prstGeom>
          </p:spPr>
        </p:pic>
      </p:grpSp>
    </p:spTree>
    <p:extLst>
      <p:ext uri="{BB962C8B-B14F-4D97-AF65-F5344CB8AC3E}">
        <p14:creationId xmlns:p14="http://schemas.microsoft.com/office/powerpoint/2010/main" val="89651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Text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274" y="2438399"/>
            <a:ext cx="4794179" cy="3505201"/>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Title 3"/>
          <p:cNvSpPr>
            <a:spLocks noGrp="1"/>
          </p:cNvSpPr>
          <p:nvPr>
            <p:ph type="title"/>
          </p:nvPr>
        </p:nvSpPr>
        <p:spPr/>
        <p:txBody>
          <a:bodyPr/>
          <a:lstStyle/>
          <a:p>
            <a:r>
              <a:rPr lang="en-US" smtClean="0"/>
              <a:t>Click to edit Master title style</a:t>
            </a:r>
            <a:endParaRPr lang="en-US" dirty="0"/>
          </a:p>
        </p:txBody>
      </p:sp>
      <p:sp>
        <p:nvSpPr>
          <p:cNvPr id="9" name="Text Placeholder 11"/>
          <p:cNvSpPr>
            <a:spLocks noGrp="1"/>
          </p:cNvSpPr>
          <p:nvPr>
            <p:ph type="body" sz="quarter" idx="12" hasCustomPrompt="1"/>
          </p:nvPr>
        </p:nvSpPr>
        <p:spPr>
          <a:xfrm>
            <a:off x="1289322" y="1523999"/>
            <a:ext cx="9607405" cy="914399"/>
          </a:xfrm>
          <a:prstGeom prst="rect">
            <a:avLst/>
          </a:prstGeom>
        </p:spPr>
        <p:txBody>
          <a:bodyPr vert="horz" lIns="91440" tIns="45720" rIns="91440" bIns="45720" rtlCol="0" anchor="ctr" anchorCtr="1">
            <a:noAutofit/>
          </a:bodyPr>
          <a:lstStyle>
            <a:lvl1pPr algn="ctr">
              <a:defRPr lang="en-US" sz="2400" dirty="0">
                <a:solidFill>
                  <a:schemeClr val="accent5"/>
                </a:solidFill>
              </a:defRPr>
            </a:lvl1pPr>
          </a:lstStyle>
          <a:p>
            <a:pPr lvl="0" algn="ctr"/>
            <a:r>
              <a:rPr lang="en-US" dirty="0" smtClean="0"/>
              <a:t>Subtitle</a:t>
            </a:r>
            <a:endParaRPr lang="en-US" dirty="0"/>
          </a:p>
        </p:txBody>
      </p:sp>
      <p:sp>
        <p:nvSpPr>
          <p:cNvPr id="5"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custDataLst>
      <p:tags r:id="rId1"/>
    </p:custDataLst>
    <p:extLst>
      <p:ext uri="{BB962C8B-B14F-4D97-AF65-F5344CB8AC3E}">
        <p14:creationId xmlns:p14="http://schemas.microsoft.com/office/powerpoint/2010/main" val="9694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Text Left - No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274" y="2105025"/>
            <a:ext cx="4794179" cy="3838575"/>
          </a:xfrm>
          <a:prstGeom prst="rect">
            <a:avLst/>
          </a:prstGeom>
        </p:spPr>
        <p:txBody>
          <a:bodyPr vert="horz" lIns="91440" tIns="45720" rIns="91440" bIns="45720" rtlCol="0" anchor="ctr" anchorCtr="1">
            <a:normAutofit/>
          </a:bodyPr>
          <a:lstStyle>
            <a:lvl1pPr>
              <a:defRPr lang="en-US" sz="2400" dirty="0" smtClean="0"/>
            </a:lvl1pPr>
            <a:lvl2pPr>
              <a:defRPr lang="en-US" sz="2000" dirty="0" smtClean="0"/>
            </a:lvl2pPr>
            <a:lvl3pPr>
              <a:defRPr lang="en-US" sz="1800" dirty="0" smtClean="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itle 3"/>
          <p:cNvSpPr>
            <a:spLocks noGrp="1"/>
          </p:cNvSpPr>
          <p:nvPr>
            <p:ph type="title"/>
          </p:nvPr>
        </p:nvSpPr>
        <p:spPr>
          <a:xfrm>
            <a:off x="1295274" y="739938"/>
            <a:ext cx="9600262" cy="1365087"/>
          </a:xfrm>
        </p:spPr>
        <p:txBody>
          <a:bodyPr/>
          <a:lstStyle/>
          <a:p>
            <a:r>
              <a:rPr lang="en-US" dirty="0" smtClean="0"/>
              <a:t>Click to edit Master title style</a:t>
            </a:r>
            <a:endParaRPr lang="en-US" dirty="0"/>
          </a:p>
        </p:txBody>
      </p:sp>
      <p:sp>
        <p:nvSpPr>
          <p:cNvPr id="5"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custDataLst>
      <p:tags r:id="rId1"/>
    </p:custDataLst>
    <p:extLst>
      <p:ext uri="{BB962C8B-B14F-4D97-AF65-F5344CB8AC3E}">
        <p14:creationId xmlns:p14="http://schemas.microsoft.com/office/powerpoint/2010/main" val="75772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Text Left - Photo Right - No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274" y="2293710"/>
            <a:ext cx="4794179" cy="3649890"/>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Title 3"/>
          <p:cNvSpPr>
            <a:spLocks noGrp="1"/>
          </p:cNvSpPr>
          <p:nvPr>
            <p:ph type="title"/>
          </p:nvPr>
        </p:nvSpPr>
        <p:spPr>
          <a:xfrm>
            <a:off x="1295274" y="739938"/>
            <a:ext cx="9600262" cy="1365087"/>
          </a:xfrm>
        </p:spPr>
        <p:txBody>
          <a:bodyPr/>
          <a:lstStyle/>
          <a:p>
            <a:r>
              <a:rPr lang="en-US" dirty="0" smtClean="0"/>
              <a:t>Click to edit Master title style</a:t>
            </a:r>
            <a:endParaRPr lang="en-US" dirty="0"/>
          </a:p>
        </p:txBody>
      </p:sp>
      <p:sp>
        <p:nvSpPr>
          <p:cNvPr id="5"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
        <p:nvSpPr>
          <p:cNvPr id="6" name="Picture Placeholder 5"/>
          <p:cNvSpPr>
            <a:spLocks noGrp="1"/>
          </p:cNvSpPr>
          <p:nvPr>
            <p:ph type="pic" sz="quarter" idx="14"/>
          </p:nvPr>
        </p:nvSpPr>
        <p:spPr>
          <a:xfrm>
            <a:off x="7010400" y="2148114"/>
            <a:ext cx="3803196" cy="3795486"/>
          </a:xfrm>
          <a:prstGeom prst="round2DiagRect">
            <a:avLst/>
          </a:prstGeom>
        </p:spPr>
        <p:style>
          <a:lnRef idx="3">
            <a:schemeClr val="lt1"/>
          </a:lnRef>
          <a:fillRef idx="1">
            <a:schemeClr val="accent6"/>
          </a:fillRef>
          <a:effectRef idx="1">
            <a:schemeClr val="accent6"/>
          </a:effectRef>
          <a:fontRef idx="none"/>
        </p:style>
        <p:txBody>
          <a:bodyPr/>
          <a:lstStyle/>
          <a:p>
            <a:endParaRPr lang="en-US"/>
          </a:p>
        </p:txBody>
      </p:sp>
    </p:spTree>
    <p:custDataLst>
      <p:tags r:id="rId1"/>
    </p:custDataLst>
    <p:extLst>
      <p:ext uri="{BB962C8B-B14F-4D97-AF65-F5344CB8AC3E}">
        <p14:creationId xmlns:p14="http://schemas.microsoft.com/office/powerpoint/2010/main" val="16324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274" y="739938"/>
            <a:ext cx="9600262" cy="16984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295274" y="2438401"/>
            <a:ext cx="4637936" cy="3505200"/>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6265718" y="2438401"/>
            <a:ext cx="4629818" cy="3505200"/>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7"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extLst>
      <p:ext uri="{BB962C8B-B14F-4D97-AF65-F5344CB8AC3E}">
        <p14:creationId xmlns:p14="http://schemas.microsoft.com/office/powerpoint/2010/main" val="193161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left)">
                                      <p:cBhvr>
                                        <p:cTn id="25" dur="500"/>
                                        <p:tgtEl>
                                          <p:spTgt spid="4">
                                            <p:txEl>
                                              <p:pRg st="1" end="1"/>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left)">
                                      <p:cBhvr>
                                        <p:cTn id="2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extLst mod="1">
    <p:ext uri="{DCECCB84-F9BA-43D5-87BE-67443E8EF086}">
      <p15:sldGuideLst xmlns="" xmlns:p15="http://schemas.microsoft.com/office/powerpoint/2012/main">
        <p15:guide id="1" pos="5120">
          <p15:clr>
            <a:srgbClr val="FBAE40"/>
          </p15:clr>
        </p15:guide>
        <p15:guide id="2" pos="1089">
          <p15:clr>
            <a:srgbClr val="FBAE40"/>
          </p15:clr>
        </p15:guide>
        <p15:guide id="3" pos="9153">
          <p15:clr>
            <a:srgbClr val="FBAE40"/>
          </p15:clr>
        </p15:guide>
        <p15:guide id="4" orient="horz" pos="51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enter Title - Blue Bold Text">
    <p:spTree>
      <p:nvGrpSpPr>
        <p:cNvPr id="1" name=""/>
        <p:cNvGrpSpPr/>
        <p:nvPr/>
      </p:nvGrpSpPr>
      <p:grpSpPr>
        <a:xfrm>
          <a:off x="0" y="0"/>
          <a:ext cx="0" cy="0"/>
          <a:chOff x="0" y="0"/>
          <a:chExt cx="0" cy="0"/>
        </a:xfrm>
      </p:grpSpPr>
      <p:sp>
        <p:nvSpPr>
          <p:cNvPr id="2" name="Title 1"/>
          <p:cNvSpPr>
            <a:spLocks noGrp="1"/>
          </p:cNvSpPr>
          <p:nvPr>
            <p:ph type="title"/>
          </p:nvPr>
        </p:nvSpPr>
        <p:spPr>
          <a:xfrm>
            <a:off x="1295274" y="2438400"/>
            <a:ext cx="9600262" cy="1981200"/>
          </a:xfrm>
        </p:spPr>
        <p:txBody>
          <a:bodyPr/>
          <a:lstStyle>
            <a:lvl1pPr algn="ctr">
              <a:defRPr sz="4949" b="1">
                <a:solidFill>
                  <a:schemeClr val="accent5"/>
                </a:solidFill>
              </a:defRPr>
            </a:lvl1pPr>
          </a:lstStyle>
          <a:p>
            <a:r>
              <a:rPr lang="en-US" smtClean="0"/>
              <a:t>Click to edit Master title style</a:t>
            </a:r>
            <a:endParaRPr lang="en-US" dirty="0"/>
          </a:p>
        </p:txBody>
      </p:sp>
      <p:sp>
        <p:nvSpPr>
          <p:cNvPr id="3"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extLst>
      <p:ext uri="{BB962C8B-B14F-4D97-AF65-F5344CB8AC3E}">
        <p14:creationId xmlns:p14="http://schemas.microsoft.com/office/powerpoint/2010/main" val="118365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Right - Blue Bold Tex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84570" y="1799772"/>
            <a:ext cx="4639879" cy="1683656"/>
          </a:xfrm>
        </p:spPr>
        <p:txBody>
          <a:bodyPr/>
          <a:lstStyle>
            <a:lvl1pPr algn="ctr">
              <a:defRPr sz="4949" b="1">
                <a:solidFill>
                  <a:schemeClr val="accent5"/>
                </a:solidFill>
              </a:defRPr>
            </a:lvl1pPr>
          </a:lstStyle>
          <a:p>
            <a:r>
              <a:rPr lang="en-US" dirty="0" smtClean="0"/>
              <a:t>Click to edit Master title style</a:t>
            </a:r>
            <a:endParaRPr lang="en-US" dirty="0"/>
          </a:p>
        </p:txBody>
      </p:sp>
      <p:sp>
        <p:nvSpPr>
          <p:cNvPr id="3"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
        <p:nvSpPr>
          <p:cNvPr id="6" name="Text Placeholder 5"/>
          <p:cNvSpPr>
            <a:spLocks noGrp="1"/>
          </p:cNvSpPr>
          <p:nvPr>
            <p:ph type="body" sz="quarter" idx="14"/>
          </p:nvPr>
        </p:nvSpPr>
        <p:spPr>
          <a:xfrm>
            <a:off x="7199313" y="3777683"/>
            <a:ext cx="4673600" cy="1871662"/>
          </a:xfrm>
        </p:spPr>
        <p:txBody>
          <a:bodyPr/>
          <a:lstStyle>
            <a:lvl1pPr algn="ctr">
              <a:defRPr/>
            </a:lvl1pPr>
            <a:lvl2pPr algn="ctr">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96025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enter Title - Bold White Tex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274" y="2438400"/>
            <a:ext cx="9600262" cy="1981200"/>
          </a:xfrm>
        </p:spPr>
        <p:txBody>
          <a:bodyPr/>
          <a:lstStyle>
            <a:lvl1pPr algn="ctr">
              <a:defRPr sz="4949" b="1">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2761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5274" y="739938"/>
            <a:ext cx="9600262" cy="1727491"/>
          </a:xfrm>
        </p:spPr>
        <p:txBody>
          <a:bodyPr/>
          <a:lstStyle/>
          <a:p>
            <a:r>
              <a:rPr lang="en-US" dirty="0" smtClean="0"/>
              <a:t>Click to edit Master title style</a:t>
            </a:r>
            <a:endParaRPr lang="en-US" dirty="0"/>
          </a:p>
        </p:txBody>
      </p:sp>
      <p:sp>
        <p:nvSpPr>
          <p:cNvPr id="5"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extLst>
      <p:ext uri="{BB962C8B-B14F-4D97-AF65-F5344CB8AC3E}">
        <p14:creationId xmlns:p14="http://schemas.microsoft.com/office/powerpoint/2010/main" val="271320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11"/>
          <p:cNvSpPr>
            <a:spLocks noGrp="1"/>
          </p:cNvSpPr>
          <p:nvPr>
            <p:ph type="body" sz="quarter" idx="12" hasCustomPrompt="1"/>
          </p:nvPr>
        </p:nvSpPr>
        <p:spPr>
          <a:xfrm>
            <a:off x="1289322" y="1523999"/>
            <a:ext cx="9607405" cy="914399"/>
          </a:xfrm>
          <a:prstGeom prst="rect">
            <a:avLst/>
          </a:prstGeom>
        </p:spPr>
        <p:txBody>
          <a:bodyPr vert="horz" lIns="91440" tIns="45720" rIns="91440" bIns="45720" rtlCol="0" anchor="ctr" anchorCtr="1">
            <a:noAutofit/>
          </a:bodyPr>
          <a:lstStyle>
            <a:lvl1pPr algn="ctr">
              <a:defRPr lang="en-US" sz="2400" dirty="0">
                <a:solidFill>
                  <a:schemeClr val="accent5"/>
                </a:solidFill>
              </a:defRPr>
            </a:lvl1pPr>
          </a:lstStyle>
          <a:p>
            <a:pPr lvl="0" algn="ctr"/>
            <a:r>
              <a:rPr lang="en-US" dirty="0" smtClean="0"/>
              <a:t>Subtitle</a:t>
            </a:r>
            <a:endParaRPr lang="en-US" dirty="0"/>
          </a:p>
        </p:txBody>
      </p:sp>
      <p:sp>
        <p:nvSpPr>
          <p:cNvPr id="5"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extLst>
      <p:ext uri="{BB962C8B-B14F-4D97-AF65-F5344CB8AC3E}">
        <p14:creationId xmlns:p14="http://schemas.microsoft.com/office/powerpoint/2010/main" val="123730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83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Content Placeholder 8"/>
          <p:cNvSpPr>
            <a:spLocks noGrp="1"/>
          </p:cNvSpPr>
          <p:nvPr>
            <p:ph sz="quarter" idx="11"/>
          </p:nvPr>
        </p:nvSpPr>
        <p:spPr>
          <a:xfrm>
            <a:off x="1289322" y="2095500"/>
            <a:ext cx="9607405" cy="3775364"/>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3"/>
          <p:cNvSpPr>
            <a:spLocks noGrp="1"/>
          </p:cNvSpPr>
          <p:nvPr>
            <p:ph type="body" sz="quarter" idx="13" hasCustomPrompt="1"/>
          </p:nvPr>
        </p:nvSpPr>
        <p:spPr>
          <a:xfrm>
            <a:off x="1295400" y="5943600"/>
            <a:ext cx="9599613" cy="419100"/>
          </a:xfrm>
          <a:prstGeom prst="rect">
            <a:avLst/>
          </a:prstGeom>
        </p:spPr>
        <p:txBody>
          <a:bodyPr anchor="ctr" anchorCtr="0">
            <a:noAutofit/>
          </a:bodyPr>
          <a:lstStyle>
            <a:lvl1pPr marL="0" indent="0">
              <a:defRPr sz="1200">
                <a:solidFill>
                  <a:schemeClr val="accent2">
                    <a:lumMod val="75000"/>
                  </a:schemeClr>
                </a:solidFill>
              </a:defRPr>
            </a:lvl1pPr>
          </a:lstStyle>
          <a:p>
            <a:pPr lvl="0"/>
            <a:r>
              <a:rPr lang="en-US" dirty="0" smtClean="0"/>
              <a:t>Source:</a:t>
            </a:r>
            <a:endParaRPr lang="en-US" dirty="0"/>
          </a:p>
        </p:txBody>
      </p:sp>
    </p:spTree>
    <p:extLst>
      <p:ext uri="{BB962C8B-B14F-4D97-AF65-F5344CB8AC3E}">
        <p14:creationId xmlns:p14="http://schemas.microsoft.com/office/powerpoint/2010/main" val="113892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 No Backgroun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7524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ck">
    <p:bg>
      <p:bgPr>
        <a:solidFill>
          <a:schemeClr val="tx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51101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White">
    <p:bg>
      <p:bgPr>
        <a:solidFill>
          <a:schemeClr val="bg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9322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98FA630-235A-4F10-80F3-9F62CD1E9106}" type="datetimeFigureOut">
              <a:rPr lang="en-US" smtClean="0"/>
              <a:t>11/21/2017</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7A0D252-C5C0-4B31-AF7C-E43FECD4866E}" type="slidenum">
              <a:rPr lang="en-US" smtClean="0"/>
              <a:t>‹#›</a:t>
            </a:fld>
            <a:endParaRPr lang="en-US" dirty="0"/>
          </a:p>
        </p:txBody>
      </p:sp>
    </p:spTree>
    <p:extLst>
      <p:ext uri="{BB962C8B-B14F-4D97-AF65-F5344CB8AC3E}">
        <p14:creationId xmlns:p14="http://schemas.microsoft.com/office/powerpoint/2010/main" val="4156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Big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274" y="739938"/>
            <a:ext cx="9600262" cy="1615335"/>
          </a:xfrm>
        </p:spPr>
        <p:txBody>
          <a:bodyPr/>
          <a:lstStyle/>
          <a:p>
            <a:r>
              <a:rPr lang="en-US" dirty="0" smtClean="0"/>
              <a:t>Click to edit Master title style</a:t>
            </a:r>
            <a:endParaRPr lang="en-US" dirty="0"/>
          </a:p>
        </p:txBody>
      </p:sp>
      <p:sp>
        <p:nvSpPr>
          <p:cNvPr id="9" name="Content Placeholder 8"/>
          <p:cNvSpPr>
            <a:spLocks noGrp="1"/>
          </p:cNvSpPr>
          <p:nvPr>
            <p:ph sz="quarter" idx="11"/>
          </p:nvPr>
        </p:nvSpPr>
        <p:spPr>
          <a:xfrm>
            <a:off x="1289322" y="2484582"/>
            <a:ext cx="9607405" cy="3386282"/>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 Placeholder 3"/>
          <p:cNvSpPr>
            <a:spLocks noGrp="1"/>
          </p:cNvSpPr>
          <p:nvPr>
            <p:ph type="body" sz="quarter" idx="13" hasCustomPrompt="1"/>
          </p:nvPr>
        </p:nvSpPr>
        <p:spPr>
          <a:xfrm>
            <a:off x="1295400" y="5943600"/>
            <a:ext cx="9599613" cy="419100"/>
          </a:xfrm>
          <a:prstGeom prst="rect">
            <a:avLst/>
          </a:prstGeom>
        </p:spPr>
        <p:txBody>
          <a:bodyPr anchor="ctr" anchorCtr="0">
            <a:noAutofit/>
          </a:bodyPr>
          <a:lstStyle>
            <a:lvl1pPr marL="0" indent="0">
              <a:defRPr sz="1200">
                <a:solidFill>
                  <a:schemeClr val="accent2">
                    <a:lumMod val="75000"/>
                  </a:schemeClr>
                </a:solidFill>
              </a:defRPr>
            </a:lvl1pPr>
          </a:lstStyle>
          <a:p>
            <a:pPr lvl="0"/>
            <a:r>
              <a:rPr lang="en-US" dirty="0" smtClean="0"/>
              <a:t>Source:</a:t>
            </a:r>
            <a:endParaRPr lang="en-US" dirty="0"/>
          </a:p>
        </p:txBody>
      </p:sp>
    </p:spTree>
    <p:extLst>
      <p:ext uri="{BB962C8B-B14F-4D97-AF65-F5344CB8AC3E}">
        <p14:creationId xmlns:p14="http://schemas.microsoft.com/office/powerpoint/2010/main" val="247063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and Content - with Subtitle">
    <p:spTree>
      <p:nvGrpSpPr>
        <p:cNvPr id="1" name=""/>
        <p:cNvGrpSpPr/>
        <p:nvPr/>
      </p:nvGrpSpPr>
      <p:grpSpPr>
        <a:xfrm>
          <a:off x="0" y="0"/>
          <a:ext cx="0" cy="0"/>
          <a:chOff x="0" y="0"/>
          <a:chExt cx="0" cy="0"/>
        </a:xfrm>
      </p:grpSpPr>
      <p:sp>
        <p:nvSpPr>
          <p:cNvPr id="9" name="Content Placeholder 8"/>
          <p:cNvSpPr>
            <a:spLocks noGrp="1"/>
          </p:cNvSpPr>
          <p:nvPr>
            <p:ph sz="quarter" idx="11"/>
          </p:nvPr>
        </p:nvSpPr>
        <p:spPr>
          <a:xfrm>
            <a:off x="1289322" y="3009900"/>
            <a:ext cx="9607405" cy="2736273"/>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
        <p:nvSpPr>
          <p:cNvPr id="8" name="Text Placeholder 11"/>
          <p:cNvSpPr>
            <a:spLocks noGrp="1"/>
          </p:cNvSpPr>
          <p:nvPr>
            <p:ph type="body" sz="quarter" idx="12" hasCustomPrompt="1"/>
          </p:nvPr>
        </p:nvSpPr>
        <p:spPr>
          <a:xfrm>
            <a:off x="1289322" y="2095500"/>
            <a:ext cx="9607405" cy="914400"/>
          </a:xfrm>
          <a:prstGeom prst="rect">
            <a:avLst/>
          </a:prstGeom>
        </p:spPr>
        <p:txBody>
          <a:bodyPr>
            <a:noAutofit/>
          </a:bodyPr>
          <a:lstStyle>
            <a:lvl1pPr algn="ctr">
              <a:defRPr sz="2400">
                <a:solidFill>
                  <a:schemeClr val="accent5"/>
                </a:solidFill>
                <a:latin typeface="+mn-lt"/>
              </a:defRPr>
            </a:lvl1pPr>
          </a:lstStyle>
          <a:p>
            <a:pPr lvl="0"/>
            <a:r>
              <a:rPr lang="en-US" dirty="0" smtClean="0"/>
              <a:t>Subtitle</a:t>
            </a:r>
            <a:endParaRPr lang="en-US" dirty="0"/>
          </a:p>
        </p:txBody>
      </p:sp>
    </p:spTree>
    <p:extLst>
      <p:ext uri="{BB962C8B-B14F-4D97-AF65-F5344CB8AC3E}">
        <p14:creationId xmlns:p14="http://schemas.microsoft.com/office/powerpoint/2010/main" val="46752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Title and Content - with Pre-title">
    <p:spTree>
      <p:nvGrpSpPr>
        <p:cNvPr id="1" name=""/>
        <p:cNvGrpSpPr/>
        <p:nvPr/>
      </p:nvGrpSpPr>
      <p:grpSpPr>
        <a:xfrm>
          <a:off x="0" y="0"/>
          <a:ext cx="0" cy="0"/>
          <a:chOff x="0" y="0"/>
          <a:chExt cx="0" cy="0"/>
        </a:xfrm>
      </p:grpSpPr>
      <p:sp>
        <p:nvSpPr>
          <p:cNvPr id="9" name="Content Placeholder 8"/>
          <p:cNvSpPr>
            <a:spLocks noGrp="1"/>
          </p:cNvSpPr>
          <p:nvPr>
            <p:ph sz="quarter" idx="11"/>
          </p:nvPr>
        </p:nvSpPr>
        <p:spPr>
          <a:xfrm>
            <a:off x="1289322" y="2438400"/>
            <a:ext cx="9607405" cy="3307773"/>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
        <p:nvSpPr>
          <p:cNvPr id="5" name="Title 4"/>
          <p:cNvSpPr>
            <a:spLocks noGrp="1"/>
          </p:cNvSpPr>
          <p:nvPr>
            <p:ph type="title"/>
          </p:nvPr>
        </p:nvSpPr>
        <p:spPr>
          <a:xfrm>
            <a:off x="1295274" y="1059872"/>
            <a:ext cx="9600262" cy="1378527"/>
          </a:xfrm>
        </p:spPr>
        <p:txBody>
          <a:bodyPr/>
          <a:lstStyle/>
          <a:p>
            <a:r>
              <a:rPr lang="en-US" smtClean="0"/>
              <a:t>Click to edit Master title style</a:t>
            </a:r>
            <a:endParaRPr lang="en-US" dirty="0"/>
          </a:p>
        </p:txBody>
      </p:sp>
      <p:sp>
        <p:nvSpPr>
          <p:cNvPr id="8" name="Text Placeholder 11"/>
          <p:cNvSpPr>
            <a:spLocks noGrp="1"/>
          </p:cNvSpPr>
          <p:nvPr>
            <p:ph type="body" sz="quarter" idx="12" hasCustomPrompt="1"/>
          </p:nvPr>
        </p:nvSpPr>
        <p:spPr>
          <a:xfrm>
            <a:off x="1289322" y="536865"/>
            <a:ext cx="9607405" cy="523008"/>
          </a:xfrm>
          <a:prstGeom prst="rect">
            <a:avLst/>
          </a:prstGeom>
        </p:spPr>
        <p:txBody>
          <a:bodyPr vert="horz" lIns="91440" tIns="45720" rIns="91440" bIns="45720" rtlCol="0" anchor="ctr" anchorCtr="1">
            <a:noAutofit/>
          </a:bodyPr>
          <a:lstStyle>
            <a:lvl1pPr>
              <a:defRPr lang="en-US" sz="2400" dirty="0">
                <a:solidFill>
                  <a:schemeClr val="accent5"/>
                </a:solidFill>
              </a:defRPr>
            </a:lvl1pPr>
          </a:lstStyle>
          <a:p>
            <a:pPr lvl="0" algn="ctr"/>
            <a:r>
              <a:rPr lang="en-US" dirty="0" smtClean="0"/>
              <a:t>Pre-title</a:t>
            </a:r>
            <a:endParaRPr lang="en-US" dirty="0"/>
          </a:p>
        </p:txBody>
      </p:sp>
    </p:spTree>
    <p:extLst>
      <p:ext uri="{BB962C8B-B14F-4D97-AF65-F5344CB8AC3E}">
        <p14:creationId xmlns:p14="http://schemas.microsoft.com/office/powerpoint/2010/main" val="332580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ext Right ">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2772190"/>
            <a:ext cx="4809655" cy="3171410"/>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itle 3"/>
          <p:cNvSpPr>
            <a:spLocks noGrp="1"/>
          </p:cNvSpPr>
          <p:nvPr>
            <p:ph type="title"/>
          </p:nvPr>
        </p:nvSpPr>
        <p:spPr>
          <a:xfrm>
            <a:off x="1295274" y="739938"/>
            <a:ext cx="9600262" cy="1016126"/>
          </a:xfrm>
        </p:spPr>
        <p:txBody>
          <a:bodyPr/>
          <a:lstStyle/>
          <a:p>
            <a:r>
              <a:rPr lang="en-US" dirty="0" smtClean="0"/>
              <a:t>Click to edit Master title style</a:t>
            </a:r>
            <a:endParaRPr lang="en-US" dirty="0"/>
          </a:p>
        </p:txBody>
      </p:sp>
      <p:sp>
        <p:nvSpPr>
          <p:cNvPr id="5" name="Text Placeholder 11"/>
          <p:cNvSpPr>
            <a:spLocks noGrp="1"/>
          </p:cNvSpPr>
          <p:nvPr>
            <p:ph type="body" sz="quarter" idx="12" hasCustomPrompt="1"/>
          </p:nvPr>
        </p:nvSpPr>
        <p:spPr>
          <a:xfrm>
            <a:off x="1289322" y="1756064"/>
            <a:ext cx="9607405" cy="914399"/>
          </a:xfrm>
          <a:prstGeom prst="rect">
            <a:avLst/>
          </a:prstGeom>
        </p:spPr>
        <p:txBody>
          <a:bodyPr vert="horz" lIns="91440" tIns="45720" rIns="91440" bIns="45720" rtlCol="0" anchor="ctr" anchorCtr="1">
            <a:noAutofit/>
          </a:bodyPr>
          <a:lstStyle>
            <a:lvl1pPr algn="ctr">
              <a:defRPr lang="en-US" sz="2400" dirty="0">
                <a:solidFill>
                  <a:schemeClr val="accent5"/>
                </a:solidFill>
              </a:defRPr>
            </a:lvl1pPr>
          </a:lstStyle>
          <a:p>
            <a:pPr lvl="0" algn="ctr"/>
            <a:r>
              <a:rPr lang="en-US" dirty="0" smtClean="0"/>
              <a:t>Subtitle</a:t>
            </a:r>
            <a:endParaRPr lang="en-US" dirty="0"/>
          </a:p>
        </p:txBody>
      </p:sp>
      <p:sp>
        <p:nvSpPr>
          <p:cNvPr id="6"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custDataLst>
      <p:tags r:id="rId1"/>
    </p:custDataLst>
    <p:extLst>
      <p:ext uri="{BB962C8B-B14F-4D97-AF65-F5344CB8AC3E}">
        <p14:creationId xmlns:p14="http://schemas.microsoft.com/office/powerpoint/2010/main" val="945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mod="1">
    <p:ext uri="{DCECCB84-F9BA-43D5-87BE-67443E8EF086}">
      <p15:sldGuideLst xmlns=""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Action Page">
    <p:spTree>
      <p:nvGrpSpPr>
        <p:cNvPr id="1" name=""/>
        <p:cNvGrpSpPr/>
        <p:nvPr/>
      </p:nvGrpSpPr>
      <p:grpSpPr>
        <a:xfrm>
          <a:off x="0" y="0"/>
          <a:ext cx="0" cy="0"/>
          <a:chOff x="0" y="0"/>
          <a:chExt cx="0" cy="0"/>
        </a:xfrm>
      </p:grpSpPr>
      <p:sp>
        <p:nvSpPr>
          <p:cNvPr id="11" name="Rounded Rectangle 10"/>
          <p:cNvSpPr/>
          <p:nvPr userDrawn="1"/>
        </p:nvSpPr>
        <p:spPr>
          <a:xfrm>
            <a:off x="2125519" y="2841942"/>
            <a:ext cx="3102264" cy="2101850"/>
          </a:xfrm>
          <a:prstGeom prst="roundRect">
            <a:avLst/>
          </a:prstGeom>
        </p:spPr>
        <p:style>
          <a:lnRef idx="1">
            <a:schemeClr val="accent1"/>
          </a:lnRef>
          <a:fillRef idx="2">
            <a:schemeClr val="accent1"/>
          </a:fillRef>
          <a:effectRef idx="1">
            <a:schemeClr val="accent1"/>
          </a:effectRef>
          <a:fontRef idx="minor">
            <a:schemeClr val="dk1"/>
          </a:fontRef>
        </p:style>
      </p:sp>
      <p:sp>
        <p:nvSpPr>
          <p:cNvPr id="3" name="Content Placeholder 2"/>
          <p:cNvSpPr>
            <a:spLocks noGrp="1"/>
          </p:cNvSpPr>
          <p:nvPr>
            <p:ph idx="1"/>
          </p:nvPr>
        </p:nvSpPr>
        <p:spPr>
          <a:xfrm>
            <a:off x="6096000" y="2438400"/>
            <a:ext cx="4809655" cy="3505200"/>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5" name="Text Placeholder 11"/>
          <p:cNvSpPr>
            <a:spLocks noGrp="1"/>
          </p:cNvSpPr>
          <p:nvPr>
            <p:ph type="body" sz="quarter" idx="12" hasCustomPrompt="1"/>
          </p:nvPr>
        </p:nvSpPr>
        <p:spPr>
          <a:xfrm>
            <a:off x="1289322" y="1523999"/>
            <a:ext cx="9607405" cy="914399"/>
          </a:xfrm>
          <a:prstGeom prst="rect">
            <a:avLst/>
          </a:prstGeom>
        </p:spPr>
        <p:txBody>
          <a:bodyPr vert="horz" lIns="91440" tIns="45720" rIns="91440" bIns="45720" rtlCol="0" anchor="ctr" anchorCtr="1">
            <a:noAutofit/>
          </a:bodyPr>
          <a:lstStyle>
            <a:lvl1pPr algn="ctr">
              <a:defRPr lang="en-US" sz="2400" dirty="0">
                <a:solidFill>
                  <a:schemeClr val="accent5"/>
                </a:solidFill>
              </a:defRPr>
            </a:lvl1pPr>
          </a:lstStyle>
          <a:p>
            <a:pPr lvl="0" algn="ctr"/>
            <a:r>
              <a:rPr lang="en-US" dirty="0" smtClean="0"/>
              <a:t>Subtitle</a:t>
            </a:r>
            <a:endParaRPr lang="en-US" dirty="0"/>
          </a:p>
        </p:txBody>
      </p:sp>
      <p:sp>
        <p:nvSpPr>
          <p:cNvPr id="6"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
        <p:nvSpPr>
          <p:cNvPr id="7" name="Text Placeholder 6"/>
          <p:cNvSpPr>
            <a:spLocks noGrp="1"/>
          </p:cNvSpPr>
          <p:nvPr>
            <p:ph type="body" sz="quarter" idx="14" hasCustomPrompt="1"/>
          </p:nvPr>
        </p:nvSpPr>
        <p:spPr>
          <a:xfrm>
            <a:off x="1874838" y="4991099"/>
            <a:ext cx="3602037" cy="605472"/>
          </a:xfrm>
        </p:spPr>
        <p:txBody>
          <a:bodyPr/>
          <a:lstStyle>
            <a:lvl1pPr>
              <a:defRPr b="1"/>
            </a:lvl1pPr>
          </a:lstStyle>
          <a:p>
            <a:pPr lvl="0"/>
            <a:r>
              <a:rPr lang="en-US" dirty="0" smtClean="0"/>
              <a:t>ACTION</a:t>
            </a:r>
            <a:endParaRPr lang="en-US" dirty="0"/>
          </a:p>
        </p:txBody>
      </p:sp>
    </p:spTree>
    <p:custDataLst>
      <p:tags r:id="rId1"/>
    </p:custDataLst>
    <p:extLst>
      <p:ext uri="{BB962C8B-B14F-4D97-AF65-F5344CB8AC3E}">
        <p14:creationId xmlns:p14="http://schemas.microsoft.com/office/powerpoint/2010/main" val="6281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mod="1">
    <p:ext uri="{DCECCB84-F9BA-43D5-87BE-67443E8EF086}">
      <p15:sldGuideLst xmlns=""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Text Right - Photo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2670629"/>
            <a:ext cx="4809655" cy="3272970"/>
          </a:xfrm>
          <a:prstGeom prst="rect">
            <a:avLst/>
          </a:prstGeom>
        </p:spPr>
        <p:txBody>
          <a:bodyPr vert="horz" lIns="91440" tIns="45720" rIns="91440" bIns="45720" rtlCol="0" anchor="ctr" anchorCtr="1">
            <a:normAutofit/>
          </a:bodyPr>
          <a:lstStyle>
            <a:lvl1pPr>
              <a:defRPr lang="en-US" sz="2400" dirty="0" smtClean="0"/>
            </a:lvl1pPr>
            <a:lvl2pPr>
              <a:defRPr lang="en-US" sz="2000" dirty="0" smtClean="0"/>
            </a:lvl2pPr>
            <a:lvl3pPr>
              <a:defRPr lang="en-US" sz="1800"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Title 3"/>
          <p:cNvSpPr>
            <a:spLocks noGrp="1"/>
          </p:cNvSpPr>
          <p:nvPr>
            <p:ph type="title"/>
          </p:nvPr>
        </p:nvSpPr>
        <p:spPr>
          <a:xfrm>
            <a:off x="1295274" y="739938"/>
            <a:ext cx="9600262" cy="943719"/>
          </a:xfrm>
        </p:spPr>
        <p:txBody>
          <a:bodyPr/>
          <a:lstStyle/>
          <a:p>
            <a:r>
              <a:rPr lang="en-US" smtClean="0"/>
              <a:t>Click to edit Master title style</a:t>
            </a:r>
            <a:endParaRPr lang="en-US"/>
          </a:p>
        </p:txBody>
      </p:sp>
      <p:sp>
        <p:nvSpPr>
          <p:cNvPr id="8" name="Text Placeholder 11"/>
          <p:cNvSpPr>
            <a:spLocks noGrp="1"/>
          </p:cNvSpPr>
          <p:nvPr>
            <p:ph type="body" sz="quarter" idx="12" hasCustomPrompt="1"/>
          </p:nvPr>
        </p:nvSpPr>
        <p:spPr>
          <a:xfrm>
            <a:off x="1289322" y="1683656"/>
            <a:ext cx="9607405" cy="870858"/>
          </a:xfrm>
          <a:prstGeom prst="rect">
            <a:avLst/>
          </a:prstGeom>
        </p:spPr>
        <p:txBody>
          <a:bodyPr vert="horz" lIns="91440" tIns="45720" rIns="91440" bIns="45720" rtlCol="0" anchor="ctr" anchorCtr="1">
            <a:noAutofit/>
          </a:bodyPr>
          <a:lstStyle>
            <a:lvl1pPr algn="ctr">
              <a:defRPr lang="en-US" sz="2400" dirty="0">
                <a:solidFill>
                  <a:schemeClr val="accent5"/>
                </a:solidFill>
              </a:defRPr>
            </a:lvl1pPr>
          </a:lstStyle>
          <a:p>
            <a:pPr lvl="0" algn="ctr"/>
            <a:r>
              <a:rPr lang="en-US" dirty="0" smtClean="0"/>
              <a:t>Subtitle</a:t>
            </a:r>
            <a:endParaRPr lang="en-US" dirty="0"/>
          </a:p>
        </p:txBody>
      </p:sp>
      <p:sp>
        <p:nvSpPr>
          <p:cNvPr id="5" name="Picture Placeholder 4"/>
          <p:cNvSpPr>
            <a:spLocks noGrp="1"/>
          </p:cNvSpPr>
          <p:nvPr>
            <p:ph type="pic" sz="quarter" idx="13"/>
          </p:nvPr>
        </p:nvSpPr>
        <p:spPr>
          <a:xfrm>
            <a:off x="1638736" y="2670629"/>
            <a:ext cx="3795121" cy="3272972"/>
          </a:xfrm>
          <a:prstGeom prst="round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txBody>
          <a:bodyPr/>
          <a:lstStyle/>
          <a:p>
            <a:r>
              <a:rPr lang="en-US" smtClean="0"/>
              <a:t>Click icon to add picture</a:t>
            </a:r>
            <a:endParaRPr lang="en-US"/>
          </a:p>
        </p:txBody>
      </p:sp>
      <p:sp>
        <p:nvSpPr>
          <p:cNvPr id="6" name="Text Placeholder 3"/>
          <p:cNvSpPr>
            <a:spLocks noGrp="1"/>
          </p:cNvSpPr>
          <p:nvPr>
            <p:ph type="body" sz="quarter" idx="14"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custDataLst>
      <p:tags r:id="rId1"/>
    </p:custDataLst>
    <p:extLst>
      <p:ext uri="{BB962C8B-B14F-4D97-AF65-F5344CB8AC3E}">
        <p14:creationId xmlns:p14="http://schemas.microsoft.com/office/powerpoint/2010/main" val="115745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mod="1">
    <p:ext uri="{DCECCB84-F9BA-43D5-87BE-67443E8EF086}">
      <p15:sldGuideLst xmlns=""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Text Right - Photo Left - No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2438400"/>
            <a:ext cx="4809655" cy="3505199"/>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Title 3"/>
          <p:cNvSpPr>
            <a:spLocks noGrp="1"/>
          </p:cNvSpPr>
          <p:nvPr>
            <p:ph type="title"/>
          </p:nvPr>
        </p:nvSpPr>
        <p:spPr>
          <a:xfrm>
            <a:off x="1295274" y="739938"/>
            <a:ext cx="9600262" cy="1698461"/>
          </a:xfrm>
        </p:spPr>
        <p:txBody>
          <a:bodyPr/>
          <a:lstStyle/>
          <a:p>
            <a:r>
              <a:rPr lang="en-US" smtClean="0"/>
              <a:t>Click to edit Master title style</a:t>
            </a:r>
            <a:endParaRPr lang="en-US" dirty="0"/>
          </a:p>
        </p:txBody>
      </p:sp>
      <p:sp>
        <p:nvSpPr>
          <p:cNvPr id="5" name="Picture Placeholder 4"/>
          <p:cNvSpPr>
            <a:spLocks noGrp="1"/>
          </p:cNvSpPr>
          <p:nvPr>
            <p:ph type="pic" sz="quarter" idx="13"/>
          </p:nvPr>
        </p:nvSpPr>
        <p:spPr>
          <a:xfrm>
            <a:off x="1638736" y="2438401"/>
            <a:ext cx="4064397" cy="3505200"/>
          </a:xfrm>
          <a:prstGeom prst="round2DiagRect">
            <a:avLst/>
          </a:prstGeom>
        </p:spPr>
        <p:style>
          <a:lnRef idx="3">
            <a:schemeClr val="lt1"/>
          </a:lnRef>
          <a:fillRef idx="1">
            <a:schemeClr val="accent6"/>
          </a:fillRef>
          <a:effectRef idx="1">
            <a:schemeClr val="accent6"/>
          </a:effectRef>
          <a:fontRef idx="none"/>
        </p:style>
        <p:txBody>
          <a:bodyPr vert="horz" lIns="91440" tIns="45720" rIns="91440" bIns="45720" rtlCol="0" anchor="ctr" anchorCtr="1">
            <a:normAutofit/>
          </a:bodyPr>
          <a:lstStyle>
            <a:lvl1pPr>
              <a:defRPr lang="en-US"/>
            </a:lvl1pPr>
          </a:lstStyle>
          <a:p>
            <a:pPr lvl="0"/>
            <a:r>
              <a:rPr lang="en-US" smtClean="0"/>
              <a:t>Click icon to add picture</a:t>
            </a:r>
            <a:endParaRPr lang="en-US"/>
          </a:p>
        </p:txBody>
      </p:sp>
      <p:sp>
        <p:nvSpPr>
          <p:cNvPr id="6" name="Text Placeholder 3"/>
          <p:cNvSpPr>
            <a:spLocks noGrp="1"/>
          </p:cNvSpPr>
          <p:nvPr>
            <p:ph type="body" sz="quarter" idx="14"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custDataLst>
      <p:tags r:id="rId1"/>
    </p:custDataLst>
    <p:extLst>
      <p:ext uri="{BB962C8B-B14F-4D97-AF65-F5344CB8AC3E}">
        <p14:creationId xmlns:p14="http://schemas.microsoft.com/office/powerpoint/2010/main" val="124483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mod="1">
    <p:ext uri="{DCECCB84-F9BA-43D5-87BE-67443E8EF086}">
      <p15:sldGuideLst xmlns=""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 Id="rId30"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auto">
          <a:xfrm>
            <a:off x="0" y="6362700"/>
            <a:ext cx="12192000" cy="495300"/>
          </a:xfrm>
          <a:prstGeom prst="rect">
            <a:avLst/>
          </a:prstGeom>
          <a:solidFill>
            <a:schemeClr val="bg1">
              <a:alpha val="6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smtClean="0">
              <a:ln>
                <a:noFill/>
              </a:ln>
              <a:solidFill>
                <a:srgbClr val="7E7E7E"/>
              </a:solidFill>
              <a:effectLst/>
              <a:latin typeface="Helvetica" charset="0"/>
              <a:ea typeface="ヒラギノ角ゴ ProN W3" charset="0"/>
              <a:cs typeface="ヒラギノ角ゴ ProN W3" charset="0"/>
              <a:sym typeface="Helvetica" charset="0"/>
            </a:endParaRPr>
          </a:p>
        </p:txBody>
      </p:sp>
      <p:sp>
        <p:nvSpPr>
          <p:cNvPr id="1027" name="Rectangle 2"/>
          <p:cNvSpPr>
            <a:spLocks noGrp="1" noChangeArrowheads="1"/>
          </p:cNvSpPr>
          <p:nvPr>
            <p:ph type="title"/>
          </p:nvPr>
        </p:nvSpPr>
        <p:spPr bwMode="auto">
          <a:xfrm>
            <a:off x="1295274" y="739938"/>
            <a:ext cx="9600262" cy="13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8798" tIns="28798" rIns="28798" bIns="28798" numCol="1" anchor="ctr" anchorCtr="0" compatLnSpc="1">
            <a:prstTxWarp prst="textNoShape">
              <a:avLst/>
            </a:prstTxWarp>
            <a:normAutofit/>
          </a:bodyPr>
          <a:lstStyle/>
          <a:p>
            <a:pPr lvl="0"/>
            <a:endParaRPr lang="en-US" altLang="en-US" dirty="0" smtClean="0">
              <a:sym typeface="Gill Sans" pitchFamily="-84" charset="0"/>
            </a:endParaRPr>
          </a:p>
        </p:txBody>
      </p:sp>
      <p:sp>
        <p:nvSpPr>
          <p:cNvPr id="4" name="Rectangle 3"/>
          <p:cNvSpPr/>
          <p:nvPr userDrawn="1"/>
        </p:nvSpPr>
        <p:spPr>
          <a:xfrm>
            <a:off x="0" y="-1"/>
            <a:ext cx="12192000" cy="678151"/>
          </a:xfrm>
          <a:prstGeom prst="rect">
            <a:avLst/>
          </a:prstGeom>
          <a:solidFill>
            <a:schemeClr val="tx1">
              <a:alpha val="59000"/>
            </a:schemeClr>
          </a:solidFill>
          <a:effectLst>
            <a:outerShdw blurRad="50800" dist="38100" dir="5400000" algn="t" rotWithShape="0">
              <a:prstClr val="black">
                <a:alpha val="40000"/>
              </a:prstClr>
            </a:outerShdw>
          </a:effectLst>
        </p:spPr>
        <p:txBody>
          <a:bodyPr wrap="square">
            <a:noAutofit/>
          </a:bodyPr>
          <a:lstStyle/>
          <a:p>
            <a:pPr algn="ctr" eaLnBrk="0" fontAlgn="base" hangingPunct="0">
              <a:spcBef>
                <a:spcPct val="0"/>
              </a:spcBef>
              <a:spcAft>
                <a:spcPct val="0"/>
              </a:spcAft>
            </a:pPr>
            <a:endParaRPr lang="en-US" sz="2100" cap="all" spc="225" dirty="0">
              <a:solidFill>
                <a:prstClr val="white"/>
              </a:solidFill>
              <a:effectLst>
                <a:outerShdw blurRad="38100" dist="38100" dir="2700000" algn="tl">
                  <a:srgbClr val="000000">
                    <a:alpha val="43137"/>
                  </a:srgbClr>
                </a:outerShdw>
              </a:effectLst>
              <a:ea typeface="ヒラギノ角ゴ ProN W3" pitchFamily="-84" charset="-128"/>
              <a:sym typeface="Helvetica" panose="020B0604020202020204" pitchFamily="34" charset="0"/>
            </a:endParaRPr>
          </a:p>
        </p:txBody>
      </p:sp>
      <p:grpSp>
        <p:nvGrpSpPr>
          <p:cNvPr id="12" name="Group 11"/>
          <p:cNvGrpSpPr/>
          <p:nvPr userDrawn="1"/>
        </p:nvGrpSpPr>
        <p:grpSpPr>
          <a:xfrm>
            <a:off x="1329246" y="178173"/>
            <a:ext cx="2186101" cy="310004"/>
            <a:chOff x="838200" y="8839197"/>
            <a:chExt cx="2909601" cy="457203"/>
          </a:xfrm>
        </p:grpSpPr>
        <p:pic>
          <p:nvPicPr>
            <p:cNvPr id="13" name="Picture 12"/>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048000" y="8839197"/>
              <a:ext cx="699801" cy="457203"/>
            </a:xfrm>
            <a:prstGeom prst="rect">
              <a:avLst/>
            </a:prstGeom>
          </p:spPr>
        </p:pic>
        <p:pic>
          <p:nvPicPr>
            <p:cNvPr id="14" name="Picture 13"/>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838200" y="8839197"/>
              <a:ext cx="452020" cy="456418"/>
            </a:xfrm>
            <a:prstGeom prst="rect">
              <a:avLst/>
            </a:prstGeom>
          </p:spPr>
        </p:pic>
        <p:pic>
          <p:nvPicPr>
            <p:cNvPr id="16" name="Picture 15"/>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494532" y="8874721"/>
              <a:ext cx="1299336" cy="392493"/>
            </a:xfrm>
            <a:prstGeom prst="rect">
              <a:avLst/>
            </a:prstGeom>
          </p:spPr>
        </p:pic>
      </p:grpSp>
      <p:sp>
        <p:nvSpPr>
          <p:cNvPr id="17" name="TextBox 16"/>
          <p:cNvSpPr txBox="1"/>
          <p:nvPr userDrawn="1"/>
        </p:nvSpPr>
        <p:spPr>
          <a:xfrm>
            <a:off x="1228441" y="6458192"/>
            <a:ext cx="3049233" cy="276999"/>
          </a:xfrm>
          <a:prstGeom prst="rect">
            <a:avLst/>
          </a:prstGeom>
          <a:noFill/>
        </p:spPr>
        <p:txBody>
          <a:bodyPr wrap="none" rtlCol="0">
            <a:spAutoFit/>
          </a:bodyPr>
          <a:lstStyle/>
          <a:p>
            <a:r>
              <a:rPr lang="en-US" sz="1200" dirty="0" smtClean="0"/>
              <a:t>© American </a:t>
            </a:r>
            <a:r>
              <a:rPr lang="en-US" sz="1200" dirty="0"/>
              <a:t>Physiological Society </a:t>
            </a:r>
            <a:r>
              <a:rPr lang="en-US" sz="1200" dirty="0" smtClean="0"/>
              <a:t>2017</a:t>
            </a:r>
            <a:endParaRPr lang="en-US" sz="1200" dirty="0"/>
          </a:p>
        </p:txBody>
      </p:sp>
      <p:sp>
        <p:nvSpPr>
          <p:cNvPr id="2" name="Text Placeholder 1"/>
          <p:cNvSpPr>
            <a:spLocks noGrp="1"/>
          </p:cNvSpPr>
          <p:nvPr>
            <p:ph type="body" idx="1"/>
          </p:nvPr>
        </p:nvSpPr>
        <p:spPr>
          <a:xfrm>
            <a:off x="1295400" y="2438399"/>
            <a:ext cx="9600136" cy="3276601"/>
          </a:xfrm>
          <a:prstGeom prst="rect">
            <a:avLst/>
          </a:prstGeom>
        </p:spPr>
        <p:txBody>
          <a:bodyPr vert="horz" lIns="91440" tIns="45720" rIns="91440" bIns="45720" rtlCol="0" anchor="ctr" anchorCtr="1">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Rectangle 4"/>
          <p:cNvSpPr/>
          <p:nvPr userDrawn="1"/>
        </p:nvSpPr>
        <p:spPr>
          <a:xfrm>
            <a:off x="3991429" y="61788"/>
            <a:ext cx="6905171" cy="584775"/>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US" sz="1600" b="0" cap="none" spc="0" baseline="0" dirty="0" smtClean="0">
                <a:solidFill>
                  <a:schemeClr val="bg1"/>
                </a:solidFill>
              </a:rPr>
              <a:t>Professional Integrity: Best Practices For Publishing Your Research</a:t>
            </a:r>
          </a:p>
          <a:p>
            <a:pPr algn="r" eaLnBrk="0" fontAlgn="base" hangingPunct="0">
              <a:spcBef>
                <a:spcPct val="0"/>
              </a:spcBef>
              <a:spcAft>
                <a:spcPct val="0"/>
              </a:spcAft>
            </a:pPr>
            <a:r>
              <a:rPr lang="en-US" sz="1600" b="1" cap="none" spc="0" baseline="0" dirty="0" smtClean="0">
                <a:solidFill>
                  <a:schemeClr val="bg1"/>
                </a:solidFill>
                <a:effectLst>
                  <a:outerShdw blurRad="38100" dist="38100" dir="2700000" algn="tl">
                    <a:srgbClr val="000000">
                      <a:alpha val="43137"/>
                    </a:srgbClr>
                  </a:outerShdw>
                </a:effectLst>
                <a:ea typeface="ヒラギノ角ゴ ProN W3" pitchFamily="-84" charset="-128"/>
                <a:sym typeface="Helvetica" panose="020B0604020202020204" pitchFamily="34" charset="0"/>
              </a:rPr>
              <a:t>Conflicts of Interest</a:t>
            </a:r>
          </a:p>
        </p:txBody>
      </p:sp>
    </p:spTree>
    <p:extLst>
      <p:ext uri="{BB962C8B-B14F-4D97-AF65-F5344CB8AC3E}">
        <p14:creationId xmlns:p14="http://schemas.microsoft.com/office/powerpoint/2010/main" val="2991858648"/>
      </p:ext>
    </p:extLst>
  </p:cSld>
  <p:clrMap bg1="lt1" tx1="dk1" bg2="lt2" tx2="dk2" accent1="accent1" accent2="accent2" accent3="accent3" accent4="accent4" accent5="accent5" accent6="accent6" hlink="hlink" folHlink="folHlink"/>
  <p:sldLayoutIdLst>
    <p:sldLayoutId id="2147483846" r:id="rId1"/>
    <p:sldLayoutId id="2147483848" r:id="rId2"/>
    <p:sldLayoutId id="2147483866" r:id="rId3"/>
    <p:sldLayoutId id="2147483847" r:id="rId4"/>
    <p:sldLayoutId id="2147483859" r:id="rId5"/>
    <p:sldLayoutId id="2147483849" r:id="rId6"/>
    <p:sldLayoutId id="2147483863" r:id="rId7"/>
    <p:sldLayoutId id="2147483850" r:id="rId8"/>
    <p:sldLayoutId id="2147483862" r:id="rId9"/>
    <p:sldLayoutId id="2147483851" r:id="rId10"/>
    <p:sldLayoutId id="2147483870" r:id="rId11"/>
    <p:sldLayoutId id="2147483872" r:id="rId12"/>
    <p:sldLayoutId id="2147483852" r:id="rId13"/>
    <p:sldLayoutId id="2147483860" r:id="rId14"/>
    <p:sldLayoutId id="2147483871" r:id="rId15"/>
    <p:sldLayoutId id="2147483853" r:id="rId16"/>
    <p:sldLayoutId id="2147483867" r:id="rId17"/>
    <p:sldLayoutId id="2147483854" r:id="rId18"/>
    <p:sldLayoutId id="2147483855" r:id="rId19"/>
    <p:sldLayoutId id="2147483856" r:id="rId20"/>
    <p:sldLayoutId id="2147483857" r:id="rId21"/>
    <p:sldLayoutId id="2147483858" r:id="rId22"/>
    <p:sldLayoutId id="2147483869"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rtl="0" eaLnBrk="1" fontAlgn="base" hangingPunct="1">
        <a:spcBef>
          <a:spcPct val="0"/>
        </a:spcBef>
        <a:spcAft>
          <a:spcPct val="0"/>
        </a:spcAft>
        <a:defRPr sz="4000" b="1" i="0" baseline="0">
          <a:solidFill>
            <a:schemeClr val="accent5"/>
          </a:solidFill>
          <a:effectLst>
            <a:outerShdw blurRad="38100" dist="38100" dir="2700000" algn="tl">
              <a:srgbClr val="000000">
                <a:alpha val="43137"/>
              </a:srgbClr>
            </a:outerShdw>
          </a:effectLst>
          <a:latin typeface="+mj-lt"/>
          <a:ea typeface="+mj-ea"/>
          <a:cs typeface="+mj-cs"/>
          <a:sym typeface="Gill Sans" pitchFamily="-84" charset="0"/>
        </a:defRPr>
      </a:lvl1pPr>
      <a:lvl2pPr algn="l" rtl="0" eaLnBrk="1" fontAlgn="base" hangingPunct="1">
        <a:spcBef>
          <a:spcPct val="0"/>
        </a:spcBef>
        <a:spcAft>
          <a:spcPct val="0"/>
        </a:spcAft>
        <a:defRPr sz="2400" i="1">
          <a:solidFill>
            <a:srgbClr val="414141"/>
          </a:solidFill>
          <a:latin typeface="Gill Sans" charset="0"/>
          <a:ea typeface="ヒラギノ角ゴ ProN W3" charset="0"/>
          <a:cs typeface="ヒラギノ角ゴ ProN W3" charset="0"/>
          <a:sym typeface="Gill Sans" pitchFamily="-84" charset="0"/>
        </a:defRPr>
      </a:lvl2pPr>
      <a:lvl3pPr algn="l" rtl="0" eaLnBrk="1" fontAlgn="base" hangingPunct="1">
        <a:spcBef>
          <a:spcPct val="0"/>
        </a:spcBef>
        <a:spcAft>
          <a:spcPct val="0"/>
        </a:spcAft>
        <a:defRPr sz="2400" i="1">
          <a:solidFill>
            <a:srgbClr val="414141"/>
          </a:solidFill>
          <a:latin typeface="Gill Sans" charset="0"/>
          <a:ea typeface="ヒラギノ角ゴ ProN W3" charset="0"/>
          <a:cs typeface="ヒラギノ角ゴ ProN W3" charset="0"/>
          <a:sym typeface="Gill Sans" pitchFamily="-84" charset="0"/>
        </a:defRPr>
      </a:lvl3pPr>
      <a:lvl4pPr algn="l" rtl="0" eaLnBrk="1" fontAlgn="base" hangingPunct="1">
        <a:spcBef>
          <a:spcPct val="0"/>
        </a:spcBef>
        <a:spcAft>
          <a:spcPct val="0"/>
        </a:spcAft>
        <a:defRPr sz="2400" i="1">
          <a:solidFill>
            <a:srgbClr val="414141"/>
          </a:solidFill>
          <a:latin typeface="Gill Sans" charset="0"/>
          <a:ea typeface="ヒラギノ角ゴ ProN W3" charset="0"/>
          <a:cs typeface="ヒラギノ角ゴ ProN W3" charset="0"/>
          <a:sym typeface="Gill Sans" pitchFamily="-84" charset="0"/>
        </a:defRPr>
      </a:lvl4pPr>
      <a:lvl5pPr algn="l" rtl="0" eaLnBrk="1" fontAlgn="base" hangingPunct="1">
        <a:spcBef>
          <a:spcPct val="0"/>
        </a:spcBef>
        <a:spcAft>
          <a:spcPct val="0"/>
        </a:spcAft>
        <a:defRPr sz="2400" i="1">
          <a:solidFill>
            <a:srgbClr val="414141"/>
          </a:solidFill>
          <a:latin typeface="Gill Sans" charset="0"/>
          <a:ea typeface="ヒラギノ角ゴ ProN W3" charset="0"/>
          <a:cs typeface="ヒラギノ角ゴ ProN W3" charset="0"/>
          <a:sym typeface="Gill Sans" pitchFamily="-84" charset="0"/>
        </a:defRPr>
      </a:lvl5pPr>
      <a:lvl6pPr marL="287945" algn="l" rtl="0" eaLnBrk="1" fontAlgn="base" hangingPunct="1">
        <a:spcBef>
          <a:spcPct val="0"/>
        </a:spcBef>
        <a:spcAft>
          <a:spcPct val="0"/>
        </a:spcAft>
        <a:defRPr sz="2300" i="1">
          <a:solidFill>
            <a:srgbClr val="414141"/>
          </a:solidFill>
          <a:latin typeface="Gill Sans" charset="0"/>
          <a:ea typeface="ヒラギノ角ゴ ProN W3" charset="0"/>
          <a:cs typeface="ヒラギノ角ゴ ProN W3" charset="0"/>
          <a:sym typeface="Gill Sans" charset="0"/>
        </a:defRPr>
      </a:lvl6pPr>
      <a:lvl7pPr marL="575892" algn="l" rtl="0" eaLnBrk="1" fontAlgn="base" hangingPunct="1">
        <a:spcBef>
          <a:spcPct val="0"/>
        </a:spcBef>
        <a:spcAft>
          <a:spcPct val="0"/>
        </a:spcAft>
        <a:defRPr sz="2300" i="1">
          <a:solidFill>
            <a:srgbClr val="414141"/>
          </a:solidFill>
          <a:latin typeface="Gill Sans" charset="0"/>
          <a:ea typeface="ヒラギノ角ゴ ProN W3" charset="0"/>
          <a:cs typeface="ヒラギノ角ゴ ProN W3" charset="0"/>
          <a:sym typeface="Gill Sans" charset="0"/>
        </a:defRPr>
      </a:lvl7pPr>
      <a:lvl8pPr marL="863836" algn="l" rtl="0" eaLnBrk="1" fontAlgn="base" hangingPunct="1">
        <a:spcBef>
          <a:spcPct val="0"/>
        </a:spcBef>
        <a:spcAft>
          <a:spcPct val="0"/>
        </a:spcAft>
        <a:defRPr sz="2300" i="1">
          <a:solidFill>
            <a:srgbClr val="414141"/>
          </a:solidFill>
          <a:latin typeface="Gill Sans" charset="0"/>
          <a:ea typeface="ヒラギノ角ゴ ProN W3" charset="0"/>
          <a:cs typeface="ヒラギノ角ゴ ProN W3" charset="0"/>
          <a:sym typeface="Gill Sans" charset="0"/>
        </a:defRPr>
      </a:lvl8pPr>
      <a:lvl9pPr marL="1151785" algn="l" rtl="0" eaLnBrk="1" fontAlgn="base" hangingPunct="1">
        <a:spcBef>
          <a:spcPct val="0"/>
        </a:spcBef>
        <a:spcAft>
          <a:spcPct val="0"/>
        </a:spcAft>
        <a:defRPr sz="2300" i="1">
          <a:solidFill>
            <a:srgbClr val="414141"/>
          </a:solidFill>
          <a:latin typeface="Gill Sans" charset="0"/>
          <a:ea typeface="ヒラギノ角ゴ ProN W3" charset="0"/>
          <a:cs typeface="ヒラギノ角ゴ ProN W3" charset="0"/>
          <a:sym typeface="Gill Sans" charset="0"/>
        </a:defRPr>
      </a:lvl9pPr>
    </p:titleStyle>
    <p:bodyStyle>
      <a:lvl1pPr marL="0" indent="0" algn="l" rtl="0" eaLnBrk="1" fontAlgn="base" hangingPunct="1">
        <a:lnSpc>
          <a:spcPct val="100000"/>
        </a:lnSpc>
        <a:spcBef>
          <a:spcPct val="0"/>
        </a:spcBef>
        <a:spcAft>
          <a:spcPct val="0"/>
        </a:spcAft>
        <a:buClr>
          <a:srgbClr val="414141"/>
        </a:buClr>
        <a:buSzPct val="100000"/>
        <a:buFontTx/>
        <a:buBlip>
          <a:blip r:embed="rId29"/>
        </a:buBlip>
        <a:defRPr lang="en-US" altLang="en-US" sz="2700" kern="1200" smtClean="0">
          <a:solidFill>
            <a:schemeClr val="tx1"/>
          </a:solidFill>
          <a:latin typeface="+mn-lt"/>
          <a:ea typeface="+mn-ea"/>
          <a:cs typeface="+mn-cs"/>
          <a:sym typeface="Gill Sans" pitchFamily="-84" charset="0"/>
        </a:defRPr>
      </a:lvl1pPr>
      <a:lvl2pPr marL="342854" indent="-342854" algn="l" rtl="0" eaLnBrk="1" fontAlgn="base" hangingPunct="1">
        <a:lnSpc>
          <a:spcPct val="100000"/>
        </a:lnSpc>
        <a:spcBef>
          <a:spcPts val="900"/>
        </a:spcBef>
        <a:spcAft>
          <a:spcPct val="0"/>
        </a:spcAft>
        <a:buClr>
          <a:srgbClr val="414141"/>
        </a:buClr>
        <a:buSzPct val="100000"/>
        <a:buFontTx/>
        <a:buBlip>
          <a:blip r:embed="rId30"/>
        </a:buBlip>
        <a:defRPr lang="en-US" altLang="en-US" sz="2325" kern="1200" smtClean="0">
          <a:solidFill>
            <a:schemeClr val="tx1"/>
          </a:solidFill>
          <a:latin typeface="+mn-lt"/>
          <a:ea typeface="+mn-ea"/>
          <a:cs typeface="+mn-cs"/>
          <a:sym typeface="Gill Sans" pitchFamily="-84" charset="0"/>
        </a:defRPr>
      </a:lvl2pPr>
      <a:lvl3pPr marL="633413" indent="-290513" algn="l" rtl="0" eaLnBrk="1" fontAlgn="base" hangingPunct="1">
        <a:lnSpc>
          <a:spcPct val="120000"/>
        </a:lnSpc>
        <a:spcBef>
          <a:spcPct val="0"/>
        </a:spcBef>
        <a:spcAft>
          <a:spcPct val="0"/>
        </a:spcAft>
        <a:buClr>
          <a:srgbClr val="414141"/>
        </a:buClr>
        <a:buSzPct val="100000"/>
        <a:buFont typeface="Gill Sans" pitchFamily="-84" charset="0"/>
        <a:buChar char="•"/>
        <a:defRPr lang="en-US" altLang="en-US" sz="1950" kern="1200" smtClean="0">
          <a:solidFill>
            <a:schemeClr val="tx2"/>
          </a:solidFill>
          <a:latin typeface="+mn-lt"/>
          <a:ea typeface="+mn-ea"/>
          <a:cs typeface="+mn-cs"/>
          <a:sym typeface="Gill Sans" pitchFamily="-84" charset="0"/>
        </a:defRPr>
      </a:lvl3pPr>
      <a:lvl4pPr marL="953937" indent="-261897" algn="l" rtl="0" eaLnBrk="1" fontAlgn="base" hangingPunct="1">
        <a:lnSpc>
          <a:spcPct val="120000"/>
        </a:lnSpc>
        <a:spcBef>
          <a:spcPct val="0"/>
        </a:spcBef>
        <a:spcAft>
          <a:spcPct val="0"/>
        </a:spcAft>
        <a:buClr>
          <a:srgbClr val="414141"/>
        </a:buClr>
        <a:buSzPct val="100000"/>
        <a:buFont typeface="Gill Sans" pitchFamily="-84" charset="0"/>
        <a:buChar char="•"/>
        <a:defRPr lang="en-US" altLang="en-US" sz="1950" kern="1200" smtClean="0">
          <a:solidFill>
            <a:schemeClr val="tx1"/>
          </a:solidFill>
          <a:latin typeface="+mn-lt"/>
          <a:ea typeface="+mn-ea"/>
          <a:cs typeface="+mn-cs"/>
          <a:sym typeface="Gill Sans" pitchFamily="-84" charset="0"/>
        </a:defRPr>
      </a:lvl4pPr>
      <a:lvl5pPr marL="1193611" indent="-261897" algn="l" rtl="0" eaLnBrk="1" fontAlgn="base" hangingPunct="1">
        <a:lnSpc>
          <a:spcPct val="120000"/>
        </a:lnSpc>
        <a:spcBef>
          <a:spcPct val="0"/>
        </a:spcBef>
        <a:spcAft>
          <a:spcPct val="0"/>
        </a:spcAft>
        <a:buClr>
          <a:srgbClr val="414141"/>
        </a:buClr>
        <a:buSzPct val="100000"/>
        <a:buFont typeface="Gill Sans" pitchFamily="-84" charset="0"/>
        <a:buChar char="•"/>
        <a:defRPr lang="en-US" altLang="en-US" sz="1950" kern="1200" smtClean="0">
          <a:solidFill>
            <a:schemeClr val="tx1"/>
          </a:solidFill>
          <a:latin typeface="+mn-lt"/>
          <a:ea typeface="+mn-ea"/>
          <a:cs typeface="+mn-cs"/>
          <a:sym typeface="Gill Sans" pitchFamily="-84" charset="0"/>
        </a:defRPr>
      </a:lvl5pPr>
      <a:lvl6pPr marL="1483723" indent="-264949" algn="l" rtl="0" eaLnBrk="1" fontAlgn="base" hangingPunct="1">
        <a:lnSpc>
          <a:spcPct val="120000"/>
        </a:lnSpc>
        <a:spcBef>
          <a:spcPct val="0"/>
        </a:spcBef>
        <a:spcAft>
          <a:spcPct val="0"/>
        </a:spcAft>
        <a:buClr>
          <a:srgbClr val="414141"/>
        </a:buClr>
        <a:buSzPct val="100000"/>
        <a:buFont typeface="Gill Sans" charset="0"/>
        <a:buChar char="•"/>
        <a:defRPr sz="2600">
          <a:solidFill>
            <a:srgbClr val="414141"/>
          </a:solidFill>
          <a:latin typeface="+mn-lt"/>
          <a:ea typeface="+mn-ea"/>
          <a:cs typeface="+mn-cs"/>
          <a:sym typeface="Gill Sans" charset="0"/>
        </a:defRPr>
      </a:lvl6pPr>
      <a:lvl7pPr marL="1771670" indent="-264949" algn="l" rtl="0" eaLnBrk="1" fontAlgn="base" hangingPunct="1">
        <a:lnSpc>
          <a:spcPct val="120000"/>
        </a:lnSpc>
        <a:spcBef>
          <a:spcPct val="0"/>
        </a:spcBef>
        <a:spcAft>
          <a:spcPct val="0"/>
        </a:spcAft>
        <a:buClr>
          <a:srgbClr val="414141"/>
        </a:buClr>
        <a:buSzPct val="100000"/>
        <a:buFont typeface="Gill Sans" charset="0"/>
        <a:buChar char="•"/>
        <a:defRPr sz="2600">
          <a:solidFill>
            <a:srgbClr val="414141"/>
          </a:solidFill>
          <a:latin typeface="+mn-lt"/>
          <a:ea typeface="+mn-ea"/>
          <a:cs typeface="+mn-cs"/>
          <a:sym typeface="Gill Sans" charset="0"/>
        </a:defRPr>
      </a:lvl7pPr>
      <a:lvl8pPr marL="2059616" indent="-264949" algn="l" rtl="0" eaLnBrk="1" fontAlgn="base" hangingPunct="1">
        <a:lnSpc>
          <a:spcPct val="120000"/>
        </a:lnSpc>
        <a:spcBef>
          <a:spcPct val="0"/>
        </a:spcBef>
        <a:spcAft>
          <a:spcPct val="0"/>
        </a:spcAft>
        <a:buClr>
          <a:srgbClr val="414141"/>
        </a:buClr>
        <a:buSzPct val="100000"/>
        <a:buFont typeface="Gill Sans" charset="0"/>
        <a:buChar char="•"/>
        <a:defRPr sz="2600">
          <a:solidFill>
            <a:srgbClr val="414141"/>
          </a:solidFill>
          <a:latin typeface="+mn-lt"/>
          <a:ea typeface="+mn-ea"/>
          <a:cs typeface="+mn-cs"/>
          <a:sym typeface="Gill Sans" charset="0"/>
        </a:defRPr>
      </a:lvl8pPr>
      <a:lvl9pPr marL="2347562" indent="-264949" algn="l" rtl="0" eaLnBrk="1" fontAlgn="base" hangingPunct="1">
        <a:lnSpc>
          <a:spcPct val="120000"/>
        </a:lnSpc>
        <a:spcBef>
          <a:spcPct val="0"/>
        </a:spcBef>
        <a:spcAft>
          <a:spcPct val="0"/>
        </a:spcAft>
        <a:buClr>
          <a:srgbClr val="414141"/>
        </a:buClr>
        <a:buSzPct val="100000"/>
        <a:buFont typeface="Gill Sans" charset="0"/>
        <a:buChar char="•"/>
        <a:defRPr sz="2600">
          <a:solidFill>
            <a:srgbClr val="414141"/>
          </a:solidFill>
          <a:latin typeface="+mn-lt"/>
          <a:ea typeface="+mn-ea"/>
          <a:cs typeface="+mn-cs"/>
          <a:sym typeface="Gill Sans" charset="0"/>
        </a:defRPr>
      </a:lvl9pPr>
    </p:bodyStyle>
    <p:otherStyle>
      <a:defPPr>
        <a:defRPr lang="en-US"/>
      </a:defPPr>
      <a:lvl1pPr marL="0" algn="l" defTabSz="575892" rtl="0" eaLnBrk="1" latinLnBrk="0" hangingPunct="1">
        <a:defRPr sz="1100" kern="1200">
          <a:solidFill>
            <a:schemeClr val="tx1"/>
          </a:solidFill>
          <a:latin typeface="+mn-lt"/>
          <a:ea typeface="+mn-ea"/>
          <a:cs typeface="+mn-cs"/>
        </a:defRPr>
      </a:lvl1pPr>
      <a:lvl2pPr marL="287945" algn="l" defTabSz="575892" rtl="0" eaLnBrk="1" latinLnBrk="0" hangingPunct="1">
        <a:defRPr sz="1100" kern="1200">
          <a:solidFill>
            <a:schemeClr val="tx1"/>
          </a:solidFill>
          <a:latin typeface="+mn-lt"/>
          <a:ea typeface="+mn-ea"/>
          <a:cs typeface="+mn-cs"/>
        </a:defRPr>
      </a:lvl2pPr>
      <a:lvl3pPr marL="575892" algn="l" defTabSz="575892" rtl="0" eaLnBrk="1" latinLnBrk="0" hangingPunct="1">
        <a:defRPr sz="1100" kern="1200">
          <a:solidFill>
            <a:schemeClr val="tx1"/>
          </a:solidFill>
          <a:latin typeface="+mn-lt"/>
          <a:ea typeface="+mn-ea"/>
          <a:cs typeface="+mn-cs"/>
        </a:defRPr>
      </a:lvl3pPr>
      <a:lvl4pPr marL="863836" algn="l" defTabSz="575892" rtl="0" eaLnBrk="1" latinLnBrk="0" hangingPunct="1">
        <a:defRPr sz="1100" kern="1200">
          <a:solidFill>
            <a:schemeClr val="tx1"/>
          </a:solidFill>
          <a:latin typeface="+mn-lt"/>
          <a:ea typeface="+mn-ea"/>
          <a:cs typeface="+mn-cs"/>
        </a:defRPr>
      </a:lvl4pPr>
      <a:lvl5pPr marL="1151785" algn="l" defTabSz="575892" rtl="0" eaLnBrk="1" latinLnBrk="0" hangingPunct="1">
        <a:defRPr sz="1100" kern="1200">
          <a:solidFill>
            <a:schemeClr val="tx1"/>
          </a:solidFill>
          <a:latin typeface="+mn-lt"/>
          <a:ea typeface="+mn-ea"/>
          <a:cs typeface="+mn-cs"/>
        </a:defRPr>
      </a:lvl5pPr>
      <a:lvl6pPr marL="1439731" algn="l" defTabSz="575892" rtl="0" eaLnBrk="1" latinLnBrk="0" hangingPunct="1">
        <a:defRPr sz="1100" kern="1200">
          <a:solidFill>
            <a:schemeClr val="tx1"/>
          </a:solidFill>
          <a:latin typeface="+mn-lt"/>
          <a:ea typeface="+mn-ea"/>
          <a:cs typeface="+mn-cs"/>
        </a:defRPr>
      </a:lvl6pPr>
      <a:lvl7pPr marL="1727677" algn="l" defTabSz="575892" rtl="0" eaLnBrk="1" latinLnBrk="0" hangingPunct="1">
        <a:defRPr sz="1100" kern="1200">
          <a:solidFill>
            <a:schemeClr val="tx1"/>
          </a:solidFill>
          <a:latin typeface="+mn-lt"/>
          <a:ea typeface="+mn-ea"/>
          <a:cs typeface="+mn-cs"/>
        </a:defRPr>
      </a:lvl7pPr>
      <a:lvl8pPr marL="2015624" algn="l" defTabSz="575892" rtl="0" eaLnBrk="1" latinLnBrk="0" hangingPunct="1">
        <a:defRPr sz="1100" kern="1200">
          <a:solidFill>
            <a:schemeClr val="tx1"/>
          </a:solidFill>
          <a:latin typeface="+mn-lt"/>
          <a:ea typeface="+mn-ea"/>
          <a:cs typeface="+mn-cs"/>
        </a:defRPr>
      </a:lvl8pPr>
      <a:lvl9pPr marL="2303569" algn="l" defTabSz="575892" rtl="0" eaLnBrk="1" latinLnBrk="0" hangingPunct="1">
        <a:defRPr sz="11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816" userDrawn="1">
          <p15:clr>
            <a:srgbClr val="F26B43"/>
          </p15:clr>
        </p15:guide>
        <p15:guide id="2" pos="9153">
          <p15:clr>
            <a:srgbClr val="F26B43"/>
          </p15:clr>
        </p15:guide>
        <p15:guide id="3" pos="3840" userDrawn="1">
          <p15:clr>
            <a:srgbClr val="F26B43"/>
          </p15:clr>
        </p15:guide>
        <p15:guide id="4" orient="horz" pos="5245">
          <p15:clr>
            <a:srgbClr val="F26B43"/>
          </p15:clr>
        </p15:guide>
        <p15:guide id="5" orient="horz" pos="4008" userDrawn="1">
          <p15:clr>
            <a:srgbClr val="F26B43"/>
          </p15:clr>
        </p15:guide>
        <p15:guide id="6" orient="horz" pos="1536" userDrawn="1">
          <p15:clr>
            <a:srgbClr val="F26B43"/>
          </p15:clr>
        </p15:guide>
        <p15:guide id="7" pos="6864" userDrawn="1">
          <p15:clr>
            <a:srgbClr val="F26B43"/>
          </p15:clr>
        </p15:guide>
        <p15:guide id="8" orient="horz" pos="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www.icmje.org/conflicts-of-interest/"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www.the-aps.org/pst"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6.wmf"/></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p:txBody>
          <a:bodyPr>
            <a:normAutofit/>
          </a:bodyPr>
          <a:lstStyle/>
          <a:p>
            <a:r>
              <a:rPr lang="en-US" dirty="0" smtClean="0"/>
              <a:t>Conflicts of Interest</a:t>
            </a:r>
            <a:endParaRPr lang="en-US" dirty="0"/>
          </a:p>
        </p:txBody>
      </p:sp>
      <p:sp>
        <p:nvSpPr>
          <p:cNvPr id="11" name="Text Placeholder 10"/>
          <p:cNvSpPr>
            <a:spLocks noGrp="1"/>
          </p:cNvSpPr>
          <p:nvPr>
            <p:ph type="body" sz="quarter" idx="10"/>
          </p:nvPr>
        </p:nvSpPr>
        <p:spPr>
          <a:xfrm>
            <a:off x="1295275" y="3258355"/>
            <a:ext cx="6586595" cy="2898330"/>
          </a:xfrm>
        </p:spPr>
        <p:txBody>
          <a:bodyPr numCol="2" spcCol="182880">
            <a:normAutofit/>
          </a:bodyPr>
          <a:lstStyle/>
          <a:p>
            <a:pPr lvl="1"/>
            <a:r>
              <a:rPr lang="en-US" altLang="en-US" sz="1800" dirty="0" smtClean="0"/>
              <a:t>Identify </a:t>
            </a:r>
            <a:r>
              <a:rPr lang="en-US" altLang="en-US" sz="1800" dirty="0"/>
              <a:t>different types of interests and potential conflicts of interest (</a:t>
            </a:r>
            <a:r>
              <a:rPr lang="en-US" altLang="en-US" sz="1800" dirty="0" smtClean="0"/>
              <a:t>COIs)in </a:t>
            </a:r>
            <a:r>
              <a:rPr lang="en-US" altLang="en-US" sz="1800" dirty="0"/>
              <a:t>publishing</a:t>
            </a:r>
          </a:p>
          <a:p>
            <a:pPr lvl="1"/>
            <a:r>
              <a:rPr lang="en-US" altLang="en-US" sz="1800" dirty="0"/>
              <a:t>Design effective ways to manage potential COI situations in the role of </a:t>
            </a:r>
            <a:r>
              <a:rPr lang="en-US" altLang="en-US" sz="1800" dirty="0" smtClean="0"/>
              <a:t>author, reviewer</a:t>
            </a:r>
            <a:r>
              <a:rPr lang="en-US" altLang="en-US" sz="1800" dirty="0"/>
              <a:t>, and editor</a:t>
            </a:r>
          </a:p>
          <a:p>
            <a:pPr lvl="1"/>
            <a:r>
              <a:rPr lang="en-US" altLang="en-US" sz="1800" dirty="0"/>
              <a:t>Describe and apply good practices for dealing with COIs in publishing</a:t>
            </a:r>
          </a:p>
        </p:txBody>
      </p:sp>
      <p:sp>
        <p:nvSpPr>
          <p:cNvPr id="17" name="Text Placeholder 16"/>
          <p:cNvSpPr>
            <a:spLocks noGrp="1"/>
          </p:cNvSpPr>
          <p:nvPr>
            <p:ph type="body" sz="quarter" idx="11"/>
          </p:nvPr>
        </p:nvSpPr>
        <p:spPr/>
        <p:txBody>
          <a:bodyPr>
            <a:normAutofit/>
          </a:bodyPr>
          <a:lstStyle/>
          <a:p>
            <a:r>
              <a:rPr lang="en-US" b="1" smtClean="0"/>
              <a:t>Professional Integrity: Best Practices For Publishing Your Research</a:t>
            </a:r>
            <a:endParaRPr lang="en-US" dirty="0"/>
          </a:p>
        </p:txBody>
      </p:sp>
      <p:sp>
        <p:nvSpPr>
          <p:cNvPr id="36" name="Text Placeholder 35"/>
          <p:cNvSpPr>
            <a:spLocks noGrp="1"/>
          </p:cNvSpPr>
          <p:nvPr>
            <p:ph type="body" sz="quarter" idx="12"/>
          </p:nvPr>
        </p:nvSpPr>
        <p:spPr>
          <a:xfrm>
            <a:off x="1893610" y="2766853"/>
            <a:ext cx="4823380" cy="754344"/>
          </a:xfrm>
        </p:spPr>
        <p:txBody>
          <a:bodyPr/>
          <a:lstStyle/>
          <a:p>
            <a:r>
              <a:rPr lang="en-US" altLang="en-US" smtClean="0"/>
              <a:t>You will be able to…</a:t>
            </a:r>
            <a:endParaRPr lang="en-US" alt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005" y="6260882"/>
            <a:ext cx="483220" cy="4360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9398" y="2713687"/>
            <a:ext cx="3446841" cy="3442998"/>
          </a:xfrm>
          <a:prstGeom prst="rect">
            <a:avLst/>
          </a:prstGeom>
          <a:ln w="285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38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Conflicts of Interest as an Author</a:t>
            </a:r>
            <a:endParaRPr lang="en-US" dirty="0"/>
          </a:p>
        </p:txBody>
      </p:sp>
      <p:sp>
        <p:nvSpPr>
          <p:cNvPr id="9" name="Text Placeholder 8"/>
          <p:cNvSpPr>
            <a:spLocks noGrp="1"/>
          </p:cNvSpPr>
          <p:nvPr>
            <p:ph type="body" sz="quarter" idx="13"/>
          </p:nvPr>
        </p:nvSpPr>
        <p:spPr/>
        <p:txBody>
          <a:bodyPr/>
          <a:lstStyle/>
          <a:p>
            <a:endParaRPr lang="en-US"/>
          </a:p>
        </p:txBody>
      </p:sp>
      <p:sp>
        <p:nvSpPr>
          <p:cNvPr id="10" name="Text Placeholder 9"/>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34628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lnSpcReduction="10000"/>
          </a:bodyPr>
          <a:lstStyle/>
          <a:p>
            <a:pPr lvl="1"/>
            <a:r>
              <a:rPr lang="en-US" smtClean="0"/>
              <a:t>Did you or your institution receive payments or services from a third party for any part of the submitted work?</a:t>
            </a:r>
          </a:p>
          <a:p>
            <a:pPr lvl="1"/>
            <a:r>
              <a:rPr lang="en-US" smtClean="0"/>
              <a:t>Have you had a financial relationship with sponsors within the past 3 years? </a:t>
            </a:r>
          </a:p>
          <a:p>
            <a:pPr lvl="1"/>
            <a:r>
              <a:rPr lang="en-US" smtClean="0"/>
              <a:t>Do you have other relationships that could appear to influence your work?</a:t>
            </a:r>
            <a:endParaRPr lang="en-US" dirty="0"/>
          </a:p>
        </p:txBody>
      </p:sp>
      <p:sp>
        <p:nvSpPr>
          <p:cNvPr id="2" name="Title 1"/>
          <p:cNvSpPr>
            <a:spLocks noGrp="1"/>
          </p:cNvSpPr>
          <p:nvPr>
            <p:ph type="title"/>
          </p:nvPr>
        </p:nvSpPr>
        <p:spPr/>
        <p:txBody>
          <a:bodyPr/>
          <a:lstStyle/>
          <a:p>
            <a:r>
              <a:rPr lang="en-US" smtClean="0"/>
              <a:t>Journals Require Authors to Disclose </a:t>
            </a:r>
            <a:br>
              <a:rPr lang="en-US" smtClean="0"/>
            </a:br>
            <a:r>
              <a:rPr lang="en-US" smtClean="0"/>
              <a:t>Potential Conflicts of Interest </a:t>
            </a:r>
            <a:endParaRPr lang="en-US" dirty="0"/>
          </a:p>
        </p:txBody>
      </p:sp>
      <p:pic>
        <p:nvPicPr>
          <p:cNvPr id="11" name="Picture Placeholder 10"/>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15" name="Text Placeholder 1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17107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Complete ICMJE Form for Disclosure of Potential Conflicts of Interest Is Located in Your Homework</a:t>
            </a:r>
            <a:endParaRPr lang="en-US" dirty="0"/>
          </a:p>
        </p:txBody>
      </p:sp>
      <p:sp>
        <p:nvSpPr>
          <p:cNvPr id="6" name="Text Placeholder 5"/>
          <p:cNvSpPr>
            <a:spLocks noGrp="1"/>
          </p:cNvSpPr>
          <p:nvPr>
            <p:ph type="body" sz="quarter" idx="13"/>
          </p:nvPr>
        </p:nvSpPr>
        <p:spPr/>
        <p:txBody>
          <a:bodyPr/>
          <a:lstStyle/>
          <a:p>
            <a:r>
              <a:rPr lang="en-US" dirty="0" smtClean="0"/>
              <a:t>International Committee of Medical Journal Editors </a:t>
            </a:r>
            <a:r>
              <a:rPr lang="en-US" dirty="0" smtClean="0">
                <a:hlinkClick r:id="rId3"/>
              </a:rPr>
              <a:t>http://www.icmje.org/conflicts-of-interest/</a:t>
            </a:r>
            <a:r>
              <a:rPr lang="en-US" dirty="0" smtClean="0"/>
              <a:t> </a:t>
            </a:r>
          </a:p>
        </p:txBody>
      </p:sp>
      <p:grpSp>
        <p:nvGrpSpPr>
          <p:cNvPr id="4" name="Group 3"/>
          <p:cNvGrpSpPr/>
          <p:nvPr/>
        </p:nvGrpSpPr>
        <p:grpSpPr>
          <a:xfrm>
            <a:off x="4471533" y="2251180"/>
            <a:ext cx="3247346" cy="3692420"/>
            <a:chOff x="-831607" y="-209906"/>
            <a:chExt cx="5498239" cy="6848386"/>
          </a:xfrm>
        </p:grpSpPr>
        <p:pic>
          <p:nvPicPr>
            <p:cNvPr id="3085" name="Picture 13" descr="U:\ethics education\MODULES\Conflicts of Interest\January Course\coi_disclosure_Page_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2568" y="130104"/>
              <a:ext cx="5029200" cy="65083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86" name="Picture 14" descr="U:\ethics education\MODULES\Conflicts of Interest\January Course\coi_disclosure_Page_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5354" y="-36271"/>
              <a:ext cx="5083115" cy="65019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87" name="Picture 15" descr="U:\ethics education\MODULES\Conflicts of Interest\January Course\coi_disclosure_Page_3.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1607" y="-209906"/>
              <a:ext cx="5029199" cy="6508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020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t>Conflicts of Interest Statements Are Reported in the Published Manuscript: Examples</a:t>
            </a:r>
            <a:endParaRPr lang="en-US" dirty="0"/>
          </a:p>
        </p:txBody>
      </p:sp>
      <p:sp>
        <p:nvSpPr>
          <p:cNvPr id="19" name="Text Placeholder 18"/>
          <p:cNvSpPr>
            <a:spLocks noGrp="1"/>
          </p:cNvSpPr>
          <p:nvPr>
            <p:ph type="body" sz="quarter" idx="13"/>
          </p:nvPr>
        </p:nvSpPr>
        <p:spPr/>
        <p:txBody>
          <a:bodyPr/>
          <a:lstStyle/>
          <a:p>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057" y="2148114"/>
            <a:ext cx="3555092" cy="2129133"/>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8147" y="3987992"/>
            <a:ext cx="3555092" cy="1837039"/>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69970">
            <a:off x="7084177" y="2354969"/>
            <a:ext cx="4395586" cy="3636926"/>
          </a:xfrm>
          <a:prstGeom prst="rect">
            <a:avLst/>
          </a:prstGeom>
        </p:spPr>
      </p:pic>
      <p:sp>
        <p:nvSpPr>
          <p:cNvPr id="15" name="Rectangle 14"/>
          <p:cNvSpPr/>
          <p:nvPr/>
        </p:nvSpPr>
        <p:spPr>
          <a:xfrm>
            <a:off x="1382681" y="2355273"/>
            <a:ext cx="2757714" cy="1477328"/>
          </a:xfrm>
          <a:prstGeom prst="rect">
            <a:avLst/>
          </a:prstGeom>
        </p:spPr>
        <p:txBody>
          <a:bodyPr wrap="square">
            <a:spAutoFit/>
          </a:bodyPr>
          <a:lstStyle/>
          <a:p>
            <a:pPr algn="ctr"/>
            <a:r>
              <a:rPr lang="en-US" b="1" dirty="0"/>
              <a:t>Disclosures</a:t>
            </a:r>
          </a:p>
          <a:p>
            <a:pPr algn="ctr"/>
            <a:r>
              <a:rPr lang="en-US" dirty="0" smtClean="0"/>
              <a:t>No </a:t>
            </a:r>
            <a:r>
              <a:rPr lang="en-US" dirty="0"/>
              <a:t>conflicts of interest, financial or otherwise, are declared by the author(s).</a:t>
            </a:r>
          </a:p>
        </p:txBody>
      </p:sp>
      <p:sp>
        <p:nvSpPr>
          <p:cNvPr id="16" name="Rectangle 15"/>
          <p:cNvSpPr/>
          <p:nvPr/>
        </p:nvSpPr>
        <p:spPr>
          <a:xfrm>
            <a:off x="3669779" y="4208095"/>
            <a:ext cx="3020252" cy="1477328"/>
          </a:xfrm>
          <a:prstGeom prst="rect">
            <a:avLst/>
          </a:prstGeom>
        </p:spPr>
        <p:txBody>
          <a:bodyPr wrap="square">
            <a:spAutoFit/>
          </a:bodyPr>
          <a:lstStyle/>
          <a:p>
            <a:pPr algn="ctr"/>
            <a:r>
              <a:rPr lang="en-US" b="1" dirty="0"/>
              <a:t>Disclosures</a:t>
            </a:r>
          </a:p>
          <a:p>
            <a:pPr algn="ctr"/>
            <a:r>
              <a:rPr lang="en-US" dirty="0" smtClean="0"/>
              <a:t>A </a:t>
            </a:r>
            <a:r>
              <a:rPr lang="en-US" dirty="0"/>
              <a:t>patent has been filed for the REM-monitoring system to authors DG and MK.</a:t>
            </a:r>
          </a:p>
        </p:txBody>
      </p:sp>
      <p:sp>
        <p:nvSpPr>
          <p:cNvPr id="17" name="Rectangle 16"/>
          <p:cNvSpPr/>
          <p:nvPr/>
        </p:nvSpPr>
        <p:spPr>
          <a:xfrm rot="21422379">
            <a:off x="7171609" y="2461874"/>
            <a:ext cx="4216454" cy="3416320"/>
          </a:xfrm>
          <a:prstGeom prst="rect">
            <a:avLst/>
          </a:prstGeom>
        </p:spPr>
        <p:txBody>
          <a:bodyPr wrap="square">
            <a:spAutoFit/>
          </a:bodyPr>
          <a:lstStyle/>
          <a:p>
            <a:pPr algn="ctr"/>
            <a:r>
              <a:rPr lang="en-US" b="1" dirty="0"/>
              <a:t>Competing interests</a:t>
            </a:r>
            <a:endParaRPr lang="en-US" dirty="0"/>
          </a:p>
          <a:p>
            <a:pPr algn="ctr"/>
            <a:r>
              <a:rPr lang="en-US" dirty="0" smtClean="0"/>
              <a:t>The </a:t>
            </a:r>
            <a:r>
              <a:rPr lang="en-US" dirty="0"/>
              <a:t>author has completed the ICMJE unified disclosure form and declares no support from any organization for the submitted work; no financial </a:t>
            </a:r>
            <a:r>
              <a:rPr lang="en-US" dirty="0" smtClean="0"/>
              <a:t>relationships </a:t>
            </a:r>
            <a:r>
              <a:rPr lang="en-US" dirty="0"/>
              <a:t>with any organization that might have an interest in the submitted work in the previous three years; and no other relationships or activities that </a:t>
            </a:r>
            <a:r>
              <a:rPr lang="en-US" dirty="0" smtClean="0"/>
              <a:t>could </a:t>
            </a:r>
            <a:r>
              <a:rPr lang="en-US" dirty="0"/>
              <a:t>appear to have influenced the submitted work. </a:t>
            </a:r>
          </a:p>
        </p:txBody>
      </p:sp>
    </p:spTree>
    <p:extLst>
      <p:ext uri="{BB962C8B-B14F-4D97-AF65-F5344CB8AC3E}">
        <p14:creationId xmlns:p14="http://schemas.microsoft.com/office/powerpoint/2010/main" val="211347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50000">
              <a:schemeClr val="bg2"/>
            </a:gs>
            <a:gs pos="100000">
              <a:schemeClr val="bg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274" y="2438400"/>
            <a:ext cx="6464426" cy="1981200"/>
          </a:xfrm>
        </p:spPr>
        <p:txBody>
          <a:bodyPr>
            <a:noAutofit/>
          </a:bodyPr>
          <a:lstStyle/>
          <a:p>
            <a:pPr algn="l"/>
            <a:r>
              <a:rPr lang="en-US" sz="4000" dirty="0" smtClean="0">
                <a:solidFill>
                  <a:schemeClr val="bg1"/>
                </a:solidFill>
                <a:effectLst>
                  <a:glow rad="101600">
                    <a:schemeClr val="tx1">
                      <a:alpha val="60000"/>
                    </a:schemeClr>
                  </a:glow>
                  <a:outerShdw blurRad="38100" dist="38100" dir="2700000" algn="tl">
                    <a:srgbClr val="000000">
                      <a:alpha val="43137"/>
                    </a:srgbClr>
                  </a:outerShdw>
                </a:effectLst>
              </a:rPr>
              <a:t>COI disclosures make readers aware of the potential that an author of the publication may have a bias.</a:t>
            </a:r>
            <a:r>
              <a:rPr lang="en-US" sz="4000" dirty="0" smtClean="0">
                <a:effectLst>
                  <a:glow rad="101600">
                    <a:schemeClr val="tx1">
                      <a:alpha val="60000"/>
                    </a:schemeClr>
                  </a:glow>
                  <a:outerShdw blurRad="38100" dist="38100" dir="2700000" algn="tl">
                    <a:srgbClr val="000000">
                      <a:alpha val="43137"/>
                    </a:srgbClr>
                  </a:outerShdw>
                </a:effectLst>
              </a:rPr>
              <a:t/>
            </a:r>
            <a:br>
              <a:rPr lang="en-US" sz="4000" dirty="0" smtClean="0">
                <a:effectLst>
                  <a:glow rad="101600">
                    <a:schemeClr val="tx1">
                      <a:alpha val="60000"/>
                    </a:schemeClr>
                  </a:glow>
                  <a:outerShdw blurRad="38100" dist="38100" dir="2700000" algn="tl">
                    <a:srgbClr val="000000">
                      <a:alpha val="43137"/>
                    </a:srgbClr>
                  </a:outerShdw>
                </a:effectLst>
              </a:rPr>
            </a:br>
            <a:r>
              <a:rPr lang="en-US" sz="4000" dirty="0" smtClean="0">
                <a:effectLst>
                  <a:glow rad="101600">
                    <a:schemeClr val="tx1">
                      <a:alpha val="60000"/>
                    </a:schemeClr>
                  </a:glow>
                  <a:outerShdw blurRad="38100" dist="38100" dir="2700000" algn="tl">
                    <a:srgbClr val="000000">
                      <a:alpha val="43137"/>
                    </a:srgbClr>
                  </a:outerShdw>
                </a:effectLst>
              </a:rPr>
              <a:t/>
            </a:r>
            <a:br>
              <a:rPr lang="en-US" sz="4000" dirty="0" smtClean="0">
                <a:effectLst>
                  <a:glow rad="101600">
                    <a:schemeClr val="tx1">
                      <a:alpha val="60000"/>
                    </a:schemeClr>
                  </a:glow>
                  <a:outerShdw blurRad="38100" dist="38100" dir="2700000" algn="tl">
                    <a:srgbClr val="000000">
                      <a:alpha val="43137"/>
                    </a:srgbClr>
                  </a:outerShdw>
                </a:effectLst>
              </a:rPr>
            </a:br>
            <a:r>
              <a:rPr lang="en-US" sz="4000" dirty="0" smtClean="0">
                <a:solidFill>
                  <a:schemeClr val="accent1"/>
                </a:solidFill>
                <a:effectLst>
                  <a:glow rad="101600">
                    <a:schemeClr val="tx1">
                      <a:alpha val="60000"/>
                    </a:schemeClr>
                  </a:glow>
                  <a:outerShdw blurRad="38100" dist="38100" dir="2700000" algn="tl">
                    <a:srgbClr val="000000">
                      <a:alpha val="43137"/>
                    </a:srgbClr>
                  </a:outerShdw>
                </a:effectLst>
              </a:rPr>
              <a:t>It does not mean that the results </a:t>
            </a:r>
            <a:br>
              <a:rPr lang="en-US" sz="4000" dirty="0" smtClean="0">
                <a:solidFill>
                  <a:schemeClr val="accent1"/>
                </a:solidFill>
                <a:effectLst>
                  <a:glow rad="101600">
                    <a:schemeClr val="tx1">
                      <a:alpha val="60000"/>
                    </a:schemeClr>
                  </a:glow>
                  <a:outerShdw blurRad="38100" dist="38100" dir="2700000" algn="tl">
                    <a:srgbClr val="000000">
                      <a:alpha val="43137"/>
                    </a:srgbClr>
                  </a:outerShdw>
                </a:effectLst>
              </a:rPr>
            </a:br>
            <a:r>
              <a:rPr lang="en-US" sz="4000" dirty="0" smtClean="0">
                <a:solidFill>
                  <a:schemeClr val="accent1"/>
                </a:solidFill>
                <a:effectLst>
                  <a:glow rad="101600">
                    <a:schemeClr val="tx1">
                      <a:alpha val="60000"/>
                    </a:schemeClr>
                  </a:glow>
                  <a:outerShdw blurRad="38100" dist="38100" dir="2700000" algn="tl">
                    <a:srgbClr val="000000">
                      <a:alpha val="43137"/>
                    </a:srgbClr>
                  </a:outerShdw>
                </a:effectLst>
              </a:rPr>
              <a:t>are biased or unreliable. </a:t>
            </a:r>
            <a:endParaRPr lang="en-US" sz="4000" dirty="0">
              <a:solidFill>
                <a:schemeClr val="accent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61444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6955"/>
            <a:ext cx="12192000" cy="5692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14810" y="2197100"/>
            <a:ext cx="6579790" cy="2222500"/>
          </a:xfrm>
        </p:spPr>
        <p:txBody>
          <a:bodyPr>
            <a:noAutofit/>
          </a:bodyPr>
          <a:lstStyle/>
          <a:p>
            <a:pPr algn="l"/>
            <a:r>
              <a:rPr lang="en-US" sz="4000" dirty="0" smtClean="0">
                <a:solidFill>
                  <a:schemeClr val="bg1"/>
                </a:solidFill>
                <a:effectLst>
                  <a:glow rad="101600">
                    <a:schemeClr val="tx1">
                      <a:alpha val="60000"/>
                    </a:schemeClr>
                  </a:glow>
                  <a:outerShdw blurRad="38100" dist="38100" dir="2700000" algn="tl">
                    <a:srgbClr val="000000">
                      <a:alpha val="43137"/>
                    </a:srgbClr>
                  </a:outerShdw>
                </a:effectLst>
              </a:rPr>
              <a:t>Merely disclosing COIs does not satisfy all of an author’s ethical responsibilities.</a:t>
            </a:r>
            <a:r>
              <a:rPr lang="en-US" sz="4000" dirty="0" smtClean="0">
                <a:effectLst>
                  <a:glow rad="101600">
                    <a:schemeClr val="tx1">
                      <a:alpha val="60000"/>
                    </a:schemeClr>
                  </a:glow>
                  <a:outerShdw blurRad="38100" dist="38100" dir="2700000" algn="tl">
                    <a:srgbClr val="000000">
                      <a:alpha val="43137"/>
                    </a:srgbClr>
                  </a:outerShdw>
                </a:effectLst>
              </a:rPr>
              <a:t/>
            </a:r>
            <a:br>
              <a:rPr lang="en-US" sz="4000" dirty="0" smtClean="0">
                <a:effectLst>
                  <a:glow rad="101600">
                    <a:schemeClr val="tx1">
                      <a:alpha val="60000"/>
                    </a:schemeClr>
                  </a:glow>
                  <a:outerShdw blurRad="38100" dist="38100" dir="2700000" algn="tl">
                    <a:srgbClr val="000000">
                      <a:alpha val="43137"/>
                    </a:srgbClr>
                  </a:outerShdw>
                </a:effectLst>
              </a:rPr>
            </a:br>
            <a:r>
              <a:rPr lang="en-US" sz="4000" dirty="0" smtClean="0">
                <a:effectLst>
                  <a:glow rad="101600">
                    <a:schemeClr val="tx1">
                      <a:alpha val="60000"/>
                    </a:schemeClr>
                  </a:glow>
                  <a:outerShdw blurRad="38100" dist="38100" dir="2700000" algn="tl">
                    <a:srgbClr val="000000">
                      <a:alpha val="43137"/>
                    </a:srgbClr>
                  </a:outerShdw>
                </a:effectLst>
              </a:rPr>
              <a:t/>
            </a:r>
            <a:br>
              <a:rPr lang="en-US" sz="4000" dirty="0" smtClean="0">
                <a:effectLst>
                  <a:glow rad="101600">
                    <a:schemeClr val="tx1">
                      <a:alpha val="60000"/>
                    </a:schemeClr>
                  </a:glow>
                  <a:outerShdw blurRad="38100" dist="38100" dir="2700000" algn="tl">
                    <a:srgbClr val="000000">
                      <a:alpha val="43137"/>
                    </a:srgbClr>
                  </a:outerShdw>
                </a:effectLst>
              </a:rPr>
            </a:br>
            <a:r>
              <a:rPr lang="en-US" sz="4000" dirty="0" smtClean="0">
                <a:solidFill>
                  <a:schemeClr val="accent1"/>
                </a:solidFill>
                <a:effectLst>
                  <a:glow rad="101600">
                    <a:schemeClr val="tx1">
                      <a:alpha val="60000"/>
                    </a:schemeClr>
                  </a:glow>
                  <a:outerShdw blurRad="38100" dist="38100" dir="2700000" algn="tl">
                    <a:srgbClr val="000000">
                      <a:alpha val="43137"/>
                    </a:srgbClr>
                  </a:outerShdw>
                </a:effectLst>
              </a:rPr>
              <a:t>Each author is still responsible for reporting results and interpretations truthfully.</a:t>
            </a:r>
            <a:endParaRPr lang="en-US" sz="4000" dirty="0">
              <a:solidFill>
                <a:schemeClr val="accent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11356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21425551">
            <a:off x="1310319" y="2315718"/>
            <a:ext cx="6136212" cy="3592812"/>
          </a:xfrm>
          <a:solidFill>
            <a:schemeClr val="bg1"/>
          </a:solidFill>
          <a:ln>
            <a:solidFill>
              <a:schemeClr val="tx1"/>
            </a:solidFill>
          </a:ln>
          <a:effectLst>
            <a:outerShdw blurRad="50800" dist="38100" dir="2700000" algn="tl" rotWithShape="0">
              <a:prstClr val="black">
                <a:alpha val="40000"/>
              </a:prstClr>
            </a:outerShdw>
          </a:effectLst>
        </p:spPr>
        <p:txBody>
          <a:bodyPr>
            <a:normAutofit fontScale="92500" lnSpcReduction="20000"/>
          </a:bodyPr>
          <a:lstStyle/>
          <a:p>
            <a:pPr>
              <a:buNone/>
            </a:pPr>
            <a:r>
              <a:rPr lang="en-US" dirty="0" smtClean="0">
                <a:latin typeface="Garamond" panose="02020404030301010803" pitchFamily="18" charset="0"/>
              </a:rPr>
              <a:t>Dear Editor,</a:t>
            </a:r>
            <a:br>
              <a:rPr lang="en-US" dirty="0" smtClean="0">
                <a:latin typeface="Garamond" panose="02020404030301010803" pitchFamily="18" charset="0"/>
              </a:rPr>
            </a:br>
            <a:endParaRPr lang="en-US" dirty="0" smtClean="0">
              <a:latin typeface="Garamond" panose="02020404030301010803" pitchFamily="18" charset="0"/>
            </a:endParaRPr>
          </a:p>
          <a:p>
            <a:pPr>
              <a:buNone/>
            </a:pPr>
            <a:r>
              <a:rPr lang="en-US" dirty="0" smtClean="0">
                <a:latin typeface="Garamond" panose="02020404030301010803" pitchFamily="18" charset="0"/>
              </a:rPr>
              <a:t>This paper describes the health benefits of a new drug made by Startup Company Y.  I went to the company’s website to learn more about the new drug and the first author’s picture are everywhere. The first author is described as being the lead expert for the company. </a:t>
            </a:r>
          </a:p>
          <a:p>
            <a:pPr>
              <a:buNone/>
            </a:pPr>
            <a:r>
              <a:rPr lang="en-US" dirty="0" smtClean="0">
                <a:latin typeface="Garamond" panose="02020404030301010803" pitchFamily="18" charset="0"/>
              </a:rPr>
              <a:t>I am </a:t>
            </a:r>
            <a:r>
              <a:rPr lang="en-US" dirty="0">
                <a:latin typeface="Garamond" panose="02020404030301010803" pitchFamily="18" charset="0"/>
              </a:rPr>
              <a:t>q</a:t>
            </a:r>
            <a:r>
              <a:rPr lang="en-US" dirty="0" smtClean="0">
                <a:latin typeface="Garamond" panose="02020404030301010803" pitchFamily="18" charset="0"/>
              </a:rPr>
              <a:t>uite surprised. Did the author disclose this relationship? </a:t>
            </a:r>
          </a:p>
          <a:p>
            <a:pPr>
              <a:buNone/>
            </a:pPr>
            <a:endParaRPr lang="en-US" sz="1600" dirty="0">
              <a:latin typeface="Garamond" panose="02020404030301010803" pitchFamily="18" charset="0"/>
            </a:endParaRPr>
          </a:p>
          <a:p>
            <a:pPr>
              <a:buNone/>
            </a:pPr>
            <a:r>
              <a:rPr lang="en-US" dirty="0" smtClean="0">
                <a:latin typeface="Garamond" panose="02020404030301010803" pitchFamily="18" charset="0"/>
              </a:rPr>
              <a:t>Sincerely,</a:t>
            </a:r>
          </a:p>
          <a:p>
            <a:pPr>
              <a:buNone/>
            </a:pPr>
            <a:r>
              <a:rPr lang="en-US" dirty="0" smtClean="0">
                <a:latin typeface="Garamond" panose="02020404030301010803" pitchFamily="18" charset="0"/>
              </a:rPr>
              <a:t>Cautious Reviewer</a:t>
            </a:r>
            <a:endParaRPr lang="en-US" dirty="0">
              <a:latin typeface="Garamond" panose="02020404030301010803" pitchFamily="18" charset="0"/>
            </a:endParaRPr>
          </a:p>
        </p:txBody>
      </p:sp>
      <p:sp>
        <p:nvSpPr>
          <p:cNvPr id="2" name="Title 1"/>
          <p:cNvSpPr>
            <a:spLocks noGrp="1"/>
          </p:cNvSpPr>
          <p:nvPr>
            <p:ph type="title"/>
          </p:nvPr>
        </p:nvSpPr>
        <p:spPr/>
        <p:txBody>
          <a:bodyPr>
            <a:noAutofit/>
          </a:bodyPr>
          <a:lstStyle/>
          <a:p>
            <a:r>
              <a:rPr lang="en-US" sz="3200" dirty="0"/>
              <a:t>Failure to Disclose Actual or Perceived COIs </a:t>
            </a:r>
            <a:r>
              <a:rPr lang="en-US" sz="3200" dirty="0" smtClean="0"/>
              <a:t/>
            </a:r>
            <a:br>
              <a:rPr lang="en-US" sz="3200" dirty="0" smtClean="0"/>
            </a:br>
            <a:r>
              <a:rPr lang="en-US" sz="3200" dirty="0" smtClean="0"/>
              <a:t>Is </a:t>
            </a:r>
            <a:r>
              <a:rPr lang="en-US" sz="3200" dirty="0"/>
              <a:t>a Problem During Review</a:t>
            </a:r>
          </a:p>
        </p:txBody>
      </p:sp>
      <p:sp>
        <p:nvSpPr>
          <p:cNvPr id="7" name="Text Placeholder 6"/>
          <p:cNvSpPr>
            <a:spLocks noGrp="1"/>
          </p:cNvSpPr>
          <p:nvPr>
            <p:ph type="body" sz="quarter" idx="13"/>
          </p:nvPr>
        </p:nvSpPr>
        <p:spPr/>
        <p:txBody>
          <a:bodyPr/>
          <a:lstStyle/>
          <a:p>
            <a:endParaRPr lang="en-US"/>
          </a:p>
        </p:txBody>
      </p:sp>
      <p:pic>
        <p:nvPicPr>
          <p:cNvPr id="6" name="Picture 2" descr="http://images.clipart.com/thb/thb12/PO/050525_5368_07/30842314.thb.jpg?050525_5368_0712_a__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54951" y="2361968"/>
            <a:ext cx="2236894" cy="3875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21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Failure to Disclose Actual or Perceived COIs </a:t>
            </a:r>
            <a:br>
              <a:rPr lang="en-US" dirty="0" smtClean="0"/>
            </a:br>
            <a:r>
              <a:rPr lang="en-US" dirty="0" smtClean="0"/>
              <a:t>Is a Problem After Publication</a:t>
            </a:r>
            <a:endParaRPr lang="en-US" dirty="0"/>
          </a:p>
        </p:txBody>
      </p:sp>
      <p:sp>
        <p:nvSpPr>
          <p:cNvPr id="16" name="Text Placeholder 15"/>
          <p:cNvSpPr>
            <a:spLocks noGrp="1"/>
          </p:cNvSpPr>
          <p:nvPr>
            <p:ph type="body" sz="quarter" idx="13"/>
          </p:nvPr>
        </p:nvSpPr>
        <p:spPr/>
        <p:txBody>
          <a:bodyPr/>
          <a:lstStyle/>
          <a:p>
            <a:endParaRPr lang="en-US" dirty="0"/>
          </a:p>
        </p:txBody>
      </p:sp>
      <p:cxnSp>
        <p:nvCxnSpPr>
          <p:cNvPr id="12" name="Straight Arrow Connector 11"/>
          <p:cNvCxnSpPr/>
          <p:nvPr/>
        </p:nvCxnSpPr>
        <p:spPr>
          <a:xfrm flipH="1">
            <a:off x="5791200" y="4914900"/>
            <a:ext cx="6096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1227995" y="2183190"/>
            <a:ext cx="4004405" cy="2292935"/>
            <a:chOff x="1227995" y="2183190"/>
            <a:chExt cx="4004405" cy="2292935"/>
          </a:xfrm>
        </p:grpSpPr>
        <p:sp>
          <p:nvSpPr>
            <p:cNvPr id="13" name="Rectangle 12"/>
            <p:cNvSpPr/>
            <p:nvPr/>
          </p:nvSpPr>
          <p:spPr>
            <a:xfrm>
              <a:off x="1227995" y="2183190"/>
              <a:ext cx="3955192" cy="2292935"/>
            </a:xfrm>
            <a:prstGeom prst="rect">
              <a:avLst/>
            </a:prstGeom>
            <a:solidFill>
              <a:schemeClr val="bg1"/>
            </a:solidFill>
            <a:ln>
              <a:solidFill>
                <a:schemeClr val="tx1"/>
              </a:solidFill>
            </a:ln>
            <a:effectLst>
              <a:outerShdw blurRad="50800" dist="38100" dir="2700000" algn="tl" rotWithShape="0">
                <a:prstClr val="black">
                  <a:alpha val="40000"/>
                </a:prstClr>
              </a:outerShdw>
            </a:effectLst>
            <a:scene3d>
              <a:camera prst="perspectiveAbove"/>
              <a:lightRig rig="threePt" dir="t"/>
            </a:scene3d>
          </p:spPr>
          <p:txBody>
            <a:bodyPr wrap="square">
              <a:spAutoFit/>
            </a:bodyPr>
            <a:lstStyle/>
            <a:p>
              <a:pPr>
                <a:buNone/>
              </a:pPr>
              <a:r>
                <a:rPr lang="en-US" sz="1600" dirty="0">
                  <a:latin typeface="Garamond" panose="02020404030301010803" pitchFamily="18" charset="0"/>
                </a:rPr>
                <a:t>Dear Editor</a:t>
              </a:r>
              <a:r>
                <a:rPr lang="en-US" sz="1600" dirty="0" smtClean="0">
                  <a:latin typeface="Garamond" panose="02020404030301010803" pitchFamily="18" charset="0"/>
                </a:rPr>
                <a:t>,</a:t>
              </a:r>
              <a:endParaRPr lang="en-US" sz="1600" dirty="0">
                <a:latin typeface="Garamond" panose="02020404030301010803" pitchFamily="18" charset="0"/>
              </a:endParaRPr>
            </a:p>
            <a:p>
              <a:pPr>
                <a:spcBef>
                  <a:spcPts val="600"/>
                </a:spcBef>
                <a:buNone/>
              </a:pPr>
              <a:r>
                <a:rPr lang="en-US" sz="1600" dirty="0">
                  <a:latin typeface="Garamond" panose="02020404030301010803" pitchFamily="18" charset="0"/>
                </a:rPr>
                <a:t>My institution asked me to tell you that I forgot to disclose my relationship with the company that partially funded this research. </a:t>
              </a:r>
              <a:endParaRPr lang="en-US" sz="1600" dirty="0" smtClean="0">
                <a:latin typeface="Garamond" panose="02020404030301010803" pitchFamily="18" charset="0"/>
              </a:endParaRPr>
            </a:p>
            <a:p>
              <a:pPr>
                <a:spcBef>
                  <a:spcPts val="600"/>
                </a:spcBef>
                <a:buNone/>
              </a:pPr>
              <a:r>
                <a:rPr lang="en-US" sz="1600" dirty="0" smtClean="0">
                  <a:latin typeface="Garamond" panose="02020404030301010803" pitchFamily="18" charset="0"/>
                </a:rPr>
                <a:t>Do </a:t>
              </a:r>
              <a:r>
                <a:rPr lang="en-US" sz="1600" dirty="0">
                  <a:latin typeface="Garamond" panose="02020404030301010803" pitchFamily="18" charset="0"/>
                </a:rPr>
                <a:t>I need to do anything to correct this omission in two of my published </a:t>
              </a:r>
              <a:r>
                <a:rPr lang="en-US" sz="1600" dirty="0" smtClean="0">
                  <a:latin typeface="Garamond" panose="02020404030301010803" pitchFamily="18" charset="0"/>
                </a:rPr>
                <a:t>articles?</a:t>
              </a:r>
            </a:p>
            <a:p>
              <a:pPr>
                <a:spcBef>
                  <a:spcPts val="600"/>
                </a:spcBef>
                <a:buNone/>
              </a:pPr>
              <a:r>
                <a:rPr lang="en-US" sz="1600" dirty="0" smtClean="0">
                  <a:latin typeface="Garamond" panose="02020404030301010803" pitchFamily="18" charset="0"/>
                </a:rPr>
                <a:t>Sincerely</a:t>
              </a:r>
              <a:r>
                <a:rPr lang="en-US" sz="1600" dirty="0">
                  <a:latin typeface="Garamond" panose="02020404030301010803" pitchFamily="18" charset="0"/>
                </a:rPr>
                <a:t>,  </a:t>
              </a:r>
              <a:br>
                <a:rPr lang="en-US" sz="1600" dirty="0">
                  <a:latin typeface="Garamond" panose="02020404030301010803" pitchFamily="18" charset="0"/>
                </a:rPr>
              </a:br>
              <a:r>
                <a:rPr lang="en-US" sz="1600" dirty="0" smtClean="0">
                  <a:latin typeface="Garamond" panose="02020404030301010803" pitchFamily="18" charset="0"/>
                </a:rPr>
                <a:t>Last author</a:t>
              </a:r>
              <a:endParaRPr lang="en-US" sz="1600" dirty="0">
                <a:latin typeface="Garamond" panose="02020404030301010803" pitchFamily="18" charset="0"/>
              </a:endParaRPr>
            </a:p>
          </p:txBody>
        </p:sp>
        <p:sp>
          <p:nvSpPr>
            <p:cNvPr id="20" name="Oval 19"/>
            <p:cNvSpPr/>
            <p:nvPr/>
          </p:nvSpPr>
          <p:spPr bwMode="auto">
            <a:xfrm>
              <a:off x="4787900" y="2190373"/>
              <a:ext cx="444500" cy="444500"/>
            </a:xfrm>
            <a:prstGeom prst="ellipse">
              <a:avLst/>
            </a:prstGeom>
            <a:ln>
              <a:solidFill>
                <a:schemeClr val="tx1"/>
              </a:solid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7E7E7E"/>
                  </a:solidFill>
                  <a:effectLst/>
                  <a:latin typeface="Helvetica" charset="0"/>
                  <a:ea typeface="ヒラギノ角ゴ ProN W3" charset="0"/>
                  <a:cs typeface="ヒラギノ角ゴ ProN W3" charset="0"/>
                  <a:sym typeface="Helvetica" charset="0"/>
                </a:rPr>
                <a:t>1</a:t>
              </a:r>
            </a:p>
          </p:txBody>
        </p:sp>
      </p:grpSp>
      <p:grpSp>
        <p:nvGrpSpPr>
          <p:cNvPr id="25" name="Group 24"/>
          <p:cNvGrpSpPr/>
          <p:nvPr/>
        </p:nvGrpSpPr>
        <p:grpSpPr>
          <a:xfrm>
            <a:off x="5588000" y="2190373"/>
            <a:ext cx="4267200" cy="1827689"/>
            <a:chOff x="5588000" y="2190373"/>
            <a:chExt cx="4267200" cy="1827689"/>
          </a:xfrm>
        </p:grpSpPr>
        <p:sp>
          <p:nvSpPr>
            <p:cNvPr id="17" name="Rectangle 16"/>
            <p:cNvSpPr/>
            <p:nvPr/>
          </p:nvSpPr>
          <p:spPr>
            <a:xfrm>
              <a:off x="5588000" y="2325291"/>
              <a:ext cx="4151424" cy="1692771"/>
            </a:xfrm>
            <a:prstGeom prst="rect">
              <a:avLst/>
            </a:prstGeom>
            <a:solidFill>
              <a:schemeClr val="bg1"/>
            </a:solidFill>
            <a:ln>
              <a:solidFill>
                <a:schemeClr val="tx1"/>
              </a:solidFill>
            </a:ln>
            <a:effectLst>
              <a:outerShdw blurRad="50800" dist="38100" dir="2700000" algn="tl" rotWithShape="0">
                <a:prstClr val="black">
                  <a:alpha val="40000"/>
                </a:prstClr>
              </a:outerShdw>
            </a:effectLst>
            <a:scene3d>
              <a:camera prst="perspectiveAbove"/>
              <a:lightRig rig="threePt" dir="t"/>
            </a:scene3d>
          </p:spPr>
          <p:txBody>
            <a:bodyPr wrap="square">
              <a:spAutoFit/>
            </a:bodyPr>
            <a:lstStyle/>
            <a:p>
              <a:pPr>
                <a:spcBef>
                  <a:spcPts val="1200"/>
                </a:spcBef>
              </a:pPr>
              <a:r>
                <a:rPr lang="en-US" sz="1600" dirty="0">
                  <a:latin typeface="Garamond" panose="02020404030301010803" pitchFamily="18" charset="0"/>
                </a:rPr>
                <a:t>Dear </a:t>
              </a:r>
              <a:r>
                <a:rPr lang="en-US" sz="1600" dirty="0" smtClean="0">
                  <a:latin typeface="Garamond" panose="02020404030301010803" pitchFamily="18" charset="0"/>
                </a:rPr>
                <a:t>Author,</a:t>
              </a:r>
            </a:p>
            <a:p>
              <a:pPr>
                <a:spcBef>
                  <a:spcPts val="1200"/>
                </a:spcBef>
              </a:pPr>
              <a:r>
                <a:rPr lang="en-US" sz="1600" dirty="0" smtClean="0">
                  <a:latin typeface="Garamond" panose="02020404030301010803" pitchFamily="18" charset="0"/>
                </a:rPr>
                <a:t>Can </a:t>
              </a:r>
              <a:r>
                <a:rPr lang="en-US" sz="1600" dirty="0">
                  <a:latin typeface="Garamond" panose="02020404030301010803" pitchFamily="18" charset="0"/>
                </a:rPr>
                <a:t>you describe the relationships that you failed to disclose during </a:t>
              </a:r>
              <a:r>
                <a:rPr lang="en-US" sz="1600" dirty="0" smtClean="0">
                  <a:latin typeface="Garamond" panose="02020404030301010803" pitchFamily="18" charset="0"/>
                </a:rPr>
                <a:t>review?</a:t>
              </a:r>
            </a:p>
            <a:p>
              <a:pPr>
                <a:spcBef>
                  <a:spcPts val="1200"/>
                </a:spcBef>
              </a:pPr>
              <a:r>
                <a:rPr lang="en-US" sz="1600" dirty="0" smtClean="0">
                  <a:latin typeface="Garamond" panose="02020404030301010803" pitchFamily="18" charset="0"/>
                </a:rPr>
                <a:t>Sincerely</a:t>
              </a:r>
              <a:r>
                <a:rPr lang="en-US" sz="1600" dirty="0">
                  <a:latin typeface="Garamond" panose="02020404030301010803" pitchFamily="18" charset="0"/>
                </a:rPr>
                <a:t>, </a:t>
              </a:r>
            </a:p>
            <a:p>
              <a:r>
                <a:rPr lang="en-US" sz="1600" dirty="0">
                  <a:latin typeface="Garamond" panose="02020404030301010803" pitchFamily="18" charset="0"/>
                </a:rPr>
                <a:t>Editor</a:t>
              </a:r>
            </a:p>
          </p:txBody>
        </p:sp>
        <p:sp>
          <p:nvSpPr>
            <p:cNvPr id="21" name="Oval 20"/>
            <p:cNvSpPr/>
            <p:nvPr/>
          </p:nvSpPr>
          <p:spPr bwMode="auto">
            <a:xfrm>
              <a:off x="9410700" y="2190373"/>
              <a:ext cx="444500" cy="444500"/>
            </a:xfrm>
            <a:prstGeom prst="ellipse">
              <a:avLst/>
            </a:prstGeom>
            <a:ln>
              <a:solidFill>
                <a:schemeClr val="tx1"/>
              </a:solid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7E7E7E"/>
                  </a:solidFill>
                  <a:effectLst/>
                  <a:latin typeface="Helvetica" charset="0"/>
                  <a:ea typeface="ヒラギノ角ゴ ProN W3" charset="0"/>
                  <a:cs typeface="ヒラギノ角ゴ ProN W3" charset="0"/>
                  <a:sym typeface="Helvetica" charset="0"/>
                </a:rPr>
                <a:t>2</a:t>
              </a:r>
            </a:p>
          </p:txBody>
        </p:sp>
      </p:grpSp>
      <p:grpSp>
        <p:nvGrpSpPr>
          <p:cNvPr id="26" name="Group 25"/>
          <p:cNvGrpSpPr/>
          <p:nvPr/>
        </p:nvGrpSpPr>
        <p:grpSpPr>
          <a:xfrm>
            <a:off x="6856413" y="3326792"/>
            <a:ext cx="4373674" cy="2324709"/>
            <a:chOff x="6856413" y="3326792"/>
            <a:chExt cx="4373674" cy="2324709"/>
          </a:xfrm>
        </p:grpSpPr>
        <p:sp>
          <p:nvSpPr>
            <p:cNvPr id="18" name="Rectangle 17"/>
            <p:cNvSpPr/>
            <p:nvPr/>
          </p:nvSpPr>
          <p:spPr>
            <a:xfrm>
              <a:off x="6856413" y="3326792"/>
              <a:ext cx="4151424" cy="2185214"/>
            </a:xfrm>
            <a:prstGeom prst="rect">
              <a:avLst/>
            </a:prstGeom>
            <a:solidFill>
              <a:schemeClr val="bg1"/>
            </a:solidFill>
            <a:ln>
              <a:solidFill>
                <a:schemeClr val="tx1"/>
              </a:solidFill>
            </a:ln>
            <a:effectLst>
              <a:outerShdw blurRad="50800" dist="38100" dir="2700000" algn="tl" rotWithShape="0">
                <a:prstClr val="black">
                  <a:alpha val="40000"/>
                </a:prstClr>
              </a:outerShdw>
            </a:effectLst>
            <a:scene3d>
              <a:camera prst="perspectiveAbove"/>
              <a:lightRig rig="threePt" dir="t"/>
            </a:scene3d>
          </p:spPr>
          <p:txBody>
            <a:bodyPr wrap="square">
              <a:spAutoFit/>
            </a:bodyPr>
            <a:lstStyle/>
            <a:p>
              <a:r>
                <a:rPr lang="en-US" sz="1600" dirty="0">
                  <a:latin typeface="Garamond" panose="02020404030301010803" pitchFamily="18" charset="0"/>
                </a:rPr>
                <a:t>Dear </a:t>
              </a:r>
              <a:r>
                <a:rPr lang="en-US" sz="1600" dirty="0" smtClean="0">
                  <a:latin typeface="Garamond" panose="02020404030301010803" pitchFamily="18" charset="0"/>
                </a:rPr>
                <a:t>Editor,</a:t>
              </a:r>
            </a:p>
            <a:p>
              <a:pPr>
                <a:spcBef>
                  <a:spcPts val="1200"/>
                </a:spcBef>
              </a:pPr>
              <a:r>
                <a:rPr lang="en-US" sz="1600" dirty="0" smtClean="0">
                  <a:latin typeface="Garamond" panose="02020404030301010803" pitchFamily="18" charset="0"/>
                </a:rPr>
                <a:t>Five </a:t>
              </a:r>
              <a:r>
                <a:rPr lang="en-US" sz="1600" dirty="0">
                  <a:latin typeface="Garamond" panose="02020404030301010803" pitchFamily="18" charset="0"/>
                </a:rPr>
                <a:t>of the co-authors, including myself, have share-holder interest in the company.  Also, two of us invented some of the products made by the </a:t>
              </a:r>
              <a:r>
                <a:rPr lang="en-US" sz="1600" dirty="0" smtClean="0">
                  <a:latin typeface="Garamond" panose="02020404030301010803" pitchFamily="18" charset="0"/>
                </a:rPr>
                <a:t>company.</a:t>
              </a:r>
            </a:p>
            <a:p>
              <a:pPr>
                <a:spcBef>
                  <a:spcPts val="1200"/>
                </a:spcBef>
              </a:pPr>
              <a:r>
                <a:rPr lang="en-US" sz="1600" dirty="0" smtClean="0">
                  <a:latin typeface="Garamond" panose="02020404030301010803" pitchFamily="18" charset="0"/>
                </a:rPr>
                <a:t>Sincerely</a:t>
              </a:r>
              <a:r>
                <a:rPr lang="en-US" sz="1600" dirty="0">
                  <a:latin typeface="Garamond" panose="02020404030301010803" pitchFamily="18" charset="0"/>
                </a:rPr>
                <a:t>,  </a:t>
              </a:r>
            </a:p>
            <a:p>
              <a:r>
                <a:rPr lang="en-US" sz="1600" dirty="0">
                  <a:latin typeface="Garamond" panose="02020404030301010803" pitchFamily="18" charset="0"/>
                </a:rPr>
                <a:t>Last author</a:t>
              </a:r>
            </a:p>
          </p:txBody>
        </p:sp>
        <p:sp>
          <p:nvSpPr>
            <p:cNvPr id="22" name="Oval 21"/>
            <p:cNvSpPr/>
            <p:nvPr/>
          </p:nvSpPr>
          <p:spPr bwMode="auto">
            <a:xfrm>
              <a:off x="10785587" y="5207001"/>
              <a:ext cx="444500" cy="444500"/>
            </a:xfrm>
            <a:prstGeom prst="ellipse">
              <a:avLst/>
            </a:prstGeom>
            <a:ln>
              <a:solidFill>
                <a:schemeClr val="tx1"/>
              </a:solid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7E7E7E"/>
                  </a:solidFill>
                  <a:effectLst/>
                  <a:latin typeface="Helvetica" charset="0"/>
                  <a:ea typeface="ヒラギノ角ゴ ProN W3" charset="0"/>
                  <a:cs typeface="ヒラギノ角ゴ ProN W3" charset="0"/>
                  <a:sym typeface="Helvetica" charset="0"/>
                </a:rPr>
                <a:t>3</a:t>
              </a:r>
            </a:p>
          </p:txBody>
        </p:sp>
      </p:grpSp>
      <p:grpSp>
        <p:nvGrpSpPr>
          <p:cNvPr id="27" name="Group 26"/>
          <p:cNvGrpSpPr/>
          <p:nvPr/>
        </p:nvGrpSpPr>
        <p:grpSpPr>
          <a:xfrm>
            <a:off x="2577989" y="4036453"/>
            <a:ext cx="4322081" cy="1998385"/>
            <a:chOff x="2577989" y="4036453"/>
            <a:chExt cx="4322081" cy="1998385"/>
          </a:xfrm>
        </p:grpSpPr>
        <p:sp>
          <p:nvSpPr>
            <p:cNvPr id="19" name="Rectangle 18"/>
            <p:cNvSpPr/>
            <p:nvPr/>
          </p:nvSpPr>
          <p:spPr>
            <a:xfrm>
              <a:off x="2577989" y="4036453"/>
              <a:ext cx="4151424" cy="1938992"/>
            </a:xfrm>
            <a:prstGeom prst="rect">
              <a:avLst/>
            </a:prstGeom>
            <a:solidFill>
              <a:schemeClr val="bg1"/>
            </a:solidFill>
            <a:ln>
              <a:solidFill>
                <a:schemeClr val="tx1"/>
              </a:solidFill>
            </a:ln>
            <a:effectLst>
              <a:outerShdw blurRad="50800" dist="38100" dir="2700000" algn="tl" rotWithShape="0">
                <a:prstClr val="black">
                  <a:alpha val="40000"/>
                </a:prstClr>
              </a:outerShdw>
            </a:effectLst>
            <a:scene3d>
              <a:camera prst="perspectiveAbove"/>
              <a:lightRig rig="threePt" dir="t"/>
            </a:scene3d>
          </p:spPr>
          <p:txBody>
            <a:bodyPr wrap="square">
              <a:spAutoFit/>
            </a:bodyPr>
            <a:lstStyle/>
            <a:p>
              <a:r>
                <a:rPr lang="en-US" sz="1600" dirty="0">
                  <a:latin typeface="Garamond" panose="02020404030301010803" pitchFamily="18" charset="0"/>
                </a:rPr>
                <a:t>Dear </a:t>
              </a:r>
              <a:r>
                <a:rPr lang="en-US" sz="1600" dirty="0" smtClean="0">
                  <a:latin typeface="Garamond" panose="02020404030301010803" pitchFamily="18" charset="0"/>
                </a:rPr>
                <a:t>Author,</a:t>
              </a:r>
            </a:p>
            <a:p>
              <a:pPr>
                <a:spcBef>
                  <a:spcPts val="1200"/>
                </a:spcBef>
              </a:pPr>
              <a:r>
                <a:rPr lang="en-US" sz="1600" dirty="0" smtClean="0">
                  <a:latin typeface="Garamond" panose="02020404030301010803" pitchFamily="18" charset="0"/>
                </a:rPr>
                <a:t>Thank </a:t>
              </a:r>
              <a:r>
                <a:rPr lang="en-US" sz="1600" dirty="0">
                  <a:latin typeface="Garamond" panose="02020404030301010803" pitchFamily="18" charset="0"/>
                </a:rPr>
                <a:t>you.  Please draft a corrigendum that declares these relationships. We will confirm the text with your academic </a:t>
              </a:r>
              <a:r>
                <a:rPr lang="en-US" sz="1600" dirty="0" smtClean="0">
                  <a:latin typeface="Garamond" panose="02020404030301010803" pitchFamily="18" charset="0"/>
                </a:rPr>
                <a:t>institution.</a:t>
              </a:r>
            </a:p>
            <a:p>
              <a:pPr>
                <a:spcBef>
                  <a:spcPts val="1200"/>
                </a:spcBef>
              </a:pPr>
              <a:r>
                <a:rPr lang="en-US" sz="1600" dirty="0" smtClean="0">
                  <a:latin typeface="Garamond" panose="02020404030301010803" pitchFamily="18" charset="0"/>
                </a:rPr>
                <a:t>Sincerely</a:t>
              </a:r>
              <a:r>
                <a:rPr lang="en-US" sz="1600" dirty="0">
                  <a:latin typeface="Garamond" panose="02020404030301010803" pitchFamily="18" charset="0"/>
                </a:rPr>
                <a:t>,</a:t>
              </a:r>
            </a:p>
            <a:p>
              <a:r>
                <a:rPr lang="en-US" sz="1600" dirty="0">
                  <a:latin typeface="Garamond" panose="02020404030301010803" pitchFamily="18" charset="0"/>
                </a:rPr>
                <a:t>Editor</a:t>
              </a:r>
            </a:p>
          </p:txBody>
        </p:sp>
        <p:sp>
          <p:nvSpPr>
            <p:cNvPr id="23" name="Oval 22"/>
            <p:cNvSpPr/>
            <p:nvPr/>
          </p:nvSpPr>
          <p:spPr bwMode="auto">
            <a:xfrm>
              <a:off x="6455570" y="5590338"/>
              <a:ext cx="444500" cy="444500"/>
            </a:xfrm>
            <a:prstGeom prst="ellipse">
              <a:avLst/>
            </a:prstGeom>
            <a:ln>
              <a:solidFill>
                <a:schemeClr val="tx1"/>
              </a:solid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7E7E7E"/>
                  </a:solidFill>
                  <a:effectLst/>
                  <a:latin typeface="Helvetica" charset="0"/>
                  <a:ea typeface="ヒラギノ角ゴ ProN W3" charset="0"/>
                  <a:cs typeface="ヒラギノ角ゴ ProN W3" charset="0"/>
                  <a:sym typeface="Helvetica" charset="0"/>
                </a:rPr>
                <a:t>4</a:t>
              </a:r>
            </a:p>
          </p:txBody>
        </p:sp>
      </p:grpSp>
    </p:spTree>
    <p:extLst>
      <p:ext uri="{BB962C8B-B14F-4D97-AF65-F5344CB8AC3E}">
        <p14:creationId xmlns:p14="http://schemas.microsoft.com/office/powerpoint/2010/main" val="271578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Conflicts of Interest as a Reviewer</a:t>
            </a:r>
            <a:endParaRPr lang="en-US" dirty="0"/>
          </a:p>
        </p:txBody>
      </p:sp>
      <p:sp>
        <p:nvSpPr>
          <p:cNvPr id="3" name="Content Placeholder 2"/>
          <p:cNvSpPr>
            <a:spLocks noGrp="1"/>
          </p:cNvSpPr>
          <p:nvPr>
            <p:ph type="body" sz="quarter" idx="13"/>
          </p:nvPr>
        </p:nvSpPr>
        <p:spPr/>
        <p:txBody>
          <a:bodyPr/>
          <a:lstStyle/>
          <a:p>
            <a:endParaRPr lang="en-US" dirty="0"/>
          </a:p>
        </p:txBody>
      </p:sp>
      <p:sp>
        <p:nvSpPr>
          <p:cNvPr id="11" name="Text Placeholder 10"/>
          <p:cNvSpPr>
            <a:spLocks noGrp="1"/>
          </p:cNvSpPr>
          <p:nvPr>
            <p:ph type="body" sz="quarter" idx="14"/>
          </p:nvPr>
        </p:nvSpPr>
        <p:spPr/>
        <p:txBody>
          <a:bodyPr/>
          <a:lstStyle/>
          <a:p>
            <a:r>
              <a:rPr lang="en-US" dirty="0"/>
              <a:t>Can you describe an instance when a reviewer </a:t>
            </a:r>
          </a:p>
          <a:p>
            <a:r>
              <a:rPr lang="en-US" dirty="0"/>
              <a:t>might have a conflict of interest? </a:t>
            </a:r>
          </a:p>
        </p:txBody>
      </p:sp>
    </p:spTree>
    <p:extLst>
      <p:ext uri="{BB962C8B-B14F-4D97-AF65-F5344CB8AC3E}">
        <p14:creationId xmlns:p14="http://schemas.microsoft.com/office/powerpoint/2010/main" val="56096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lvl="1"/>
            <a:r>
              <a:rPr lang="en-US" dirty="0" smtClean="0"/>
              <a:t>The authors are close friends of yours</a:t>
            </a:r>
          </a:p>
          <a:p>
            <a:pPr lvl="1"/>
            <a:r>
              <a:rPr lang="en-US" dirty="0" smtClean="0"/>
              <a:t>There is a professional conflict</a:t>
            </a:r>
          </a:p>
          <a:p>
            <a:pPr lvl="1"/>
            <a:r>
              <a:rPr lang="en-US" dirty="0" smtClean="0"/>
              <a:t>You have ideological biases toward the research </a:t>
            </a:r>
          </a:p>
          <a:p>
            <a:pPr lvl="1"/>
            <a:r>
              <a:rPr lang="en-US" dirty="0" smtClean="0"/>
              <a:t>You recently collaborated with the researchers (within 3 yrs.)</a:t>
            </a:r>
          </a:p>
          <a:p>
            <a:pPr lvl="1"/>
            <a:r>
              <a:rPr lang="en-US" dirty="0" smtClean="0"/>
              <a:t>The authors are from the same institution as you</a:t>
            </a:r>
          </a:p>
          <a:p>
            <a:pPr lvl="1"/>
            <a:r>
              <a:rPr lang="en-US" dirty="0" smtClean="0"/>
              <a:t>You have a relationship with a company that sponsored the studies</a:t>
            </a:r>
          </a:p>
        </p:txBody>
      </p:sp>
      <p:sp>
        <p:nvSpPr>
          <p:cNvPr id="2" name="Title 1"/>
          <p:cNvSpPr>
            <a:spLocks noGrp="1"/>
          </p:cNvSpPr>
          <p:nvPr>
            <p:ph type="title"/>
          </p:nvPr>
        </p:nvSpPr>
        <p:spPr/>
        <p:txBody>
          <a:bodyPr/>
          <a:lstStyle/>
          <a:p>
            <a:r>
              <a:rPr lang="en-US" smtClean="0"/>
              <a:t>You Should Not Review a Manuscript if: </a:t>
            </a:r>
            <a:endParaRPr lang="en-US" dirty="0"/>
          </a:p>
        </p:txBody>
      </p:sp>
      <p:pic>
        <p:nvPicPr>
          <p:cNvPr id="7" name="Picture Placeholder 6"/>
          <p:cNvPicPr>
            <a:picLocks noGrp="1" noChangeAspect="1"/>
          </p:cNvPicPr>
          <p:nvPr>
            <p:ph type="pic" sz="quarter" idx="13"/>
          </p:nvPr>
        </p:nvPicPr>
        <p:blipFill rotWithShape="1">
          <a:blip r:embed="rId4" cstate="email">
            <a:extLst>
              <a:ext uri="{28A0092B-C50C-407E-A947-70E740481C1C}">
                <a14:useLocalDpi xmlns:a14="http://schemas.microsoft.com/office/drawing/2010/main"/>
              </a:ext>
            </a:extLst>
          </a:blip>
          <a:srcRect/>
          <a:stretch/>
        </p:blipFill>
        <p:spPr>
          <a:xfrm>
            <a:off x="1784154" y="2032000"/>
            <a:ext cx="3773562" cy="3766458"/>
          </a:xfrm>
        </p:spPr>
      </p:pic>
      <p:sp>
        <p:nvSpPr>
          <p:cNvPr id="6" name="Text Placeholder 5"/>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87378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000" b="1" dirty="0" smtClean="0"/>
              <a:t>Presenter: </a:t>
            </a:r>
            <a:r>
              <a:rPr lang="en-US" sz="2000" dirty="0" smtClean="0"/>
              <a:t>Jane Smith, PhD, Professor of Genome Biology, University of Middletown</a:t>
            </a:r>
          </a:p>
          <a:p>
            <a:endParaRPr lang="en-US" sz="2000" dirty="0" smtClean="0"/>
          </a:p>
          <a:p>
            <a:r>
              <a:rPr lang="en-US" sz="2000" b="1" dirty="0" smtClean="0"/>
              <a:t>Disclosure Information: </a:t>
            </a:r>
            <a:r>
              <a:rPr lang="en-US" sz="2000" dirty="0" smtClean="0"/>
              <a:t>I have no conflicts of interest to disclose for this presentation.</a:t>
            </a:r>
          </a:p>
        </p:txBody>
      </p:sp>
      <p:sp>
        <p:nvSpPr>
          <p:cNvPr id="2" name="Title 1"/>
          <p:cNvSpPr>
            <a:spLocks noGrp="1"/>
          </p:cNvSpPr>
          <p:nvPr>
            <p:ph type="title"/>
          </p:nvPr>
        </p:nvSpPr>
        <p:spPr/>
        <p:txBody>
          <a:bodyPr/>
          <a:lstStyle/>
          <a:p>
            <a:r>
              <a:rPr lang="en-US" smtClean="0"/>
              <a:t>APS Professional Skills Training </a:t>
            </a:r>
            <a:br>
              <a:rPr lang="en-US" smtClean="0"/>
            </a:br>
            <a:r>
              <a:rPr lang="en-US" smtClean="0"/>
              <a:t>Presenter Disclosure Information</a:t>
            </a:r>
            <a:endParaRPr lang="en-US" dirty="0"/>
          </a:p>
        </p:txBody>
      </p:sp>
      <p:sp>
        <p:nvSpPr>
          <p:cNvPr id="8" name="Text Placeholder 7"/>
          <p:cNvSpPr>
            <a:spLocks noGrp="1"/>
          </p:cNvSpPr>
          <p:nvPr>
            <p:ph type="body" sz="quarter" idx="13"/>
          </p:nvPr>
        </p:nvSpPr>
        <p:spPr/>
        <p:txBody>
          <a:bodyPr/>
          <a:lstStyle/>
          <a:p>
            <a:r>
              <a:rPr lang="en-US" smtClean="0"/>
              <a:t>As reported on 1/17/16</a:t>
            </a:r>
            <a:endParaRPr lang="en-US" dirty="0"/>
          </a:p>
        </p:txBody>
      </p:sp>
      <p:pic>
        <p:nvPicPr>
          <p:cNvPr id="13" name="Picture Placeholder 12"/>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22974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lvl="1"/>
            <a:r>
              <a:rPr lang="en-US" dirty="0" smtClean="0"/>
              <a:t>Study the same topic</a:t>
            </a:r>
          </a:p>
          <a:p>
            <a:pPr lvl="1"/>
            <a:r>
              <a:rPr lang="en-US" dirty="0" smtClean="0"/>
              <a:t>Are competitors</a:t>
            </a:r>
          </a:p>
          <a:p>
            <a:pPr lvl="1"/>
            <a:r>
              <a:rPr lang="en-US" dirty="0" smtClean="0"/>
              <a:t>Once collaborated with the researchers (over 3 years ago)</a:t>
            </a:r>
          </a:p>
          <a:p>
            <a:pPr lvl="1"/>
            <a:r>
              <a:rPr lang="en-US" dirty="0" smtClean="0"/>
              <a:t>Disclose any perceived conflicts of interest to the editor</a:t>
            </a:r>
          </a:p>
          <a:p>
            <a:pPr lvl="1"/>
            <a:r>
              <a:rPr lang="en-US" dirty="0" smtClean="0"/>
              <a:t>Can provide an honest and fair assessment of the research</a:t>
            </a:r>
          </a:p>
          <a:p>
            <a:pPr lvl="1"/>
            <a:r>
              <a:rPr lang="en-US" dirty="0" smtClean="0"/>
              <a:t>Can maintain confidentiality throughout the process</a:t>
            </a:r>
          </a:p>
          <a:p>
            <a:pPr lvl="1"/>
            <a:r>
              <a:rPr lang="en-US" dirty="0" smtClean="0"/>
              <a:t>Can return the review in a timely manner</a:t>
            </a:r>
          </a:p>
        </p:txBody>
      </p:sp>
      <p:sp>
        <p:nvSpPr>
          <p:cNvPr id="7" name="Title 6"/>
          <p:cNvSpPr>
            <a:spLocks noGrp="1"/>
          </p:cNvSpPr>
          <p:nvPr>
            <p:ph type="title"/>
          </p:nvPr>
        </p:nvSpPr>
        <p:spPr/>
        <p:txBody>
          <a:bodyPr/>
          <a:lstStyle/>
          <a:p>
            <a:r>
              <a:rPr lang="en-US" smtClean="0"/>
              <a:t>You Can Accept an Invitation to </a:t>
            </a:r>
            <a:br>
              <a:rPr lang="en-US" smtClean="0"/>
            </a:br>
            <a:r>
              <a:rPr lang="en-US" smtClean="0"/>
              <a:t>Review a Manuscript if You: </a:t>
            </a:r>
            <a:endParaRPr lang="en-US" dirty="0"/>
          </a:p>
        </p:txBody>
      </p:sp>
      <p:pic>
        <p:nvPicPr>
          <p:cNvPr id="16" name="Picture 2" descr="http://newharborpress.com/wp-content/uploads/2015/01/Editing.jpg"/>
          <p:cNvPicPr>
            <a:picLocks noGrp="1" noChangeAspect="1" noChangeArrowheads="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19" name="Text Placeholder 18"/>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61331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r>
              <a:rPr lang="en-US" smtClean="0"/>
              <a:t>Be sure that the journal is informed that the review was performed in collaboration with a junior colleague</a:t>
            </a:r>
          </a:p>
          <a:p>
            <a:pPr lvl="1"/>
            <a:r>
              <a:rPr lang="en-US" smtClean="0"/>
              <a:t>Remind all reviewers  to maintain confidentiality </a:t>
            </a:r>
            <a:endParaRPr lang="en-US" dirty="0"/>
          </a:p>
        </p:txBody>
      </p:sp>
      <p:sp>
        <p:nvSpPr>
          <p:cNvPr id="2" name="Title 1"/>
          <p:cNvSpPr>
            <a:spLocks noGrp="1"/>
          </p:cNvSpPr>
          <p:nvPr>
            <p:ph type="title"/>
          </p:nvPr>
        </p:nvSpPr>
        <p:spPr/>
        <p:txBody>
          <a:bodyPr/>
          <a:lstStyle/>
          <a:p>
            <a:r>
              <a:rPr lang="en-US" smtClean="0"/>
              <a:t>Participating in Manuscript Reviews </a:t>
            </a:r>
            <a:br>
              <a:rPr lang="en-US" smtClean="0"/>
            </a:br>
            <a:r>
              <a:rPr lang="en-US" smtClean="0"/>
              <a:t>with Your Advisor Is Okay</a:t>
            </a:r>
            <a:endParaRPr lang="en-US" dirty="0"/>
          </a:p>
        </p:txBody>
      </p:sp>
      <p:pic>
        <p:nvPicPr>
          <p:cNvPr id="15" name="Picture Placeholder 14"/>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l="11307" r="11307"/>
          <a:stretch>
            <a:fillRect/>
          </a:stretch>
        </p:blipFill>
        <p:spPr/>
      </p:pic>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14313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0550" y="2270561"/>
            <a:ext cx="4794179" cy="3649890"/>
          </a:xfrm>
        </p:spPr>
        <p:txBody>
          <a:bodyPr>
            <a:normAutofit fontScale="77500" lnSpcReduction="20000"/>
          </a:bodyPr>
          <a:lstStyle/>
          <a:p>
            <a:r>
              <a:rPr lang="en-US" dirty="0" smtClean="0"/>
              <a:t>You are a graduate student in biological engineering.  Your advisor hands you a manuscript that she has been asked to review for the Journal of Physiology.  </a:t>
            </a:r>
          </a:p>
          <a:p>
            <a:pPr lvl="1"/>
            <a:r>
              <a:rPr lang="en-US" dirty="0" smtClean="0"/>
              <a:t>The manuscript is closely related to your dissertation work, but does not actually address the questions you plan to investigate.</a:t>
            </a:r>
          </a:p>
          <a:p>
            <a:pPr lvl="1"/>
            <a:r>
              <a:rPr lang="en-US" dirty="0" smtClean="0"/>
              <a:t>Your advisor asks you to write a review of the paper and return it to her by the end of the week.</a:t>
            </a:r>
          </a:p>
          <a:p>
            <a:pPr lvl="2"/>
            <a:r>
              <a:rPr lang="en-US" dirty="0" smtClean="0"/>
              <a:t>Is this appropriate?</a:t>
            </a:r>
          </a:p>
          <a:p>
            <a:pPr lvl="2"/>
            <a:r>
              <a:rPr lang="en-US" dirty="0" smtClean="0"/>
              <a:t>What questions should you ask?</a:t>
            </a:r>
            <a:endParaRPr lang="en-US" dirty="0"/>
          </a:p>
        </p:txBody>
      </p:sp>
      <p:sp>
        <p:nvSpPr>
          <p:cNvPr id="2" name="Title 1"/>
          <p:cNvSpPr>
            <a:spLocks noGrp="1"/>
          </p:cNvSpPr>
          <p:nvPr>
            <p:ph type="title"/>
          </p:nvPr>
        </p:nvSpPr>
        <p:spPr/>
        <p:txBody>
          <a:bodyPr/>
          <a:lstStyle/>
          <a:p>
            <a:r>
              <a:rPr lang="en-US" smtClean="0"/>
              <a:t>An Opportunity to Review</a:t>
            </a:r>
            <a:endParaRPr lang="en-US" dirty="0"/>
          </a:p>
        </p:txBody>
      </p:sp>
      <p:sp>
        <p:nvSpPr>
          <p:cNvPr id="6" name="Text Placeholder 5"/>
          <p:cNvSpPr>
            <a:spLocks noGrp="1"/>
          </p:cNvSpPr>
          <p:nvPr>
            <p:ph type="body" sz="quarter" idx="13"/>
          </p:nvPr>
        </p:nvSpPr>
        <p:spPr/>
        <p:txBody>
          <a:bodyPr/>
          <a:lstStyle/>
          <a:p>
            <a:r>
              <a:rPr lang="en-US" smtClean="0"/>
              <a:t>Contribution of case study by John Halliwill, PhD, Professor of Human Physiology, University of Oregon </a:t>
            </a:r>
            <a:endParaRPr lang="en-US" dirty="0"/>
          </a:p>
        </p:txBody>
      </p:sp>
      <p:pic>
        <p:nvPicPr>
          <p:cNvPr id="9" name="Picture Placeholder 8"/>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5113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lvl="1"/>
            <a:r>
              <a:rPr lang="en-US" dirty="0" smtClean="0"/>
              <a:t>Despite your great insights, the paper you helped review has been rejected by the Journal of Physiology.  </a:t>
            </a:r>
          </a:p>
          <a:p>
            <a:pPr lvl="1"/>
            <a:r>
              <a:rPr lang="en-US" dirty="0" smtClean="0"/>
              <a:t>As you further develop plans for your dissertation work, you remember the article, and it gives you an idea for a new study that could build on their work and your work in a very positive way.</a:t>
            </a:r>
          </a:p>
          <a:p>
            <a:pPr lvl="1"/>
            <a:r>
              <a:rPr lang="en-US" dirty="0" smtClean="0"/>
              <a:t>Do you revise your dissertation plan to include the new idea?</a:t>
            </a:r>
          </a:p>
        </p:txBody>
      </p:sp>
      <p:sp>
        <p:nvSpPr>
          <p:cNvPr id="2" name="Title 1"/>
          <p:cNvSpPr>
            <a:spLocks noGrp="1"/>
          </p:cNvSpPr>
          <p:nvPr>
            <p:ph type="title"/>
          </p:nvPr>
        </p:nvSpPr>
        <p:spPr/>
        <p:txBody>
          <a:bodyPr/>
          <a:lstStyle/>
          <a:p>
            <a:r>
              <a:rPr lang="en-US" smtClean="0"/>
              <a:t>An Opportunity to Advance Your Research</a:t>
            </a:r>
            <a:endParaRPr lang="en-US" dirty="0"/>
          </a:p>
        </p:txBody>
      </p:sp>
      <p:sp>
        <p:nvSpPr>
          <p:cNvPr id="6" name="Text Placeholder 5"/>
          <p:cNvSpPr>
            <a:spLocks noGrp="1"/>
          </p:cNvSpPr>
          <p:nvPr>
            <p:ph type="body" sz="quarter" idx="13"/>
          </p:nvPr>
        </p:nvSpPr>
        <p:spPr/>
        <p:txBody>
          <a:bodyPr/>
          <a:lstStyle/>
          <a:p>
            <a:r>
              <a:rPr lang="en-US" smtClean="0"/>
              <a:t>Contribution of case study by John Halliwill, PhD, Professor of Human Physiology, University of Oregon </a:t>
            </a:r>
            <a:endParaRPr lang="en-US" dirty="0"/>
          </a:p>
        </p:txBody>
      </p:sp>
      <p:pic>
        <p:nvPicPr>
          <p:cNvPr id="7172" name="Picture 4" descr="Image result for rejected Manuscrip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61943" y="2105025"/>
            <a:ext cx="2750457" cy="371868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992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Conflicts of Interest as an Editor</a:t>
            </a:r>
            <a:endParaRPr lang="en-US" dirty="0"/>
          </a:p>
        </p:txBody>
      </p:sp>
      <p:sp>
        <p:nvSpPr>
          <p:cNvPr id="3" name="Content Placeholder 2"/>
          <p:cNvSpPr>
            <a:spLocks noGrp="1"/>
          </p:cNvSpPr>
          <p:nvPr>
            <p:ph type="body" sz="quarter" idx="13"/>
          </p:nvPr>
        </p:nvSpPr>
        <p:spPr/>
        <p:txBody>
          <a:bodyPr/>
          <a:lstStyle/>
          <a:p>
            <a:endParaRPr lang="en-US" dirty="0"/>
          </a:p>
        </p:txBody>
      </p:sp>
      <p:sp>
        <p:nvSpPr>
          <p:cNvPr id="11" name="Text Placeholder 10"/>
          <p:cNvSpPr>
            <a:spLocks noGrp="1"/>
          </p:cNvSpPr>
          <p:nvPr>
            <p:ph type="body" sz="quarter" idx="14"/>
          </p:nvPr>
        </p:nvSpPr>
        <p:spPr/>
        <p:txBody>
          <a:bodyPr>
            <a:normAutofit/>
          </a:bodyPr>
          <a:lstStyle/>
          <a:p>
            <a:r>
              <a:rPr lang="en-US" dirty="0"/>
              <a:t>Can you describe an instance when a Journal </a:t>
            </a:r>
            <a:r>
              <a:rPr lang="en-US" dirty="0" smtClean="0"/>
              <a:t>Editor might </a:t>
            </a:r>
            <a:r>
              <a:rPr lang="en-US" dirty="0"/>
              <a:t>have a conflict of interest? </a:t>
            </a:r>
          </a:p>
        </p:txBody>
      </p:sp>
    </p:spTree>
    <p:extLst>
      <p:ext uri="{BB962C8B-B14F-4D97-AF65-F5344CB8AC3E}">
        <p14:creationId xmlns:p14="http://schemas.microsoft.com/office/powerpoint/2010/main" val="352909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sz="quarter" idx="11"/>
          </p:nvPr>
        </p:nvSpPr>
        <p:spPr/>
        <p:txBody>
          <a:bodyPr/>
          <a:lstStyle/>
          <a:p>
            <a:pPr lvl="1"/>
            <a:r>
              <a:rPr lang="en-US" dirty="0" smtClean="0"/>
              <a:t>Be considered for publication with the same criteria for evaluation</a:t>
            </a:r>
          </a:p>
          <a:p>
            <a:pPr lvl="1"/>
            <a:r>
              <a:rPr lang="en-US" dirty="0" smtClean="0"/>
              <a:t>Be reviewed by subject matter experts</a:t>
            </a:r>
          </a:p>
          <a:p>
            <a:pPr lvl="1"/>
            <a:r>
              <a:rPr lang="en-US" dirty="0" smtClean="0"/>
              <a:t>Receive a timely and constructive review</a:t>
            </a:r>
          </a:p>
          <a:p>
            <a:pPr lvl="1"/>
            <a:r>
              <a:rPr lang="en-US" dirty="0" smtClean="0"/>
              <a:t>Remain confidential throughout the process</a:t>
            </a:r>
            <a:endParaRPr lang="en-US" dirty="0"/>
          </a:p>
        </p:txBody>
      </p:sp>
      <p:sp>
        <p:nvSpPr>
          <p:cNvPr id="13" name="Text Placeholder 12"/>
          <p:cNvSpPr>
            <a:spLocks noGrp="1"/>
          </p:cNvSpPr>
          <p:nvPr>
            <p:ph type="body" sz="quarter" idx="13"/>
          </p:nvPr>
        </p:nvSpPr>
        <p:spPr/>
        <p:txBody>
          <a:bodyPr/>
          <a:lstStyle/>
          <a:p>
            <a:endParaRPr lang="en-US"/>
          </a:p>
        </p:txBody>
      </p:sp>
      <p:sp>
        <p:nvSpPr>
          <p:cNvPr id="2" name="Title 1"/>
          <p:cNvSpPr>
            <a:spLocks noGrp="1"/>
          </p:cNvSpPr>
          <p:nvPr>
            <p:ph type="title"/>
          </p:nvPr>
        </p:nvSpPr>
        <p:spPr/>
        <p:txBody>
          <a:bodyPr/>
          <a:lstStyle/>
          <a:p>
            <a:r>
              <a:rPr lang="en-US" smtClean="0"/>
              <a:t>Editors Ensure that the Review Process Is Fair</a:t>
            </a:r>
            <a:endParaRPr lang="en-US" dirty="0"/>
          </a:p>
        </p:txBody>
      </p:sp>
      <p:sp>
        <p:nvSpPr>
          <p:cNvPr id="8" name="Text Placeholder 7"/>
          <p:cNvSpPr>
            <a:spLocks noGrp="1"/>
          </p:cNvSpPr>
          <p:nvPr>
            <p:ph type="body" sz="quarter" idx="12"/>
          </p:nvPr>
        </p:nvSpPr>
        <p:spPr/>
        <p:txBody>
          <a:bodyPr/>
          <a:lstStyle/>
          <a:p>
            <a:r>
              <a:rPr lang="en-US" smtClean="0"/>
              <a:t>All manuscripts should:</a:t>
            </a:r>
            <a:endParaRPr lang="en-US" dirty="0"/>
          </a:p>
        </p:txBody>
      </p:sp>
    </p:spTree>
    <p:extLst>
      <p:ext uri="{BB962C8B-B14F-4D97-AF65-F5344CB8AC3E}">
        <p14:creationId xmlns:p14="http://schemas.microsoft.com/office/powerpoint/2010/main" val="380707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r>
              <a:rPr lang="en-US" dirty="0" smtClean="0"/>
              <a:t>The manuscript is from their own lab, institution, or close friend</a:t>
            </a:r>
          </a:p>
          <a:p>
            <a:pPr lvl="1"/>
            <a:r>
              <a:rPr lang="en-US" dirty="0" smtClean="0"/>
              <a:t>There are ideological biases toward the research </a:t>
            </a:r>
          </a:p>
          <a:p>
            <a:pPr lvl="1"/>
            <a:r>
              <a:rPr lang="en-US" dirty="0" smtClean="0"/>
              <a:t>There is pressure to accept or reject the manuscript without appropriate consideration</a:t>
            </a:r>
            <a:endParaRPr lang="en-US" dirty="0"/>
          </a:p>
        </p:txBody>
      </p:sp>
      <p:sp>
        <p:nvSpPr>
          <p:cNvPr id="2" name="Title 1"/>
          <p:cNvSpPr>
            <a:spLocks noGrp="1"/>
          </p:cNvSpPr>
          <p:nvPr>
            <p:ph type="title"/>
          </p:nvPr>
        </p:nvSpPr>
        <p:spPr/>
        <p:txBody>
          <a:bodyPr>
            <a:normAutofit/>
          </a:bodyPr>
          <a:lstStyle/>
          <a:p>
            <a:r>
              <a:rPr lang="en-US" dirty="0" smtClean="0"/>
              <a:t>Editors Should Decline Facilitating </a:t>
            </a:r>
            <a:br>
              <a:rPr lang="en-US" dirty="0" smtClean="0"/>
            </a:br>
            <a:r>
              <a:rPr lang="en-US" dirty="0" smtClean="0"/>
              <a:t>Review of a Manuscript if…</a:t>
            </a:r>
            <a:endParaRPr lang="en-US" dirty="0"/>
          </a:p>
        </p:txBody>
      </p:sp>
      <p:sp>
        <p:nvSpPr>
          <p:cNvPr id="8" name="Text Placeholder 7"/>
          <p:cNvSpPr>
            <a:spLocks noGrp="1"/>
          </p:cNvSpPr>
          <p:nvPr>
            <p:ph type="body" sz="quarter" idx="13"/>
          </p:nvPr>
        </p:nvSpPr>
        <p:spPr/>
        <p:txBody>
          <a:bodyPr/>
          <a:lstStyle/>
          <a:p>
            <a:endParaRPr lang="en-US"/>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2601" y="2452887"/>
            <a:ext cx="4782412" cy="3142850"/>
          </a:xfrm>
          <a:prstGeom prst="rect">
            <a:avLst/>
          </a:prstGeom>
        </p:spPr>
      </p:pic>
    </p:spTree>
    <p:extLst>
      <p:ext uri="{BB962C8B-B14F-4D97-AF65-F5344CB8AC3E}">
        <p14:creationId xmlns:p14="http://schemas.microsoft.com/office/powerpoint/2010/main" val="335929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bwMode="auto">
          <a:xfrm>
            <a:off x="4499091" y="2128387"/>
            <a:ext cx="7165249" cy="4086957"/>
          </a:xfrm>
          <a:prstGeom prst="rect">
            <a:avLst/>
          </a:prstGeom>
          <a:solidFill>
            <a:srgbClr val="FFFEFE"/>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smtClean="0">
              <a:ln>
                <a:noFill/>
              </a:ln>
              <a:solidFill>
                <a:srgbClr val="7E7E7E"/>
              </a:solidFill>
              <a:effectLst/>
              <a:latin typeface="Helvetica" charset="0"/>
              <a:ea typeface="ヒラギノ角ゴ ProN W3" charset="0"/>
              <a:cs typeface="ヒラギノ角ゴ ProN W3" charset="0"/>
              <a:sym typeface="Helvetica" charset="0"/>
            </a:endParaRPr>
          </a:p>
        </p:txBody>
      </p:sp>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60915">
            <a:off x="974352" y="2327242"/>
            <a:ext cx="3334267" cy="3334267"/>
          </a:xfrm>
          <a:prstGeom prst="rect">
            <a:avLst/>
          </a:prstGeom>
        </p:spPr>
      </p:pic>
      <p:sp>
        <p:nvSpPr>
          <p:cNvPr id="2" name="Title 1"/>
          <p:cNvSpPr>
            <a:spLocks noGrp="1"/>
          </p:cNvSpPr>
          <p:nvPr>
            <p:ph type="title"/>
          </p:nvPr>
        </p:nvSpPr>
        <p:spPr/>
        <p:txBody>
          <a:bodyPr/>
          <a:lstStyle/>
          <a:p>
            <a:r>
              <a:rPr lang="en-US" smtClean="0"/>
              <a:t>The Editor’s Prerogative</a:t>
            </a:r>
            <a:endParaRPr lang="en-US" dirty="0"/>
          </a:p>
        </p:txBody>
      </p:sp>
      <p:sp>
        <p:nvSpPr>
          <p:cNvPr id="15" name="Text Placeholder 14"/>
          <p:cNvSpPr>
            <a:spLocks noGrp="1"/>
          </p:cNvSpPr>
          <p:nvPr>
            <p:ph type="body" sz="quarter" idx="13"/>
          </p:nvPr>
        </p:nvSpPr>
        <p:spPr/>
        <p:txBody>
          <a:bodyPr/>
          <a:lstStyle/>
          <a:p>
            <a:endParaRPr lang="en-US"/>
          </a:p>
        </p:txBody>
      </p:sp>
      <p:sp>
        <p:nvSpPr>
          <p:cNvPr id="13" name="Rectangle 12"/>
          <p:cNvSpPr/>
          <p:nvPr/>
        </p:nvSpPr>
        <p:spPr>
          <a:xfrm rot="21377302">
            <a:off x="1032670" y="2451255"/>
            <a:ext cx="3288406" cy="3139321"/>
          </a:xfrm>
          <a:prstGeom prst="rect">
            <a:avLst/>
          </a:prstGeom>
          <a:noFill/>
          <a:effectLst/>
        </p:spPr>
        <p:txBody>
          <a:bodyPr wrap="square">
            <a:spAutoFit/>
          </a:bodyPr>
          <a:lstStyle/>
          <a:p>
            <a:pPr>
              <a:buNone/>
            </a:pPr>
            <a:r>
              <a:rPr lang="en-US" dirty="0">
                <a:latin typeface="Garamond" panose="02020404030301010803" pitchFamily="18" charset="0"/>
              </a:rPr>
              <a:t>Dear Editor,</a:t>
            </a:r>
          </a:p>
          <a:p>
            <a:pPr>
              <a:buNone/>
            </a:pPr>
            <a:r>
              <a:rPr lang="en-US" dirty="0" smtClean="0">
                <a:latin typeface="Garamond" panose="02020404030301010803" pitchFamily="18" charset="0"/>
              </a:rPr>
              <a:t/>
            </a:r>
            <a:br>
              <a:rPr lang="en-US" dirty="0" smtClean="0">
                <a:latin typeface="Garamond" panose="02020404030301010803" pitchFamily="18" charset="0"/>
              </a:rPr>
            </a:br>
            <a:r>
              <a:rPr lang="en-US" dirty="0" smtClean="0">
                <a:latin typeface="Garamond" panose="02020404030301010803" pitchFamily="18" charset="0"/>
              </a:rPr>
              <a:t>I </a:t>
            </a:r>
            <a:r>
              <a:rPr lang="en-US" dirty="0">
                <a:latin typeface="Garamond" panose="02020404030301010803" pitchFamily="18" charset="0"/>
              </a:rPr>
              <a:t>hope you like this article.  I recommend several reviewers: A. Smith,  B. Jones, and C. Lee.  Please do not send it to: D. Liang, E. Butler, or anyone who studies plant parasites. </a:t>
            </a:r>
            <a:r>
              <a:rPr lang="en-US" dirty="0" smtClean="0">
                <a:latin typeface="Garamond" panose="02020404030301010803" pitchFamily="18" charset="0"/>
              </a:rPr>
              <a:t/>
            </a:r>
            <a:br>
              <a:rPr lang="en-US" dirty="0" smtClean="0">
                <a:latin typeface="Garamond" panose="02020404030301010803" pitchFamily="18" charset="0"/>
              </a:rPr>
            </a:br>
            <a:endParaRPr lang="en-US" dirty="0">
              <a:latin typeface="Garamond" panose="02020404030301010803" pitchFamily="18" charset="0"/>
            </a:endParaRPr>
          </a:p>
          <a:p>
            <a:pPr>
              <a:buNone/>
            </a:pPr>
            <a:r>
              <a:rPr lang="en-US" dirty="0">
                <a:latin typeface="Garamond" panose="02020404030301010803" pitchFamily="18" charset="0"/>
              </a:rPr>
              <a:t>Sincerely,</a:t>
            </a:r>
          </a:p>
          <a:p>
            <a:pPr>
              <a:buNone/>
            </a:pPr>
            <a:r>
              <a:rPr lang="en-US" dirty="0">
                <a:latin typeface="Garamond" panose="02020404030301010803" pitchFamily="18" charset="0"/>
              </a:rPr>
              <a:t>Plant parasite expert and author</a:t>
            </a:r>
          </a:p>
        </p:txBody>
      </p:sp>
      <p:grpSp>
        <p:nvGrpSpPr>
          <p:cNvPr id="25" name="Group 24"/>
          <p:cNvGrpSpPr/>
          <p:nvPr/>
        </p:nvGrpSpPr>
        <p:grpSpPr>
          <a:xfrm>
            <a:off x="4606631" y="2745436"/>
            <a:ext cx="2333397" cy="2333397"/>
            <a:chOff x="4887548" y="2533878"/>
            <a:chExt cx="2333397" cy="2333397"/>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7548" y="2533878"/>
              <a:ext cx="2333397" cy="2333397"/>
            </a:xfrm>
            <a:prstGeom prst="rect">
              <a:avLst/>
            </a:prstGeom>
          </p:spPr>
        </p:pic>
        <p:sp>
          <p:nvSpPr>
            <p:cNvPr id="10" name="TextBox 9"/>
            <p:cNvSpPr txBox="1"/>
            <p:nvPr/>
          </p:nvSpPr>
          <p:spPr>
            <a:xfrm>
              <a:off x="5110457" y="2665300"/>
              <a:ext cx="1862463" cy="2031325"/>
            </a:xfrm>
            <a:prstGeom prst="rect">
              <a:avLst/>
            </a:prstGeom>
            <a:noFill/>
            <a:ln>
              <a:noFill/>
            </a:ln>
            <a:effectLst/>
          </p:spPr>
          <p:txBody>
            <a:bodyPr wrap="square">
              <a:spAutoFit/>
            </a:bodyPr>
            <a:lstStyle>
              <a:defPPr>
                <a:defRPr lang="en-US"/>
              </a:defPPr>
              <a:lvl1pPr>
                <a:buNone/>
                <a:defRPr>
                  <a:latin typeface="Garamond" panose="02020404030301010803" pitchFamily="18" charset="0"/>
                </a:defRPr>
              </a:lvl1pPr>
            </a:lstStyle>
            <a:p>
              <a:r>
                <a:rPr lang="en-US" sz="1400" dirty="0" smtClean="0"/>
                <a:t>Review from D. Liang:</a:t>
              </a:r>
            </a:p>
            <a:p>
              <a:endParaRPr lang="en-US" sz="1400" dirty="0" smtClean="0"/>
            </a:p>
            <a:p>
              <a:r>
                <a:rPr lang="en-US" sz="1400" dirty="0" smtClean="0"/>
                <a:t>This is a very interesting paper.  However, there is room for clarification.  Please have the author address the following concerns…</a:t>
              </a:r>
              <a:endParaRPr lang="en-US" sz="1400" dirty="0"/>
            </a:p>
          </p:txBody>
        </p:sp>
      </p:grpSp>
      <p:grpSp>
        <p:nvGrpSpPr>
          <p:cNvPr id="23" name="Group 22"/>
          <p:cNvGrpSpPr/>
          <p:nvPr/>
        </p:nvGrpSpPr>
        <p:grpSpPr>
          <a:xfrm>
            <a:off x="6721181" y="3821761"/>
            <a:ext cx="2333397" cy="2333397"/>
            <a:chOff x="7002098" y="3610203"/>
            <a:chExt cx="2333397" cy="2333397"/>
          </a:xfrm>
        </p:grpSpPr>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2098" y="3610203"/>
              <a:ext cx="2333397" cy="2333397"/>
            </a:xfrm>
            <a:prstGeom prst="rect">
              <a:avLst/>
            </a:prstGeom>
          </p:spPr>
        </p:pic>
        <p:sp>
          <p:nvSpPr>
            <p:cNvPr id="19" name="TextBox 18"/>
            <p:cNvSpPr txBox="1"/>
            <p:nvPr/>
          </p:nvSpPr>
          <p:spPr>
            <a:xfrm>
              <a:off x="7120232" y="3741624"/>
              <a:ext cx="2099839" cy="1600438"/>
            </a:xfrm>
            <a:prstGeom prst="rect">
              <a:avLst/>
            </a:prstGeom>
            <a:noFill/>
            <a:ln>
              <a:noFill/>
            </a:ln>
            <a:effectLst/>
          </p:spPr>
          <p:txBody>
            <a:bodyPr wrap="square">
              <a:spAutoFit/>
            </a:bodyPr>
            <a:lstStyle>
              <a:defPPr>
                <a:defRPr lang="en-US"/>
              </a:defPPr>
              <a:lvl1pPr>
                <a:buNone/>
                <a:defRPr>
                  <a:latin typeface="Garamond" panose="02020404030301010803" pitchFamily="18" charset="0"/>
                </a:defRPr>
              </a:lvl1pPr>
            </a:lstStyle>
            <a:p>
              <a:r>
                <a:rPr lang="en-US" sz="1400" dirty="0"/>
                <a:t>Review from Plant Parasite Scientist</a:t>
              </a:r>
              <a:r>
                <a:rPr lang="en-US" sz="1400" dirty="0" smtClean="0"/>
                <a:t>:</a:t>
              </a:r>
              <a:br>
                <a:rPr lang="en-US" sz="1400" dirty="0" smtClean="0"/>
              </a:br>
              <a:endParaRPr lang="en-US" sz="1400" dirty="0"/>
            </a:p>
            <a:p>
              <a:r>
                <a:rPr lang="en-US" sz="1400" dirty="0"/>
                <a:t>What a novel contribution to the field. This work would be great if authors clarified... </a:t>
              </a:r>
            </a:p>
          </p:txBody>
        </p:sp>
      </p:grpSp>
      <p:grpSp>
        <p:nvGrpSpPr>
          <p:cNvPr id="24" name="Group 23"/>
          <p:cNvGrpSpPr/>
          <p:nvPr/>
        </p:nvGrpSpPr>
        <p:grpSpPr>
          <a:xfrm rot="21369970">
            <a:off x="9020334" y="3237092"/>
            <a:ext cx="2333397" cy="2333397"/>
            <a:chOff x="9145223" y="2648178"/>
            <a:chExt cx="2333397" cy="2333397"/>
          </a:xfrm>
        </p:grpSpPr>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5223" y="2648178"/>
              <a:ext cx="2333397" cy="2333397"/>
            </a:xfrm>
            <a:prstGeom prst="rect">
              <a:avLst/>
            </a:prstGeom>
          </p:spPr>
        </p:pic>
        <p:sp>
          <p:nvSpPr>
            <p:cNvPr id="21" name="TextBox 20"/>
            <p:cNvSpPr txBox="1"/>
            <p:nvPr/>
          </p:nvSpPr>
          <p:spPr>
            <a:xfrm>
              <a:off x="9263357" y="2779599"/>
              <a:ext cx="2099839" cy="1815882"/>
            </a:xfrm>
            <a:prstGeom prst="rect">
              <a:avLst/>
            </a:prstGeom>
            <a:noFill/>
            <a:ln>
              <a:noFill/>
            </a:ln>
            <a:effectLst/>
          </p:spPr>
          <p:txBody>
            <a:bodyPr wrap="square">
              <a:spAutoFit/>
            </a:bodyPr>
            <a:lstStyle>
              <a:defPPr>
                <a:defRPr lang="en-US"/>
              </a:defPPr>
              <a:lvl1pPr>
                <a:buNone/>
                <a:defRPr>
                  <a:latin typeface="Garamond" panose="02020404030301010803" pitchFamily="18" charset="0"/>
                </a:defRPr>
              </a:lvl1pPr>
            </a:lstStyle>
            <a:p>
              <a:r>
                <a:rPr lang="en-US" sz="1400" dirty="0"/>
                <a:t>Review from A. Smith:</a:t>
              </a:r>
            </a:p>
            <a:p>
              <a:endParaRPr lang="en-US" sz="1400" dirty="0"/>
            </a:p>
            <a:p>
              <a:r>
                <a:rPr lang="en-US" sz="1400" dirty="0"/>
                <a:t>This author is a good guy.</a:t>
              </a:r>
            </a:p>
            <a:p>
              <a:r>
                <a:rPr lang="en-US" sz="1400" dirty="0"/>
                <a:t>However, I found the manuscript to be confusing. The study does not seem to be that interesting because…</a:t>
              </a:r>
            </a:p>
          </p:txBody>
        </p:sp>
      </p:grpSp>
      <p:sp>
        <p:nvSpPr>
          <p:cNvPr id="26" name="Rectangle 25"/>
          <p:cNvSpPr/>
          <p:nvPr/>
        </p:nvSpPr>
        <p:spPr>
          <a:xfrm>
            <a:off x="4491215" y="2177492"/>
            <a:ext cx="2377575" cy="369332"/>
          </a:xfrm>
          <a:prstGeom prst="rect">
            <a:avLst/>
          </a:prstGeom>
        </p:spPr>
        <p:txBody>
          <a:bodyPr wrap="none">
            <a:spAutoFit/>
          </a:bodyPr>
          <a:lstStyle/>
          <a:p>
            <a:pPr algn="ctr"/>
            <a:r>
              <a:rPr lang="en-US" b="1" dirty="0">
                <a:solidFill>
                  <a:schemeClr val="accent1"/>
                </a:solidFill>
              </a:rPr>
              <a:t>TWO WEEKS </a:t>
            </a:r>
            <a:r>
              <a:rPr lang="en-US" b="1" dirty="0" smtClean="0">
                <a:solidFill>
                  <a:schemeClr val="accent1"/>
                </a:solidFill>
              </a:rPr>
              <a:t>LATER…</a:t>
            </a:r>
            <a:endParaRPr lang="en-US" b="1" dirty="0">
              <a:solidFill>
                <a:schemeClr val="accent1"/>
              </a:solidFill>
            </a:endParaRPr>
          </a:p>
        </p:txBody>
      </p:sp>
    </p:spTree>
    <p:extLst>
      <p:ext uri="{BB962C8B-B14F-4D97-AF65-F5344CB8AC3E}">
        <p14:creationId xmlns:p14="http://schemas.microsoft.com/office/powerpoint/2010/main" val="405082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1"/>
            <a:r>
              <a:rPr lang="en-US" dirty="0" smtClean="0"/>
              <a:t>Should the editor’s articles undergo peer review?</a:t>
            </a:r>
          </a:p>
          <a:p>
            <a:pPr lvl="1"/>
            <a:r>
              <a:rPr lang="en-US" dirty="0" smtClean="0"/>
              <a:t>Should the editor in chief facilitate the peer review process for her articles?</a:t>
            </a:r>
          </a:p>
          <a:p>
            <a:pPr lvl="1"/>
            <a:r>
              <a:rPr lang="en-US" dirty="0" smtClean="0"/>
              <a:t>Are there other steps she should take to avoid the perception of a conflict of interest?</a:t>
            </a:r>
            <a:endParaRPr lang="en-US" dirty="0"/>
          </a:p>
        </p:txBody>
      </p:sp>
      <p:sp>
        <p:nvSpPr>
          <p:cNvPr id="2" name="Title 1"/>
          <p:cNvSpPr>
            <a:spLocks noGrp="1"/>
          </p:cNvSpPr>
          <p:nvPr>
            <p:ph type="title"/>
          </p:nvPr>
        </p:nvSpPr>
        <p:spPr/>
        <p:txBody>
          <a:bodyPr/>
          <a:lstStyle/>
          <a:p>
            <a:r>
              <a:rPr lang="en-US" smtClean="0"/>
              <a:t>The Special Issue</a:t>
            </a:r>
            <a:endParaRPr lang="en-US" dirty="0"/>
          </a:p>
        </p:txBody>
      </p:sp>
      <p:sp>
        <p:nvSpPr>
          <p:cNvPr id="13" name="Text Placeholder 12"/>
          <p:cNvSpPr>
            <a:spLocks noGrp="1"/>
          </p:cNvSpPr>
          <p:nvPr>
            <p:ph type="body" sz="quarter" idx="12"/>
          </p:nvPr>
        </p:nvSpPr>
        <p:spPr/>
        <p:txBody>
          <a:bodyPr/>
          <a:lstStyle/>
          <a:p>
            <a:r>
              <a:rPr lang="en-US" sz="2000" dirty="0" smtClean="0"/>
              <a:t>The Journal of Applied Math is preparing a special issue on the topic “</a:t>
            </a:r>
            <a:r>
              <a:rPr lang="en-US" sz="2000" dirty="0" err="1" smtClean="0"/>
              <a:t>Wifi</a:t>
            </a:r>
            <a:r>
              <a:rPr lang="en-US" sz="2000" dirty="0" smtClean="0"/>
              <a:t> Wavelength and Health.”  The editor in chief is an expert on the topic and plans to contribute four articles to the issue.  </a:t>
            </a:r>
            <a:endParaRPr lang="en-US" sz="2000" dirty="0"/>
          </a:p>
        </p:txBody>
      </p:sp>
      <p:pic>
        <p:nvPicPr>
          <p:cNvPr id="22" name="Picture Placeholder 21"/>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28" name="Text Placeholder 27"/>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77167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normAutofit fontScale="92500"/>
          </a:bodyPr>
          <a:lstStyle/>
          <a:p>
            <a:pPr marL="285750" indent="-285750">
              <a:buFont typeface="Arial" panose="020B0604020202020204" pitchFamily="34" charset="0"/>
              <a:buChar char="•"/>
            </a:pPr>
            <a:r>
              <a:rPr lang="en-US" sz="2800" dirty="0"/>
              <a:t>These activities will help you APPLY what you have learned so far to common scenarios</a:t>
            </a:r>
          </a:p>
          <a:p>
            <a:pPr marL="285750" indent="-285750">
              <a:buFont typeface="Arial" panose="020B0604020202020204" pitchFamily="34" charset="0"/>
              <a:buChar char="•"/>
            </a:pPr>
            <a:r>
              <a:rPr lang="en-US" sz="2800" dirty="0"/>
              <a:t>BE SURE to add notes from this presentation to your “My Publications Best Practices” document.</a:t>
            </a:r>
          </a:p>
          <a:p>
            <a:endParaRPr lang="en-US" sz="2800" dirty="0"/>
          </a:p>
        </p:txBody>
      </p:sp>
      <p:sp>
        <p:nvSpPr>
          <p:cNvPr id="2" name="Title 1"/>
          <p:cNvSpPr>
            <a:spLocks noGrp="1"/>
          </p:cNvSpPr>
          <p:nvPr>
            <p:ph type="title"/>
          </p:nvPr>
        </p:nvSpPr>
        <p:spPr/>
        <p:txBody>
          <a:bodyPr/>
          <a:lstStyle/>
          <a:p>
            <a:r>
              <a:rPr lang="en-US" dirty="0" smtClean="0"/>
              <a:t>SMALL GROUP ACTIVITIES</a:t>
            </a:r>
            <a:endParaRPr lang="en-US" dirty="0"/>
          </a:p>
        </p:txBody>
      </p:sp>
      <p:sp>
        <p:nvSpPr>
          <p:cNvPr id="12" name="Text Placeholder 11"/>
          <p:cNvSpPr>
            <a:spLocks noGrp="1"/>
          </p:cNvSpPr>
          <p:nvPr>
            <p:ph type="body" sz="quarter" idx="12"/>
          </p:nvPr>
        </p:nvSpPr>
        <p:spPr/>
        <p:txBody>
          <a:bodyPr/>
          <a:lstStyle/>
          <a:p>
            <a:r>
              <a:rPr lang="en-US" dirty="0"/>
              <a:t>Your instructor will provide directions for these </a:t>
            </a:r>
            <a:r>
              <a:rPr lang="en-US" dirty="0" smtClean="0"/>
              <a:t>activities</a:t>
            </a:r>
          </a:p>
        </p:txBody>
      </p:sp>
      <p:sp>
        <p:nvSpPr>
          <p:cNvPr id="13" name="Text Placeholder 12"/>
          <p:cNvSpPr>
            <a:spLocks noGrp="1"/>
          </p:cNvSpPr>
          <p:nvPr>
            <p:ph type="body" sz="quarter" idx="13"/>
          </p:nvPr>
        </p:nvSpPr>
        <p:spPr/>
        <p:txBody>
          <a:bodyPr/>
          <a:lstStyle/>
          <a:p>
            <a:endParaRPr lang="en-US"/>
          </a:p>
        </p:txBody>
      </p:sp>
      <p:sp>
        <p:nvSpPr>
          <p:cNvPr id="14" name="Text Placeholder 13"/>
          <p:cNvSpPr>
            <a:spLocks noGrp="1"/>
          </p:cNvSpPr>
          <p:nvPr>
            <p:ph type="body" sz="quarter" idx="14"/>
          </p:nvPr>
        </p:nvSpPr>
        <p:spPr/>
        <p:txBody>
          <a:bodyPr/>
          <a:lstStyle/>
          <a:p>
            <a:r>
              <a:rPr lang="en-US" dirty="0" smtClean="0"/>
              <a:t>DISCUSS</a:t>
            </a:r>
            <a:endParaRPr lang="en-US" dirty="0"/>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3188" y="2926032"/>
            <a:ext cx="1794721" cy="1968296"/>
          </a:xfrm>
          <a:prstGeom prst="rect">
            <a:avLst/>
          </a:prstGeom>
        </p:spPr>
      </p:pic>
    </p:spTree>
    <p:extLst>
      <p:ext uri="{BB962C8B-B14F-4D97-AF65-F5344CB8AC3E}">
        <p14:creationId xmlns:p14="http://schemas.microsoft.com/office/powerpoint/2010/main" val="249285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b="1" dirty="0" smtClean="0"/>
              <a:t>Presenter: </a:t>
            </a:r>
            <a:r>
              <a:rPr lang="en-US" dirty="0" smtClean="0"/>
              <a:t>Joan Smith, PhD, Professor of Genome Biology, University of Big City</a:t>
            </a:r>
          </a:p>
          <a:p>
            <a:endParaRPr lang="en-US" b="1" dirty="0" smtClean="0"/>
          </a:p>
          <a:p>
            <a:r>
              <a:rPr lang="en-US" b="1" dirty="0" smtClean="0"/>
              <a:t>Disclosure Information: </a:t>
            </a:r>
            <a:r>
              <a:rPr lang="en-US" dirty="0" smtClean="0"/>
              <a:t>I serve on the Board of Directors for Genome Sciences LLC. I receive royalties from NOP Publishing for my book “Conflicts Are Interesting in Genome Sciences.” My husband, C. Brooks, is a paid consultant for Genome Technology LLC. </a:t>
            </a:r>
          </a:p>
        </p:txBody>
      </p:sp>
      <p:sp>
        <p:nvSpPr>
          <p:cNvPr id="2" name="Title 1"/>
          <p:cNvSpPr>
            <a:spLocks noGrp="1"/>
          </p:cNvSpPr>
          <p:nvPr>
            <p:ph type="title"/>
          </p:nvPr>
        </p:nvSpPr>
        <p:spPr/>
        <p:txBody>
          <a:bodyPr/>
          <a:lstStyle/>
          <a:p>
            <a:r>
              <a:rPr lang="en-US" smtClean="0"/>
              <a:t>APS Professional Skills Training </a:t>
            </a:r>
            <a:br>
              <a:rPr lang="en-US" smtClean="0"/>
            </a:br>
            <a:r>
              <a:rPr lang="en-US" smtClean="0"/>
              <a:t>Presenter Disclosure Information</a:t>
            </a:r>
            <a:endParaRPr lang="en-US" dirty="0"/>
          </a:p>
        </p:txBody>
      </p:sp>
      <p:sp>
        <p:nvSpPr>
          <p:cNvPr id="15" name="Text Placeholder 14"/>
          <p:cNvSpPr>
            <a:spLocks noGrp="1"/>
          </p:cNvSpPr>
          <p:nvPr>
            <p:ph type="body" sz="quarter" idx="13"/>
          </p:nvPr>
        </p:nvSpPr>
        <p:spPr/>
        <p:txBody>
          <a:bodyPr/>
          <a:lstStyle/>
          <a:p>
            <a:r>
              <a:rPr lang="en-US" smtClean="0"/>
              <a:t>As reported on 1/17/16</a:t>
            </a:r>
            <a:endParaRPr lang="en-US" dirty="0"/>
          </a:p>
        </p:txBody>
      </p:sp>
      <p:pic>
        <p:nvPicPr>
          <p:cNvPr id="17" name="Picture Placeholder 12"/>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6353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normAutofit fontScale="70000" lnSpcReduction="20000"/>
          </a:bodyPr>
          <a:lstStyle/>
          <a:p>
            <a:pPr lvl="1"/>
            <a:r>
              <a:rPr lang="en-US" dirty="0" smtClean="0"/>
              <a:t>Access more APS Professional Skills Training Courses at </a:t>
            </a:r>
            <a:r>
              <a:rPr lang="en-US" dirty="0" smtClean="0">
                <a:hlinkClick r:id="rId3"/>
              </a:rPr>
              <a:t>www.the-aps.org/pst</a:t>
            </a:r>
            <a:endParaRPr lang="en-US" dirty="0" smtClean="0"/>
          </a:p>
          <a:p>
            <a:pPr lvl="1"/>
            <a:r>
              <a:rPr lang="en-US" dirty="0" smtClean="0"/>
              <a:t>This module is part of a series of seven teaching modules designed to promote best practices in publication ethics for life scientists and biomedical engineers who publish research papers. The modules were developed with support from the National Science Foundation (NSF) (#SES -1238368) and in collaboration with staff and members of the APS, BMES, and SBE. The modules represent the views of the authors and do not necessarily represent the views of NSF, APS, BMES, or SBE.  The information in these modules is designed to represent a summary of good practices and advice at the time of publication. They are not meant to serve as legal advice or publisher policy and do not in any way guarantee protection from professional ethics charges. </a:t>
            </a:r>
          </a:p>
          <a:p>
            <a:pPr lvl="1"/>
            <a:r>
              <a:rPr lang="en-US" dirty="0" smtClean="0"/>
              <a:t>For more information on how the materials were developed and tested, please contact the authors.</a:t>
            </a:r>
            <a:endParaRPr lang="en-US" dirty="0"/>
          </a:p>
        </p:txBody>
      </p:sp>
      <p:sp>
        <p:nvSpPr>
          <p:cNvPr id="12" name="Text Placeholder 11"/>
          <p:cNvSpPr>
            <a:spLocks noGrp="1"/>
          </p:cNvSpPr>
          <p:nvPr>
            <p:ph type="body" sz="quarter" idx="13"/>
          </p:nvPr>
        </p:nvSpPr>
        <p:spPr/>
        <p:txBody>
          <a:bodyPr/>
          <a:lstStyle/>
          <a:p>
            <a:endParaRPr lang="en-US"/>
          </a:p>
        </p:txBody>
      </p:sp>
      <p:sp>
        <p:nvSpPr>
          <p:cNvPr id="4" name="Title 3"/>
          <p:cNvSpPr txBox="1">
            <a:spLocks noGrp="1"/>
          </p:cNvSpPr>
          <p:nvPr>
            <p:ph type="title"/>
          </p:nvPr>
        </p:nvSpPr>
        <p:spPr/>
        <p:txBody>
          <a:bodyPr>
            <a:normAutofit/>
          </a:bodyPr>
          <a:lstStyle/>
          <a:p>
            <a:r>
              <a:rPr lang="en-US" dirty="0" smtClean="0"/>
              <a:t>Conflicts of Interest</a:t>
            </a:r>
            <a:endParaRPr lang="en-US" dirty="0"/>
          </a:p>
        </p:txBody>
      </p:sp>
      <p:sp>
        <p:nvSpPr>
          <p:cNvPr id="11" name="Text Placeholder 10"/>
          <p:cNvSpPr>
            <a:spLocks noGrp="1"/>
          </p:cNvSpPr>
          <p:nvPr>
            <p:ph type="body" sz="quarter" idx="12"/>
          </p:nvPr>
        </p:nvSpPr>
        <p:spPr/>
        <p:txBody>
          <a:bodyPr/>
          <a:lstStyle/>
          <a:p>
            <a:r>
              <a:rPr lang="en-US" dirty="0"/>
              <a:t>End of Presentation.  </a:t>
            </a:r>
            <a:r>
              <a:rPr lang="en-US" altLang="en-US" dirty="0"/>
              <a:t>Open Discussion</a:t>
            </a:r>
            <a:r>
              <a:rPr lang="en-US" altLang="en-US" dirty="0" smtClean="0"/>
              <a:t>.</a:t>
            </a:r>
            <a:endParaRPr lang="en-US" dirty="0"/>
          </a:p>
        </p:txBody>
      </p:sp>
    </p:spTree>
    <p:extLst>
      <p:ext uri="{BB962C8B-B14F-4D97-AF65-F5344CB8AC3E}">
        <p14:creationId xmlns:p14="http://schemas.microsoft.com/office/powerpoint/2010/main" val="339717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Are Your Interests? </a:t>
            </a:r>
            <a:br>
              <a:rPr lang="en-US" sz="3600" dirty="0"/>
            </a:br>
            <a:endParaRPr lang="en-US" sz="3600" dirty="0"/>
          </a:p>
        </p:txBody>
      </p:sp>
      <p:sp>
        <p:nvSpPr>
          <p:cNvPr id="11" name="Text Placeholder 10"/>
          <p:cNvSpPr>
            <a:spLocks noGrp="1"/>
          </p:cNvSpPr>
          <p:nvPr>
            <p:ph type="body" sz="quarter" idx="13"/>
          </p:nvPr>
        </p:nvSpPr>
        <p:spPr/>
        <p:txBody>
          <a:bodyPr/>
          <a:lstStyle/>
          <a:p>
            <a:endParaRPr lang="en-US"/>
          </a:p>
        </p:txBody>
      </p:sp>
      <p:sp>
        <p:nvSpPr>
          <p:cNvPr id="22" name="TextBox 21"/>
          <p:cNvSpPr txBox="1"/>
          <p:nvPr/>
        </p:nvSpPr>
        <p:spPr>
          <a:xfrm rot="20992121">
            <a:off x="12886990" y="2803285"/>
            <a:ext cx="3134061" cy="3139321"/>
          </a:xfrm>
          <a:prstGeom prst="rect">
            <a:avLst/>
          </a:prstGeom>
          <a:noFill/>
        </p:spPr>
        <p:txBody>
          <a:bodyPr wrap="square" rtlCol="0">
            <a:spAutoFit/>
          </a:bodyPr>
          <a:lstStyle/>
          <a:p>
            <a:pPr marL="285750" indent="-285750">
              <a:buFont typeface="Wingdings" panose="05000000000000000000" pitchFamily="2" charset="2"/>
              <a:buChar char="ü"/>
            </a:pPr>
            <a:r>
              <a:rPr lang="en-US" dirty="0" smtClean="0">
                <a:latin typeface="Permanent Marker" panose="02000000000000000000" pitchFamily="2" charset="0"/>
                <a:ea typeface="Permanent Marker" panose="02000000000000000000" pitchFamily="2" charset="0"/>
              </a:rPr>
              <a:t>Obtain Funding</a:t>
            </a:r>
          </a:p>
          <a:p>
            <a:pPr marL="285750" indent="-285750">
              <a:buFont typeface="Wingdings" panose="05000000000000000000" pitchFamily="2" charset="2"/>
              <a:buChar char="ü"/>
            </a:pPr>
            <a:r>
              <a:rPr lang="en-US" dirty="0" smtClean="0">
                <a:latin typeface="Permanent Marker" panose="02000000000000000000" pitchFamily="2" charset="0"/>
                <a:ea typeface="Permanent Marker" panose="02000000000000000000" pitchFamily="2" charset="0"/>
              </a:rPr>
              <a:t>Produce Results</a:t>
            </a:r>
          </a:p>
          <a:p>
            <a:pPr marL="285750" indent="-285750">
              <a:buFont typeface="Wingdings" panose="05000000000000000000" pitchFamily="2" charset="2"/>
              <a:buChar char="ü"/>
            </a:pPr>
            <a:r>
              <a:rPr lang="en-US" dirty="0" smtClean="0">
                <a:latin typeface="Permanent Marker" panose="02000000000000000000" pitchFamily="2" charset="0"/>
                <a:ea typeface="Permanent Marker" panose="02000000000000000000" pitchFamily="2" charset="0"/>
              </a:rPr>
              <a:t>Be Right</a:t>
            </a:r>
          </a:p>
          <a:p>
            <a:pPr marL="285750" indent="-285750">
              <a:buFont typeface="Wingdings" panose="05000000000000000000" pitchFamily="2" charset="2"/>
              <a:buChar char="ü"/>
            </a:pPr>
            <a:r>
              <a:rPr lang="en-US" dirty="0" smtClean="0">
                <a:latin typeface="Permanent Marker" panose="02000000000000000000" pitchFamily="2" charset="0"/>
                <a:ea typeface="Permanent Marker" panose="02000000000000000000" pitchFamily="2" charset="0"/>
              </a:rPr>
              <a:t>Support Hypothesis</a:t>
            </a:r>
          </a:p>
          <a:p>
            <a:pPr marL="285750" indent="-285750">
              <a:buFont typeface="Wingdings" panose="05000000000000000000" pitchFamily="2" charset="2"/>
              <a:buChar char="ü"/>
            </a:pPr>
            <a:r>
              <a:rPr lang="en-US" dirty="0" smtClean="0">
                <a:latin typeface="Permanent Marker" panose="02000000000000000000" pitchFamily="2" charset="0"/>
                <a:ea typeface="Permanent Marker" panose="02000000000000000000" pitchFamily="2" charset="0"/>
              </a:rPr>
              <a:t>Seek Recognition </a:t>
            </a:r>
          </a:p>
          <a:p>
            <a:pPr marL="285750" indent="-285750">
              <a:buFont typeface="Wingdings" panose="05000000000000000000" pitchFamily="2" charset="2"/>
              <a:buChar char="ü"/>
            </a:pPr>
            <a:r>
              <a:rPr lang="en-US" dirty="0" smtClean="0">
                <a:latin typeface="Permanent Marker" panose="02000000000000000000" pitchFamily="2" charset="0"/>
                <a:ea typeface="Permanent Marker" panose="02000000000000000000" pitchFamily="2" charset="0"/>
              </a:rPr>
              <a:t>Gain Resources</a:t>
            </a:r>
          </a:p>
          <a:p>
            <a:pPr marL="285750" indent="-285750">
              <a:buFont typeface="Wingdings" panose="05000000000000000000" pitchFamily="2" charset="2"/>
              <a:buChar char="ü"/>
            </a:pPr>
            <a:r>
              <a:rPr lang="en-US" dirty="0" smtClean="0">
                <a:latin typeface="Permanent Marker" panose="02000000000000000000" pitchFamily="2" charset="0"/>
                <a:ea typeface="Permanent Marker" panose="02000000000000000000" pitchFamily="2" charset="0"/>
              </a:rPr>
              <a:t>Enjoy Life</a:t>
            </a:r>
          </a:p>
          <a:p>
            <a:pPr marL="285750" indent="-285750">
              <a:buFont typeface="Wingdings" panose="05000000000000000000" pitchFamily="2" charset="2"/>
              <a:buChar char="ü"/>
            </a:pPr>
            <a:r>
              <a:rPr lang="en-US" dirty="0" smtClean="0">
                <a:latin typeface="Permanent Marker" panose="02000000000000000000" pitchFamily="2" charset="0"/>
                <a:ea typeface="Permanent Marker" panose="02000000000000000000" pitchFamily="2" charset="0"/>
              </a:rPr>
              <a:t>Maintain Relationships</a:t>
            </a:r>
          </a:p>
          <a:p>
            <a:pPr marL="285750" indent="-285750">
              <a:buFont typeface="Wingdings" panose="05000000000000000000" pitchFamily="2" charset="2"/>
              <a:buChar char="ü"/>
            </a:pPr>
            <a:r>
              <a:rPr lang="en-US" dirty="0" smtClean="0">
                <a:latin typeface="Permanent Marker" panose="02000000000000000000" pitchFamily="2" charset="0"/>
                <a:ea typeface="Permanent Marker" panose="02000000000000000000" pitchFamily="2" charset="0"/>
              </a:rPr>
              <a:t>Be First</a:t>
            </a:r>
          </a:p>
          <a:p>
            <a:pPr marL="285750" indent="-285750">
              <a:buFont typeface="Wingdings" panose="05000000000000000000" pitchFamily="2" charset="2"/>
              <a:buChar char="ü"/>
            </a:pPr>
            <a:r>
              <a:rPr lang="en-US" dirty="0" smtClean="0">
                <a:latin typeface="Permanent Marker" panose="02000000000000000000" pitchFamily="2" charset="0"/>
                <a:ea typeface="Permanent Marker" panose="02000000000000000000" pitchFamily="2" charset="0"/>
              </a:rPr>
              <a:t>Publish Findings</a:t>
            </a:r>
          </a:p>
          <a:p>
            <a:pPr marL="285750" indent="-285750">
              <a:buFont typeface="Wingdings" panose="05000000000000000000" pitchFamily="2" charset="2"/>
              <a:buChar char="ü"/>
            </a:pPr>
            <a:r>
              <a:rPr lang="en-US" dirty="0" smtClean="0">
                <a:latin typeface="Permanent Marker" panose="02000000000000000000" pitchFamily="2" charset="0"/>
                <a:ea typeface="Permanent Marker" panose="02000000000000000000" pitchFamily="2" charset="0"/>
              </a:rPr>
              <a:t>Seek Promotion</a:t>
            </a:r>
            <a:endParaRPr lang="en-US" dirty="0">
              <a:latin typeface="Permanent Marker" panose="02000000000000000000" pitchFamily="2" charset="0"/>
              <a:ea typeface="Permanent Marker" panose="02000000000000000000" pitchFamily="2" charset="0"/>
            </a:endParaRPr>
          </a:p>
        </p:txBody>
      </p:sp>
      <p:pic>
        <p:nvPicPr>
          <p:cNvPr id="21" name="Picture 20"/>
          <p:cNvPicPr>
            <a:picLocks noChangeAspect="1"/>
          </p:cNvPicPr>
          <p:nvPr/>
        </p:nvPicPr>
        <p:blipFill>
          <a:blip r:embed="rId4"/>
          <a:stretch>
            <a:fillRect/>
          </a:stretch>
        </p:blipFill>
        <p:spPr>
          <a:xfrm>
            <a:off x="4105275" y="2500312"/>
            <a:ext cx="3676650" cy="3686175"/>
          </a:xfrm>
          <a:prstGeom prst="rect">
            <a:avLst/>
          </a:prstGeom>
        </p:spPr>
      </p:pic>
    </p:spTree>
    <p:extLst>
      <p:ext uri="{BB962C8B-B14F-4D97-AF65-F5344CB8AC3E}">
        <p14:creationId xmlns:p14="http://schemas.microsoft.com/office/powerpoint/2010/main" val="309232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smtClean="0"/>
              <a:t>“A conflict of interest exists when professional judgment concerning a primary interest (such as patients' welfare or the validity of research) may be influenced by a secondary interest (such as financial gain). Perceptions of conflict of interest are as important as actual conflicts of interest.” </a:t>
            </a:r>
            <a:endParaRPr lang="en-US" dirty="0"/>
          </a:p>
        </p:txBody>
      </p:sp>
      <p:sp>
        <p:nvSpPr>
          <p:cNvPr id="2" name="Title 1"/>
          <p:cNvSpPr>
            <a:spLocks noGrp="1"/>
          </p:cNvSpPr>
          <p:nvPr>
            <p:ph type="title"/>
          </p:nvPr>
        </p:nvSpPr>
        <p:spPr/>
        <p:txBody>
          <a:bodyPr/>
          <a:lstStyle/>
          <a:p>
            <a:r>
              <a:rPr lang="en-US" dirty="0" smtClean="0"/>
              <a:t>What is a Conflict of Interest?</a:t>
            </a:r>
            <a:endParaRPr lang="en-US" dirty="0"/>
          </a:p>
        </p:txBody>
      </p:sp>
      <p:sp>
        <p:nvSpPr>
          <p:cNvPr id="6" name="Text Placeholder 5"/>
          <p:cNvSpPr>
            <a:spLocks noGrp="1"/>
          </p:cNvSpPr>
          <p:nvPr>
            <p:ph type="body" sz="quarter" idx="12"/>
          </p:nvPr>
        </p:nvSpPr>
        <p:spPr/>
        <p:txBody>
          <a:bodyPr/>
          <a:lstStyle/>
          <a:p>
            <a:r>
              <a:rPr lang="en-US" dirty="0" smtClean="0"/>
              <a:t>According the to ICMJE guidelines…</a:t>
            </a:r>
            <a:endParaRPr lang="en-US" dirty="0"/>
          </a:p>
        </p:txBody>
      </p:sp>
      <p:sp>
        <p:nvSpPr>
          <p:cNvPr id="9" name="Text Placeholder 8"/>
          <p:cNvSpPr>
            <a:spLocks noGrp="1"/>
          </p:cNvSpPr>
          <p:nvPr>
            <p:ph type="body" sz="quarter" idx="13"/>
          </p:nvPr>
        </p:nvSpPr>
        <p:spPr/>
        <p:txBody>
          <a:bodyPr/>
          <a:lstStyle/>
          <a:p>
            <a:r>
              <a:rPr lang="en-US" smtClean="0"/>
              <a:t>International Committee of Medical Journal Editors</a:t>
            </a:r>
          </a:p>
          <a:p>
            <a:r>
              <a:rPr lang="en-US" smtClean="0"/>
              <a:t>http://www.icmje.org/recommendations/browse/roles-and-responsibilities/author-responsibilities--conflicts-of-interest.html</a:t>
            </a:r>
          </a:p>
          <a:p>
            <a:endParaRPr lang="en-US" dirty="0"/>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6481" y="1770586"/>
            <a:ext cx="3384262" cy="438256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61699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smtClean="0"/>
              <a:t>“A conflict of interest exists when professional judgment concerning a primary interest (such as patients' welfare or the validity of research) may be influenced by a secondary interest (such as financial gain). </a:t>
            </a:r>
            <a:r>
              <a:rPr lang="en-US" b="1" dirty="0" smtClean="0">
                <a:solidFill>
                  <a:srgbClr val="C00000"/>
                </a:solidFill>
              </a:rPr>
              <a:t>Perceptions of conflict of interest are as important as actual conflicts of interest.” </a:t>
            </a:r>
            <a:endParaRPr lang="en-US" b="1" dirty="0">
              <a:solidFill>
                <a:srgbClr val="C00000"/>
              </a:solidFill>
            </a:endParaRPr>
          </a:p>
        </p:txBody>
      </p:sp>
      <p:sp>
        <p:nvSpPr>
          <p:cNvPr id="2" name="Title 1"/>
          <p:cNvSpPr>
            <a:spLocks noGrp="1"/>
          </p:cNvSpPr>
          <p:nvPr>
            <p:ph type="title"/>
          </p:nvPr>
        </p:nvSpPr>
        <p:spPr/>
        <p:txBody>
          <a:bodyPr/>
          <a:lstStyle/>
          <a:p>
            <a:r>
              <a:rPr lang="en-US" smtClean="0"/>
              <a:t>What is a Conflict of Interest?</a:t>
            </a:r>
            <a:endParaRPr lang="en-US" dirty="0"/>
          </a:p>
        </p:txBody>
      </p:sp>
      <p:sp>
        <p:nvSpPr>
          <p:cNvPr id="6" name="Text Placeholder 5"/>
          <p:cNvSpPr>
            <a:spLocks noGrp="1"/>
          </p:cNvSpPr>
          <p:nvPr>
            <p:ph type="body" sz="quarter" idx="12"/>
          </p:nvPr>
        </p:nvSpPr>
        <p:spPr/>
        <p:txBody>
          <a:bodyPr/>
          <a:lstStyle/>
          <a:p>
            <a:r>
              <a:rPr lang="en-US" dirty="0" smtClean="0"/>
              <a:t>According the to ICMJE guidelines…</a:t>
            </a:r>
            <a:endParaRPr lang="en-US" dirty="0"/>
          </a:p>
        </p:txBody>
      </p:sp>
      <p:sp>
        <p:nvSpPr>
          <p:cNvPr id="9" name="Text Placeholder 8"/>
          <p:cNvSpPr>
            <a:spLocks noGrp="1"/>
          </p:cNvSpPr>
          <p:nvPr>
            <p:ph type="body" sz="quarter" idx="13"/>
          </p:nvPr>
        </p:nvSpPr>
        <p:spPr/>
        <p:txBody>
          <a:bodyPr/>
          <a:lstStyle/>
          <a:p>
            <a:r>
              <a:rPr lang="en-US" smtClean="0"/>
              <a:t>International Committee of Medical Journal Editors</a:t>
            </a:r>
          </a:p>
          <a:p>
            <a:r>
              <a:rPr lang="en-US" smtClean="0"/>
              <a:t>http://www.icmje.org/recommendations/browse/roles-and-responsibilities/author-responsibilities--conflicts-of-interest.html</a:t>
            </a:r>
          </a:p>
          <a:p>
            <a:endParaRPr lang="en-US" dirty="0"/>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6481" y="1770586"/>
            <a:ext cx="3384262" cy="438256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74239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smtClean="0"/>
              <a:t>Possible Conflicts of Interest Include:</a:t>
            </a:r>
            <a:endParaRPr lang="en-US" sz="3200" dirty="0"/>
          </a:p>
        </p:txBody>
      </p:sp>
      <p:graphicFrame>
        <p:nvGraphicFramePr>
          <p:cNvPr id="7" name="Content Placeholder 6"/>
          <p:cNvGraphicFramePr>
            <a:graphicFrameLocks noGrp="1"/>
          </p:cNvGraphicFramePr>
          <p:nvPr>
            <p:ph sz="quarter" idx="11"/>
            <p:extLst>
              <p:ext uri="{D42A27DB-BD31-4B8C-83A1-F6EECF244321}">
                <p14:modId xmlns:p14="http://schemas.microsoft.com/office/powerpoint/2010/main" val="3576705117"/>
              </p:ext>
            </p:extLst>
          </p:nvPr>
        </p:nvGraphicFramePr>
        <p:xfrm>
          <a:off x="1289322" y="1884219"/>
          <a:ext cx="9607405" cy="32102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8205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0174"/>
            <a:ext cx="12192000" cy="5272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005410" y="2616200"/>
            <a:ext cx="8408590" cy="2286000"/>
          </a:xfrm>
          <a:solidFill>
            <a:schemeClr val="bg1">
              <a:lumMod val="75000"/>
              <a:alpha val="73000"/>
            </a:schemeClr>
          </a:solidFill>
        </p:spPr>
        <p:txBody>
          <a:bodyPr>
            <a:noAutofit/>
          </a:bodyPr>
          <a:lstStyle/>
          <a:p>
            <a:r>
              <a:rPr lang="en-US" sz="3600" dirty="0">
                <a:solidFill>
                  <a:schemeClr val="bg1"/>
                </a:solidFill>
                <a:effectLst>
                  <a:glow rad="101600">
                    <a:schemeClr val="tx1">
                      <a:alpha val="60000"/>
                    </a:schemeClr>
                  </a:glow>
                  <a:outerShdw blurRad="38100" dist="38100" dir="2700000" algn="tl">
                    <a:srgbClr val="000000">
                      <a:alpha val="43137"/>
                    </a:srgbClr>
                  </a:outerShdw>
                </a:effectLst>
              </a:rPr>
              <a:t>If </a:t>
            </a:r>
            <a:r>
              <a:rPr lang="en-US" sz="3600" dirty="0" smtClean="0">
                <a:solidFill>
                  <a:schemeClr val="bg1"/>
                </a:solidFill>
                <a:effectLst>
                  <a:glow rad="101600">
                    <a:schemeClr val="tx1">
                      <a:alpha val="60000"/>
                    </a:schemeClr>
                  </a:glow>
                  <a:outerShdw blurRad="38100" dist="38100" dir="2700000" algn="tl">
                    <a:srgbClr val="000000">
                      <a:alpha val="43137"/>
                    </a:srgbClr>
                  </a:outerShdw>
                </a:effectLst>
              </a:rPr>
              <a:t>your </a:t>
            </a:r>
            <a:r>
              <a:rPr lang="en-US" sz="3600" dirty="0" smtClean="0">
                <a:solidFill>
                  <a:schemeClr val="accent1"/>
                </a:solidFill>
                <a:effectLst>
                  <a:glow rad="101600">
                    <a:schemeClr val="tx1">
                      <a:alpha val="60000"/>
                    </a:schemeClr>
                  </a:glow>
                  <a:outerShdw blurRad="38100" dist="38100" dir="2700000" algn="tl">
                    <a:srgbClr val="000000">
                      <a:alpha val="43137"/>
                    </a:srgbClr>
                  </a:outerShdw>
                </a:effectLst>
              </a:rPr>
              <a:t>financial or personal relationships or actions </a:t>
            </a:r>
            <a:r>
              <a:rPr lang="en-US" sz="3600" dirty="0" smtClean="0">
                <a:solidFill>
                  <a:schemeClr val="bg1"/>
                </a:solidFill>
                <a:effectLst>
                  <a:glow rad="101600">
                    <a:schemeClr val="tx1">
                      <a:alpha val="60000"/>
                    </a:schemeClr>
                  </a:glow>
                  <a:outerShdw blurRad="38100" dist="38100" dir="2700000" algn="tl">
                    <a:srgbClr val="000000">
                      <a:alpha val="43137"/>
                    </a:srgbClr>
                  </a:outerShdw>
                </a:effectLst>
              </a:rPr>
              <a:t>were public knowledge, would they diminish the public’s trust in your research and credibility of your published articles?</a:t>
            </a:r>
            <a:endParaRPr lang="en-US" sz="3600" dirty="0">
              <a:solidFill>
                <a:schemeClr val="bg1"/>
              </a:solidFill>
              <a:effectLst>
                <a:glow rad="101600">
                  <a:schemeClr val="tx1">
                    <a:alpha val="60000"/>
                  </a:schemeClr>
                </a:glow>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1" y="5943600"/>
            <a:ext cx="12192000" cy="419100"/>
          </a:xfrm>
          <a:solidFill>
            <a:schemeClr val="tx1">
              <a:alpha val="60000"/>
            </a:schemeClr>
          </a:solidFill>
        </p:spPr>
        <p:txBody>
          <a:bodyPr/>
          <a:lstStyle/>
          <a:p>
            <a:pPr marL="914400"/>
            <a:r>
              <a:rPr lang="en-US" dirty="0">
                <a:solidFill>
                  <a:schemeClr val="bg1"/>
                </a:solidFill>
              </a:rPr>
              <a:t>International Committee of Medical Journal Editors</a:t>
            </a:r>
          </a:p>
          <a:p>
            <a:pPr marL="914400"/>
            <a:r>
              <a:rPr lang="en-US" dirty="0">
                <a:solidFill>
                  <a:schemeClr val="bg1"/>
                </a:solidFill>
              </a:rPr>
              <a:t>http://www.icmje.org/recommendations/browse/roles-and-responsibilities/author-responsibilities--</a:t>
            </a:r>
            <a:r>
              <a:rPr lang="en-US" dirty="0" smtClean="0">
                <a:solidFill>
                  <a:schemeClr val="bg1"/>
                </a:solidFill>
              </a:rPr>
              <a:t>conflicts-of-interest.html</a:t>
            </a:r>
            <a:endParaRPr lang="en-US" dirty="0">
              <a:solidFill>
                <a:schemeClr val="bg1"/>
              </a:solidFill>
            </a:endParaRPr>
          </a:p>
        </p:txBody>
      </p:sp>
    </p:spTree>
    <p:extLst>
      <p:ext uri="{BB962C8B-B14F-4D97-AF65-F5344CB8AC3E}">
        <p14:creationId xmlns:p14="http://schemas.microsoft.com/office/powerpoint/2010/main" val="123042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r>
              <a:rPr lang="en-US" smtClean="0"/>
              <a:t>Which ones could be considered conflicts of interest?  </a:t>
            </a:r>
          </a:p>
          <a:p>
            <a:pPr lvl="1"/>
            <a:r>
              <a:rPr lang="en-US" smtClean="0"/>
              <a:t>Be ready to share your responses with the rest of the class. </a:t>
            </a:r>
            <a:endParaRPr lang="en-US" dirty="0"/>
          </a:p>
        </p:txBody>
      </p:sp>
      <p:sp>
        <p:nvSpPr>
          <p:cNvPr id="4" name="Title 3"/>
          <p:cNvSpPr>
            <a:spLocks noGrp="1"/>
          </p:cNvSpPr>
          <p:nvPr>
            <p:ph type="title"/>
          </p:nvPr>
        </p:nvSpPr>
        <p:spPr/>
        <p:txBody>
          <a:bodyPr/>
          <a:lstStyle/>
          <a:p>
            <a:pPr lvl="0"/>
            <a:r>
              <a:rPr lang="en-US" smtClean="0"/>
              <a:t>What Are Your Interests?</a:t>
            </a:r>
            <a:endParaRPr lang="en-US" dirty="0"/>
          </a:p>
        </p:txBody>
      </p:sp>
      <p:sp>
        <p:nvSpPr>
          <p:cNvPr id="9" name="Text Placeholder 8"/>
          <p:cNvSpPr>
            <a:spLocks noGrp="1"/>
          </p:cNvSpPr>
          <p:nvPr>
            <p:ph type="body" sz="quarter" idx="12"/>
          </p:nvPr>
        </p:nvSpPr>
        <p:spPr/>
        <p:txBody>
          <a:bodyPr/>
          <a:lstStyle/>
          <a:p>
            <a:r>
              <a:rPr lang="en-US" smtClean="0"/>
              <a:t>Pair with the person next to you and describe any interests that could influence your current project. </a:t>
            </a:r>
            <a:endParaRPr lang="en-US" dirty="0" smtClean="0"/>
          </a:p>
        </p:txBody>
      </p:sp>
      <p:sp>
        <p:nvSpPr>
          <p:cNvPr id="8" name="Text Placeholder 7"/>
          <p:cNvSpPr>
            <a:spLocks noGrp="1"/>
          </p:cNvSpPr>
          <p:nvPr>
            <p:ph type="body" sz="quarter" idx="13"/>
          </p:nvPr>
        </p:nvSpPr>
        <p:spPr/>
        <p:txBody>
          <a:bodyPr/>
          <a:lstStyle/>
          <a:p>
            <a:endParaRPr lang="en-US"/>
          </a:p>
        </p:txBody>
      </p:sp>
      <p:sp>
        <p:nvSpPr>
          <p:cNvPr id="11" name="Text Placeholder 10"/>
          <p:cNvSpPr>
            <a:spLocks noGrp="1"/>
          </p:cNvSpPr>
          <p:nvPr>
            <p:ph type="body" sz="quarter" idx="14"/>
          </p:nvPr>
        </p:nvSpPr>
        <p:spPr/>
        <p:txBody>
          <a:bodyPr/>
          <a:lstStyle/>
          <a:p>
            <a:r>
              <a:rPr lang="en-US" smtClean="0"/>
              <a:t>DISCUSS</a:t>
            </a:r>
            <a:endParaRPr lang="en-US" dirty="0"/>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8795" y="2959655"/>
            <a:ext cx="1781842" cy="1954171"/>
          </a:xfrm>
          <a:prstGeom prst="rect">
            <a:avLst/>
          </a:prstGeom>
        </p:spPr>
      </p:pic>
    </p:spTree>
    <p:extLst>
      <p:ext uri="{BB962C8B-B14F-4D97-AF65-F5344CB8AC3E}">
        <p14:creationId xmlns:p14="http://schemas.microsoft.com/office/powerpoint/2010/main" val="6819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eme 1">
  <a:themeElements>
    <a:clrScheme name="American Physiological Society">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0070C0"/>
      </a:accent5>
      <a:accent6>
        <a:srgbClr val="00B0F0"/>
      </a:accent6>
      <a:hlink>
        <a:srgbClr val="AD1F1F"/>
      </a:hlink>
      <a:folHlink>
        <a:srgbClr val="FFC42F"/>
      </a:folHlink>
    </a:clrScheme>
    <a:fontScheme name="APS-2">
      <a:majorFont>
        <a:latin typeface="Arial Narrow"/>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EFE"/>
        </a:solidFill>
        <a:ln w="25400" cap="flat" cmpd="sng" algn="ctr">
          <a:solidFill>
            <a:srgbClr val="0A4EB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7E7E7E"/>
            </a:solidFill>
            <a:effectLst/>
            <a:latin typeface="Helvetica" charset="0"/>
            <a:ea typeface="ヒラギノ角ゴ ProN W3" charset="0"/>
            <a:cs typeface="ヒラギノ角ゴ ProN W3" charset="0"/>
            <a:sym typeface="Helvetica" charset="0"/>
          </a:defRPr>
        </a:defPPr>
      </a:lstStyle>
    </a:spDef>
    <a:lnDef>
      <a:spPr bwMode="auto">
        <a:xfrm>
          <a:off x="0" y="0"/>
          <a:ext cx="1" cy="1"/>
        </a:xfrm>
        <a:custGeom>
          <a:avLst/>
          <a:gdLst/>
          <a:ahLst/>
          <a:cxnLst/>
          <a:rect l="0" t="0" r="0" b="0"/>
          <a:pathLst/>
        </a:custGeom>
        <a:solidFill>
          <a:srgbClr val="FFFEFE"/>
        </a:solidFill>
        <a:ln w="25400" cap="flat" cmpd="sng" algn="ctr">
          <a:solidFill>
            <a:srgbClr val="0A4EB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7E7E7E"/>
            </a:solidFill>
            <a:effectLst/>
            <a:latin typeface="Helvetica" charset="0"/>
            <a:ea typeface="ヒラギノ角ゴ ProN W3" charset="0"/>
            <a:cs typeface="ヒラギノ角ゴ ProN W3" charset="0"/>
            <a:sym typeface="Helvetica"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Preparing Text and Avoiding Plagiarism-v7KL.pptx" id="{ECEEE38A-2798-4CF8-BF2F-5401EA9AD2BB}" vid="{C94704A7-066E-4304-86D0-76E9D3B4F6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1832</TotalTime>
  <Words>1691</Words>
  <Application>Microsoft Office PowerPoint</Application>
  <PresentationFormat>Custom</PresentationFormat>
  <Paragraphs>202</Paragraphs>
  <Slides>30</Slides>
  <Notes>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Arial</vt:lpstr>
      <vt:lpstr>Calibri</vt:lpstr>
      <vt:lpstr>Arial Narrow</vt:lpstr>
      <vt:lpstr>Gill Sans</vt:lpstr>
      <vt:lpstr>Century Gothic</vt:lpstr>
      <vt:lpstr>Garamond</vt:lpstr>
      <vt:lpstr>Wingdings</vt:lpstr>
      <vt:lpstr>ヒラギノ角ゴ ProN W3</vt:lpstr>
      <vt:lpstr>Helvetica</vt:lpstr>
      <vt:lpstr>Permanent Marker</vt:lpstr>
      <vt:lpstr>Theme 1</vt:lpstr>
      <vt:lpstr>Conflicts of Interest</vt:lpstr>
      <vt:lpstr>APS Professional Skills Training  Presenter Disclosure Information</vt:lpstr>
      <vt:lpstr>APS Professional Skills Training  Presenter Disclosure Information</vt:lpstr>
      <vt:lpstr>What Are Your Interests?  </vt:lpstr>
      <vt:lpstr>What is a Conflict of Interest?</vt:lpstr>
      <vt:lpstr>What is a Conflict of Interest?</vt:lpstr>
      <vt:lpstr>Possible Conflicts of Interest Include:</vt:lpstr>
      <vt:lpstr>If your financial or personal relationships or actions were public knowledge, would they diminish the public’s trust in your research and credibility of your published articles?</vt:lpstr>
      <vt:lpstr>What Are Your Interests?</vt:lpstr>
      <vt:lpstr>Conflicts of Interest as an Author</vt:lpstr>
      <vt:lpstr>Journals Require Authors to Disclose  Potential Conflicts of Interest </vt:lpstr>
      <vt:lpstr>The Complete ICMJE Form for Disclosure of Potential Conflicts of Interest Is Located in Your Homework</vt:lpstr>
      <vt:lpstr>Conflicts of Interest Statements Are Reported in the Published Manuscript: Examples</vt:lpstr>
      <vt:lpstr>COI disclosures make readers aware of the potential that an author of the publication may have a bias.  It does not mean that the results  are biased or unreliable. </vt:lpstr>
      <vt:lpstr>Merely disclosing COIs does not satisfy all of an author’s ethical responsibilities.  Each author is still responsible for reporting results and interpretations truthfully.</vt:lpstr>
      <vt:lpstr>Failure to Disclose Actual or Perceived COIs  Is a Problem During Review</vt:lpstr>
      <vt:lpstr>Failure to Disclose Actual or Perceived COIs  Is a Problem After Publication</vt:lpstr>
      <vt:lpstr>Conflicts of Interest as a Reviewer</vt:lpstr>
      <vt:lpstr>You Should Not Review a Manuscript if: </vt:lpstr>
      <vt:lpstr>You Can Accept an Invitation to  Review a Manuscript if You: </vt:lpstr>
      <vt:lpstr>Participating in Manuscript Reviews  with Your Advisor Is Okay</vt:lpstr>
      <vt:lpstr>An Opportunity to Review</vt:lpstr>
      <vt:lpstr>An Opportunity to Advance Your Research</vt:lpstr>
      <vt:lpstr>Conflicts of Interest as an Editor</vt:lpstr>
      <vt:lpstr>Editors Ensure that the Review Process Is Fair</vt:lpstr>
      <vt:lpstr>Editors Should Decline Facilitating  Review of a Manuscript if…</vt:lpstr>
      <vt:lpstr>The Editor’s Prerogative</vt:lpstr>
      <vt:lpstr>The Special Issue</vt:lpstr>
      <vt:lpstr>SMALL GROUP ACTIVITIES</vt:lpstr>
      <vt:lpstr>Conflicts of Interest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Conflicts of Interest</dc:title>
  <dc:creator>Marsha Matyas</dc:creator>
  <cp:lastModifiedBy>Sarah Lummis</cp:lastModifiedBy>
  <cp:revision>68</cp:revision>
  <cp:lastPrinted>2017-02-13T15:54:12Z</cp:lastPrinted>
  <dcterms:created xsi:type="dcterms:W3CDTF">2017-03-27T13:09:15Z</dcterms:created>
  <dcterms:modified xsi:type="dcterms:W3CDTF">2017-11-21T21:50:53Z</dcterms:modified>
</cp:coreProperties>
</file>