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45" r:id="rId1"/>
  </p:sldMasterIdLst>
  <p:notesMasterIdLst>
    <p:notesMasterId r:id="rId30"/>
  </p:notesMasterIdLst>
  <p:handoutMasterIdLst>
    <p:handoutMasterId r:id="rId31"/>
  </p:handoutMasterIdLst>
  <p:sldIdLst>
    <p:sldId id="285" r:id="rId2"/>
    <p:sldId id="287" r:id="rId3"/>
    <p:sldId id="312" r:id="rId4"/>
    <p:sldId id="288" r:id="rId5"/>
    <p:sldId id="289" r:id="rId6"/>
    <p:sldId id="313" r:id="rId7"/>
    <p:sldId id="290" r:id="rId8"/>
    <p:sldId id="291"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4" r:id="rId28"/>
    <p:sldId id="311" r:id="rId29"/>
  </p:sldIdLst>
  <p:sldSz cx="12192000" cy="6858000"/>
  <p:notesSz cx="7315200" cy="9601200"/>
  <p:embeddedFontLst>
    <p:embeddedFont>
      <p:font typeface="Calibri" panose="020F0502020204030204" pitchFamily="34" charset="0"/>
      <p:regular r:id="rId32"/>
      <p:bold r:id="rId33"/>
      <p:italic r:id="rId34"/>
      <p:boldItalic r:id="rId35"/>
    </p:embeddedFont>
    <p:embeddedFont>
      <p:font typeface="Arial Narrow" panose="020B0606020202030204" pitchFamily="34" charset="0"/>
      <p:regular r:id="rId36"/>
      <p:bold r:id="rId37"/>
      <p:italic r:id="rId38"/>
      <p:boldItalic r:id="rId39"/>
    </p:embeddedFont>
    <p:embeddedFont>
      <p:font typeface="Century Gothic" panose="020B0502020202020204" pitchFamily="34" charset="0"/>
      <p:regular r:id="rId40"/>
      <p:bold r:id="rId41"/>
      <p:italic r:id="rId42"/>
      <p:boldItalic r:id="rId43"/>
    </p:embeddedFont>
    <p:embeddedFont>
      <p:font typeface="Helvetica" panose="020B060402020202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3840" userDrawn="1">
          <p15:clr>
            <a:srgbClr val="A4A3A4"/>
          </p15:clr>
        </p15:guide>
        <p15:guide id="2" pos="2712" userDrawn="1">
          <p15:clr>
            <a:srgbClr val="A4A3A4"/>
          </p15:clr>
        </p15:guide>
        <p15:guide id="3" pos="1632" userDrawn="1">
          <p15:clr>
            <a:srgbClr val="A4A3A4"/>
          </p15:clr>
        </p15:guide>
        <p15:guide id="4" orient="horz" pos="2016" userDrawn="1">
          <p15:clr>
            <a:srgbClr val="A4A3A4"/>
          </p15:clr>
        </p15:guide>
        <p15:guide id="5" orient="horz" pos="300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AED4"/>
    <a:srgbClr val="81C77F"/>
    <a:srgbClr val="9AC044"/>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844" autoAdjust="0"/>
  </p:normalViewPr>
  <p:slideViewPr>
    <p:cSldViewPr snapToGrid="0">
      <p:cViewPr>
        <p:scale>
          <a:sx n="72" d="100"/>
          <a:sy n="72" d="100"/>
        </p:scale>
        <p:origin x="-374" y="-38"/>
      </p:cViewPr>
      <p:guideLst>
        <p:guide orient="horz" pos="2016"/>
        <p:guide orient="horz" pos="3000"/>
        <p:guide pos="3840"/>
        <p:guide pos="2712"/>
        <p:guide pos="1632"/>
      </p:guideLst>
    </p:cSldViewPr>
  </p:slideViewPr>
  <p:notesTextViewPr>
    <p:cViewPr>
      <p:scale>
        <a:sx n="1" d="1"/>
        <a:sy n="1" d="1"/>
      </p:scale>
      <p:origin x="0" y="0"/>
    </p:cViewPr>
  </p:notesTextViewPr>
  <p:sorterViewPr>
    <p:cViewPr varScale="1">
      <p:scale>
        <a:sx n="100" d="100"/>
        <a:sy n="100" d="100"/>
      </p:scale>
      <p:origin x="0" y="-2796"/>
    </p:cViewPr>
  </p:sorterViewPr>
  <p:notesViewPr>
    <p:cSldViewPr snapToGrid="0">
      <p:cViewPr varScale="1">
        <p:scale>
          <a:sx n="65" d="100"/>
          <a:sy n="65" d="100"/>
        </p:scale>
        <p:origin x="-2213" y="-7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1C413-2D76-4E5D-96C1-B8FC24177D0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97071B6-2C68-4EC8-B9AD-A4F12EDA7BFF}">
      <dgm:prSet/>
      <dgm:spPr/>
      <dgm:t>
        <a:bodyPr/>
        <a:lstStyle/>
        <a:p>
          <a:pPr rtl="0"/>
          <a:r>
            <a:rPr lang="en-US" smtClean="0"/>
            <a:t>Selective Presentation </a:t>
          </a:r>
          <a:endParaRPr lang="en-US"/>
        </a:p>
      </dgm:t>
    </dgm:pt>
    <dgm:pt modelId="{E70A7B63-B61C-4474-9D6B-43DF23026491}" type="parTrans" cxnId="{90DAA2C0-93A1-420F-BACE-5791FE5CDE3D}">
      <dgm:prSet/>
      <dgm:spPr/>
      <dgm:t>
        <a:bodyPr/>
        <a:lstStyle/>
        <a:p>
          <a:endParaRPr lang="en-US"/>
        </a:p>
      </dgm:t>
    </dgm:pt>
    <dgm:pt modelId="{58E526BD-12E8-40BC-BA08-8370601F1C3D}" type="sibTrans" cxnId="{90DAA2C0-93A1-420F-BACE-5791FE5CDE3D}">
      <dgm:prSet/>
      <dgm:spPr/>
      <dgm:t>
        <a:bodyPr/>
        <a:lstStyle/>
        <a:p>
          <a:endParaRPr lang="en-US"/>
        </a:p>
      </dgm:t>
    </dgm:pt>
    <dgm:pt modelId="{4C9FB8E5-D8F7-463B-BB6C-ADAC0993047C}">
      <dgm:prSet/>
      <dgm:spPr/>
      <dgm:t>
        <a:bodyPr/>
        <a:lstStyle/>
        <a:p>
          <a:pPr rtl="0"/>
          <a:r>
            <a:rPr lang="en-US" smtClean="0"/>
            <a:t>Selective Enhancement</a:t>
          </a:r>
          <a:endParaRPr lang="en-US"/>
        </a:p>
      </dgm:t>
    </dgm:pt>
    <dgm:pt modelId="{C535CB84-6B8D-42E1-8EDA-96FE4171A71B}" type="parTrans" cxnId="{63689366-3C7C-4CB1-B72A-6B8B7A9DBE29}">
      <dgm:prSet/>
      <dgm:spPr/>
      <dgm:t>
        <a:bodyPr/>
        <a:lstStyle/>
        <a:p>
          <a:endParaRPr lang="en-US"/>
        </a:p>
      </dgm:t>
    </dgm:pt>
    <dgm:pt modelId="{A87AAD72-0320-4E2E-8719-27F3BE9C6D64}" type="sibTrans" cxnId="{63689366-3C7C-4CB1-B72A-6B8B7A9DBE29}">
      <dgm:prSet/>
      <dgm:spPr/>
      <dgm:t>
        <a:bodyPr/>
        <a:lstStyle/>
        <a:p>
          <a:endParaRPr lang="en-US"/>
        </a:p>
      </dgm:t>
    </dgm:pt>
    <dgm:pt modelId="{2C42E2FE-3FC3-4635-BC3E-6F134A4AF9EC}">
      <dgm:prSet/>
      <dgm:spPr/>
      <dgm:t>
        <a:bodyPr/>
        <a:lstStyle/>
        <a:p>
          <a:pPr rtl="0"/>
          <a:r>
            <a:rPr lang="en-US" smtClean="0"/>
            <a:t>Order and Rearrangement</a:t>
          </a:r>
          <a:endParaRPr lang="en-US"/>
        </a:p>
      </dgm:t>
    </dgm:pt>
    <dgm:pt modelId="{B2AF46BE-984F-4193-BDC4-903160A4DB1D}" type="parTrans" cxnId="{8CD0B892-43C1-410D-A095-A64F13B1C0DA}">
      <dgm:prSet/>
      <dgm:spPr/>
      <dgm:t>
        <a:bodyPr/>
        <a:lstStyle/>
        <a:p>
          <a:endParaRPr lang="en-US"/>
        </a:p>
      </dgm:t>
    </dgm:pt>
    <dgm:pt modelId="{B136CAA8-6B24-4DE4-90AD-E1F1337FC071}" type="sibTrans" cxnId="{8CD0B892-43C1-410D-A095-A64F13B1C0DA}">
      <dgm:prSet/>
      <dgm:spPr/>
      <dgm:t>
        <a:bodyPr/>
        <a:lstStyle/>
        <a:p>
          <a:endParaRPr lang="en-US"/>
        </a:p>
      </dgm:t>
    </dgm:pt>
    <dgm:pt modelId="{2EB869CB-221E-40D2-B917-EFF7E5C93852}" type="pres">
      <dgm:prSet presAssocID="{1811C413-2D76-4E5D-96C1-B8FC24177D0A}" presName="Name0" presStyleCnt="0">
        <dgm:presLayoutVars>
          <dgm:dir/>
          <dgm:resizeHandles val="exact"/>
        </dgm:presLayoutVars>
      </dgm:prSet>
      <dgm:spPr/>
      <dgm:t>
        <a:bodyPr/>
        <a:lstStyle/>
        <a:p>
          <a:endParaRPr lang="en-US"/>
        </a:p>
      </dgm:t>
    </dgm:pt>
    <dgm:pt modelId="{A057A349-843D-4B59-84E9-3357969D27F0}" type="pres">
      <dgm:prSet presAssocID="{697071B6-2C68-4EC8-B9AD-A4F12EDA7BFF}" presName="compNode" presStyleCnt="0"/>
      <dgm:spPr/>
    </dgm:pt>
    <dgm:pt modelId="{FE261171-5F06-42BD-B5C4-66F878174256}" type="pres">
      <dgm:prSet presAssocID="{697071B6-2C68-4EC8-B9AD-A4F12EDA7BFF}" presName="pictRect" presStyleLbl="node1" presStyleIdx="0" presStyleCnt="3"/>
      <dgm:spPr>
        <a:blipFill rotWithShape="1">
          <a:blip xmlns:r="http://schemas.openxmlformats.org/officeDocument/2006/relationships" r:embed="rId1"/>
          <a:stretch>
            <a:fillRect/>
          </a:stretch>
        </a:blipFill>
      </dgm:spPr>
    </dgm:pt>
    <dgm:pt modelId="{29E641BB-413B-47FD-8628-D36DB8FFAD10}" type="pres">
      <dgm:prSet presAssocID="{697071B6-2C68-4EC8-B9AD-A4F12EDA7BFF}" presName="textRect" presStyleLbl="revTx" presStyleIdx="0" presStyleCnt="3">
        <dgm:presLayoutVars>
          <dgm:bulletEnabled val="1"/>
        </dgm:presLayoutVars>
      </dgm:prSet>
      <dgm:spPr/>
      <dgm:t>
        <a:bodyPr/>
        <a:lstStyle/>
        <a:p>
          <a:endParaRPr lang="en-US"/>
        </a:p>
      </dgm:t>
    </dgm:pt>
    <dgm:pt modelId="{29D8519F-1281-423F-A716-E1359F90077F}" type="pres">
      <dgm:prSet presAssocID="{58E526BD-12E8-40BC-BA08-8370601F1C3D}" presName="sibTrans" presStyleLbl="sibTrans2D1" presStyleIdx="0" presStyleCnt="0"/>
      <dgm:spPr/>
      <dgm:t>
        <a:bodyPr/>
        <a:lstStyle/>
        <a:p>
          <a:endParaRPr lang="en-US"/>
        </a:p>
      </dgm:t>
    </dgm:pt>
    <dgm:pt modelId="{E1E57C73-E0C5-4AFB-BBF2-F4A906528424}" type="pres">
      <dgm:prSet presAssocID="{4C9FB8E5-D8F7-463B-BB6C-ADAC0993047C}" presName="compNode" presStyleCnt="0"/>
      <dgm:spPr/>
    </dgm:pt>
    <dgm:pt modelId="{736650BA-F272-4409-B963-7494E9F4C66D}" type="pres">
      <dgm:prSet presAssocID="{4C9FB8E5-D8F7-463B-BB6C-ADAC0993047C}" presName="pictRect" presStyleLbl="node1" presStyleIdx="1" presStyleCnt="3"/>
      <dgm:spPr>
        <a:blipFill rotWithShape="1">
          <a:blip xmlns:r="http://schemas.openxmlformats.org/officeDocument/2006/relationships" r:embed="rId2"/>
          <a:stretch>
            <a:fillRect/>
          </a:stretch>
        </a:blipFill>
      </dgm:spPr>
    </dgm:pt>
    <dgm:pt modelId="{6202B32B-1C60-4983-9E6A-6FCE7A6F6098}" type="pres">
      <dgm:prSet presAssocID="{4C9FB8E5-D8F7-463B-BB6C-ADAC0993047C}" presName="textRect" presStyleLbl="revTx" presStyleIdx="1" presStyleCnt="3">
        <dgm:presLayoutVars>
          <dgm:bulletEnabled val="1"/>
        </dgm:presLayoutVars>
      </dgm:prSet>
      <dgm:spPr/>
      <dgm:t>
        <a:bodyPr/>
        <a:lstStyle/>
        <a:p>
          <a:endParaRPr lang="en-US"/>
        </a:p>
      </dgm:t>
    </dgm:pt>
    <dgm:pt modelId="{CF642DCA-AC90-408B-BDA8-089769FCF339}" type="pres">
      <dgm:prSet presAssocID="{A87AAD72-0320-4E2E-8719-27F3BE9C6D64}" presName="sibTrans" presStyleLbl="sibTrans2D1" presStyleIdx="0" presStyleCnt="0"/>
      <dgm:spPr/>
      <dgm:t>
        <a:bodyPr/>
        <a:lstStyle/>
        <a:p>
          <a:endParaRPr lang="en-US"/>
        </a:p>
      </dgm:t>
    </dgm:pt>
    <dgm:pt modelId="{A091571E-FF57-40E5-AFBA-4FC68AB47145}" type="pres">
      <dgm:prSet presAssocID="{2C42E2FE-3FC3-4635-BC3E-6F134A4AF9EC}" presName="compNode" presStyleCnt="0"/>
      <dgm:spPr/>
    </dgm:pt>
    <dgm:pt modelId="{DAD63979-574A-4A98-8893-E596FF61AE8B}" type="pres">
      <dgm:prSet presAssocID="{2C42E2FE-3FC3-4635-BC3E-6F134A4AF9EC}" presName="pictRect" presStyleLbl="node1" presStyleIdx="2" presStyleCnt="3"/>
      <dgm:spPr>
        <a:blipFill rotWithShape="1">
          <a:blip xmlns:r="http://schemas.openxmlformats.org/officeDocument/2006/relationships" r:embed="rId3"/>
          <a:stretch>
            <a:fillRect/>
          </a:stretch>
        </a:blipFill>
      </dgm:spPr>
    </dgm:pt>
    <dgm:pt modelId="{A79B0A4F-E78F-43B3-8D7A-8B46458406F8}" type="pres">
      <dgm:prSet presAssocID="{2C42E2FE-3FC3-4635-BC3E-6F134A4AF9EC}" presName="textRect" presStyleLbl="revTx" presStyleIdx="2" presStyleCnt="3">
        <dgm:presLayoutVars>
          <dgm:bulletEnabled val="1"/>
        </dgm:presLayoutVars>
      </dgm:prSet>
      <dgm:spPr/>
      <dgm:t>
        <a:bodyPr/>
        <a:lstStyle/>
        <a:p>
          <a:endParaRPr lang="en-US"/>
        </a:p>
      </dgm:t>
    </dgm:pt>
  </dgm:ptLst>
  <dgm:cxnLst>
    <dgm:cxn modelId="{9BE46089-8677-4CE1-960B-BE3FCAE36C3F}" type="presOf" srcId="{A87AAD72-0320-4E2E-8719-27F3BE9C6D64}" destId="{CF642DCA-AC90-408B-BDA8-089769FCF339}" srcOrd="0" destOrd="0" presId="urn:microsoft.com/office/officeart/2005/8/layout/pList1"/>
    <dgm:cxn modelId="{525A95D3-8FF5-427E-98B6-B9F6D26B754E}" type="presOf" srcId="{58E526BD-12E8-40BC-BA08-8370601F1C3D}" destId="{29D8519F-1281-423F-A716-E1359F90077F}" srcOrd="0" destOrd="0" presId="urn:microsoft.com/office/officeart/2005/8/layout/pList1"/>
    <dgm:cxn modelId="{8CD0B892-43C1-410D-A095-A64F13B1C0DA}" srcId="{1811C413-2D76-4E5D-96C1-B8FC24177D0A}" destId="{2C42E2FE-3FC3-4635-BC3E-6F134A4AF9EC}" srcOrd="2" destOrd="0" parTransId="{B2AF46BE-984F-4193-BDC4-903160A4DB1D}" sibTransId="{B136CAA8-6B24-4DE4-90AD-E1F1337FC071}"/>
    <dgm:cxn modelId="{0AED3B20-47B0-42D0-8485-5A12EB5B66F4}" type="presOf" srcId="{4C9FB8E5-D8F7-463B-BB6C-ADAC0993047C}" destId="{6202B32B-1C60-4983-9E6A-6FCE7A6F6098}" srcOrd="0" destOrd="0" presId="urn:microsoft.com/office/officeart/2005/8/layout/pList1"/>
    <dgm:cxn modelId="{CDC45FC2-822B-4297-B25E-BCC2AD2C14B9}" type="presOf" srcId="{1811C413-2D76-4E5D-96C1-B8FC24177D0A}" destId="{2EB869CB-221E-40D2-B917-EFF7E5C93852}" srcOrd="0" destOrd="0" presId="urn:microsoft.com/office/officeart/2005/8/layout/pList1"/>
    <dgm:cxn modelId="{567F986A-A707-48A2-8FFA-06B2B3BD5B0B}" type="presOf" srcId="{697071B6-2C68-4EC8-B9AD-A4F12EDA7BFF}" destId="{29E641BB-413B-47FD-8628-D36DB8FFAD10}" srcOrd="0" destOrd="0" presId="urn:microsoft.com/office/officeart/2005/8/layout/pList1"/>
    <dgm:cxn modelId="{90DAA2C0-93A1-420F-BACE-5791FE5CDE3D}" srcId="{1811C413-2D76-4E5D-96C1-B8FC24177D0A}" destId="{697071B6-2C68-4EC8-B9AD-A4F12EDA7BFF}" srcOrd="0" destOrd="0" parTransId="{E70A7B63-B61C-4474-9D6B-43DF23026491}" sibTransId="{58E526BD-12E8-40BC-BA08-8370601F1C3D}"/>
    <dgm:cxn modelId="{E0C4B18A-6C68-44DF-9DA6-9694E9525ADE}" type="presOf" srcId="{2C42E2FE-3FC3-4635-BC3E-6F134A4AF9EC}" destId="{A79B0A4F-E78F-43B3-8D7A-8B46458406F8}" srcOrd="0" destOrd="0" presId="urn:microsoft.com/office/officeart/2005/8/layout/pList1"/>
    <dgm:cxn modelId="{63689366-3C7C-4CB1-B72A-6B8B7A9DBE29}" srcId="{1811C413-2D76-4E5D-96C1-B8FC24177D0A}" destId="{4C9FB8E5-D8F7-463B-BB6C-ADAC0993047C}" srcOrd="1" destOrd="0" parTransId="{C535CB84-6B8D-42E1-8EDA-96FE4171A71B}" sibTransId="{A87AAD72-0320-4E2E-8719-27F3BE9C6D64}"/>
    <dgm:cxn modelId="{DA1D7BA0-461C-445A-AFA7-58775AD132D6}" type="presParOf" srcId="{2EB869CB-221E-40D2-B917-EFF7E5C93852}" destId="{A057A349-843D-4B59-84E9-3357969D27F0}" srcOrd="0" destOrd="0" presId="urn:microsoft.com/office/officeart/2005/8/layout/pList1"/>
    <dgm:cxn modelId="{FDFF846E-BC8C-447A-AA21-327AFF804A57}" type="presParOf" srcId="{A057A349-843D-4B59-84E9-3357969D27F0}" destId="{FE261171-5F06-42BD-B5C4-66F878174256}" srcOrd="0" destOrd="0" presId="urn:microsoft.com/office/officeart/2005/8/layout/pList1"/>
    <dgm:cxn modelId="{5C7FF927-6274-4DA0-851E-FA236132147B}" type="presParOf" srcId="{A057A349-843D-4B59-84E9-3357969D27F0}" destId="{29E641BB-413B-47FD-8628-D36DB8FFAD10}" srcOrd="1" destOrd="0" presId="urn:microsoft.com/office/officeart/2005/8/layout/pList1"/>
    <dgm:cxn modelId="{1147C091-A1C4-4B72-A5DD-321F2C5C6DC6}" type="presParOf" srcId="{2EB869CB-221E-40D2-B917-EFF7E5C93852}" destId="{29D8519F-1281-423F-A716-E1359F90077F}" srcOrd="1" destOrd="0" presId="urn:microsoft.com/office/officeart/2005/8/layout/pList1"/>
    <dgm:cxn modelId="{A5D504D2-FBFE-4403-A840-3CA7CC8BB787}" type="presParOf" srcId="{2EB869CB-221E-40D2-B917-EFF7E5C93852}" destId="{E1E57C73-E0C5-4AFB-BBF2-F4A906528424}" srcOrd="2" destOrd="0" presId="urn:microsoft.com/office/officeart/2005/8/layout/pList1"/>
    <dgm:cxn modelId="{853C3F92-5574-4F74-B389-D50B106875A1}" type="presParOf" srcId="{E1E57C73-E0C5-4AFB-BBF2-F4A906528424}" destId="{736650BA-F272-4409-B963-7494E9F4C66D}" srcOrd="0" destOrd="0" presId="urn:microsoft.com/office/officeart/2005/8/layout/pList1"/>
    <dgm:cxn modelId="{AD63D83C-5302-4806-B1E1-627D326DD372}" type="presParOf" srcId="{E1E57C73-E0C5-4AFB-BBF2-F4A906528424}" destId="{6202B32B-1C60-4983-9E6A-6FCE7A6F6098}" srcOrd="1" destOrd="0" presId="urn:microsoft.com/office/officeart/2005/8/layout/pList1"/>
    <dgm:cxn modelId="{4D0C75D3-B250-44B0-A906-DB474474CEAB}" type="presParOf" srcId="{2EB869CB-221E-40D2-B917-EFF7E5C93852}" destId="{CF642DCA-AC90-408B-BDA8-089769FCF339}" srcOrd="3" destOrd="0" presId="urn:microsoft.com/office/officeart/2005/8/layout/pList1"/>
    <dgm:cxn modelId="{AB7B52F6-53BE-4DC9-B47E-18F20E9D419B}" type="presParOf" srcId="{2EB869CB-221E-40D2-B917-EFF7E5C93852}" destId="{A091571E-FF57-40E5-AFBA-4FC68AB47145}" srcOrd="4" destOrd="0" presId="urn:microsoft.com/office/officeart/2005/8/layout/pList1"/>
    <dgm:cxn modelId="{B5D1F682-F2DE-4B43-B525-11368FD52D5F}" type="presParOf" srcId="{A091571E-FF57-40E5-AFBA-4FC68AB47145}" destId="{DAD63979-574A-4A98-8893-E596FF61AE8B}" srcOrd="0" destOrd="0" presId="urn:microsoft.com/office/officeart/2005/8/layout/pList1"/>
    <dgm:cxn modelId="{78BC1152-752E-48A1-A7D0-2611351925C9}" type="presParOf" srcId="{A091571E-FF57-40E5-AFBA-4FC68AB47145}" destId="{A79B0A4F-E78F-43B3-8D7A-8B46458406F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61171-5F06-42BD-B5C4-66F878174256}">
      <dsp:nvSpPr>
        <dsp:cNvPr id="0" name=""/>
        <dsp:cNvSpPr/>
      </dsp:nvSpPr>
      <dsp:spPr>
        <a:xfrm>
          <a:off x="654647" y="2251"/>
          <a:ext cx="2593136" cy="1786671"/>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E641BB-413B-47FD-8628-D36DB8FFAD10}">
      <dsp:nvSpPr>
        <dsp:cNvPr id="0" name=""/>
        <dsp:cNvSpPr/>
      </dsp:nvSpPr>
      <dsp:spPr>
        <a:xfrm>
          <a:off x="654647" y="1788922"/>
          <a:ext cx="2593136" cy="962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lvl="0" algn="ctr" defTabSz="1022350" rtl="0">
            <a:lnSpc>
              <a:spcPct val="90000"/>
            </a:lnSpc>
            <a:spcBef>
              <a:spcPct val="0"/>
            </a:spcBef>
            <a:spcAft>
              <a:spcPct val="35000"/>
            </a:spcAft>
          </a:pPr>
          <a:r>
            <a:rPr lang="en-US" sz="2300" kern="1200" smtClean="0"/>
            <a:t>Selective Presentation </a:t>
          </a:r>
          <a:endParaRPr lang="en-US" sz="2300" kern="1200"/>
        </a:p>
      </dsp:txBody>
      <dsp:txXfrm>
        <a:off x="654647" y="1788922"/>
        <a:ext cx="2593136" cy="962053"/>
      </dsp:txXfrm>
    </dsp:sp>
    <dsp:sp modelId="{736650BA-F272-4409-B963-7494E9F4C66D}">
      <dsp:nvSpPr>
        <dsp:cNvPr id="0" name=""/>
        <dsp:cNvSpPr/>
      </dsp:nvSpPr>
      <dsp:spPr>
        <a:xfrm>
          <a:off x="3507206" y="2251"/>
          <a:ext cx="2593136" cy="1786671"/>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02B32B-1C60-4983-9E6A-6FCE7A6F6098}">
      <dsp:nvSpPr>
        <dsp:cNvPr id="0" name=""/>
        <dsp:cNvSpPr/>
      </dsp:nvSpPr>
      <dsp:spPr>
        <a:xfrm>
          <a:off x="3507206" y="1788922"/>
          <a:ext cx="2593136" cy="962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lvl="0" algn="ctr" defTabSz="1022350" rtl="0">
            <a:lnSpc>
              <a:spcPct val="90000"/>
            </a:lnSpc>
            <a:spcBef>
              <a:spcPct val="0"/>
            </a:spcBef>
            <a:spcAft>
              <a:spcPct val="35000"/>
            </a:spcAft>
          </a:pPr>
          <a:r>
            <a:rPr lang="en-US" sz="2300" kern="1200" smtClean="0"/>
            <a:t>Selective Enhancement</a:t>
          </a:r>
          <a:endParaRPr lang="en-US" sz="2300" kern="1200"/>
        </a:p>
      </dsp:txBody>
      <dsp:txXfrm>
        <a:off x="3507206" y="1788922"/>
        <a:ext cx="2593136" cy="962053"/>
      </dsp:txXfrm>
    </dsp:sp>
    <dsp:sp modelId="{DAD63979-574A-4A98-8893-E596FF61AE8B}">
      <dsp:nvSpPr>
        <dsp:cNvPr id="0" name=""/>
        <dsp:cNvSpPr/>
      </dsp:nvSpPr>
      <dsp:spPr>
        <a:xfrm>
          <a:off x="6359765" y="2251"/>
          <a:ext cx="2593136" cy="1786671"/>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9B0A4F-E78F-43B3-8D7A-8B46458406F8}">
      <dsp:nvSpPr>
        <dsp:cNvPr id="0" name=""/>
        <dsp:cNvSpPr/>
      </dsp:nvSpPr>
      <dsp:spPr>
        <a:xfrm>
          <a:off x="6359765" y="1788922"/>
          <a:ext cx="2593136" cy="962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lvl="0" algn="ctr" defTabSz="1022350" rtl="0">
            <a:lnSpc>
              <a:spcPct val="90000"/>
            </a:lnSpc>
            <a:spcBef>
              <a:spcPct val="0"/>
            </a:spcBef>
            <a:spcAft>
              <a:spcPct val="35000"/>
            </a:spcAft>
          </a:pPr>
          <a:r>
            <a:rPr lang="en-US" sz="2300" kern="1200" smtClean="0"/>
            <a:t>Order and Rearrangement</a:t>
          </a:r>
          <a:endParaRPr lang="en-US" sz="2300" kern="1200"/>
        </a:p>
      </dsp:txBody>
      <dsp:txXfrm>
        <a:off x="6359765" y="1788922"/>
        <a:ext cx="2593136" cy="96205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3239D638-D743-4E96-9281-46A99A233F19}" type="datetimeFigureOut">
              <a:rPr lang="en-US" smtClean="0"/>
              <a:t>5/9/2017</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3B82B74F-3ACC-4106-9B1C-14624FFA93E5}" type="slidenum">
              <a:rPr lang="en-US" smtClean="0"/>
              <a:t>‹#›</a:t>
            </a:fld>
            <a:endParaRPr lang="en-US"/>
          </a:p>
        </p:txBody>
      </p:sp>
    </p:spTree>
    <p:extLst>
      <p:ext uri="{BB962C8B-B14F-4D97-AF65-F5344CB8AC3E}">
        <p14:creationId xmlns:p14="http://schemas.microsoft.com/office/powerpoint/2010/main" val="2658131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30FBFEF-7F2A-4845-A173-C8CB8E518877}" type="datetimeFigureOut">
              <a:rPr lang="en-US" smtClean="0"/>
              <a:t>5/9/2017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CB2DE0D-7609-43F2-A76F-21E35B7440E4}" type="slidenum">
              <a:rPr lang="en-US" smtClean="0"/>
              <a:t>‹#›</a:t>
            </a:fld>
            <a:endParaRPr lang="en-US"/>
          </a:p>
        </p:txBody>
      </p:sp>
    </p:spTree>
    <p:extLst>
      <p:ext uri="{BB962C8B-B14F-4D97-AF65-F5344CB8AC3E}">
        <p14:creationId xmlns:p14="http://schemas.microsoft.com/office/powerpoint/2010/main" val="1229947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5A8E8-57DC-4B42-B6BC-8D048ED5CF44}" type="slidenum">
              <a:rPr lang="en-US" smtClean="0"/>
              <a:t>1</a:t>
            </a:fld>
            <a:endParaRPr lang="en-US" dirty="0"/>
          </a:p>
        </p:txBody>
      </p:sp>
    </p:spTree>
    <p:extLst>
      <p:ext uri="{BB962C8B-B14F-4D97-AF65-F5344CB8AC3E}">
        <p14:creationId xmlns:p14="http://schemas.microsoft.com/office/powerpoint/2010/main" val="937747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4" name="Slide Number Placeholder 3"/>
          <p:cNvSpPr>
            <a:spLocks noGrp="1"/>
          </p:cNvSpPr>
          <p:nvPr>
            <p:ph type="sldNum" sz="quarter" idx="10"/>
          </p:nvPr>
        </p:nvSpPr>
        <p:spPr/>
        <p:txBody>
          <a:bodyPr/>
          <a:lstStyle/>
          <a:p>
            <a:fld id="{11B0E3EE-24A3-4C51-83A4-E21AC57D24DB}" type="slidenum">
              <a:rPr lang="en-US" smtClean="0"/>
              <a:t>10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10940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4" name="Slide Number Placeholder 3"/>
          <p:cNvSpPr>
            <a:spLocks noGrp="1"/>
          </p:cNvSpPr>
          <p:nvPr>
            <p:ph type="sldNum" sz="quarter" idx="10"/>
          </p:nvPr>
        </p:nvSpPr>
        <p:spPr/>
        <p:txBody>
          <a:bodyPr/>
          <a:lstStyle/>
          <a:p>
            <a:fld id="{11B0E3EE-24A3-4C51-83A4-E21AC57D24DB}" type="slidenum">
              <a:rPr lang="en-US" smtClean="0"/>
              <a:t>11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89016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4" name="Slide Number Placeholder 3"/>
          <p:cNvSpPr>
            <a:spLocks noGrp="1"/>
          </p:cNvSpPr>
          <p:nvPr>
            <p:ph type="sldNum" sz="quarter" idx="10"/>
          </p:nvPr>
        </p:nvSpPr>
        <p:spPr/>
        <p:txBody>
          <a:bodyPr/>
          <a:lstStyle/>
          <a:p>
            <a:fld id="{11B0E3EE-24A3-4C51-83A4-E21AC57D24DB}" type="slidenum">
              <a:rPr lang="en-US" smtClean="0"/>
              <a:t>12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2700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4" name="Slide Number Placeholder 3"/>
          <p:cNvSpPr>
            <a:spLocks noGrp="1"/>
          </p:cNvSpPr>
          <p:nvPr>
            <p:ph type="sldNum" sz="quarter" idx="10"/>
          </p:nvPr>
        </p:nvSpPr>
        <p:spPr/>
        <p:txBody>
          <a:bodyPr/>
          <a:lstStyle/>
          <a:p>
            <a:fld id="{11B0E3EE-24A3-4C51-83A4-E21AC57D24DB}" type="slidenum">
              <a:rPr lang="en-US" smtClean="0"/>
              <a:t>13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90092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14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56874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15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77625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16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15543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17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9399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4" name="Slide Number Placeholder 3"/>
          <p:cNvSpPr>
            <a:spLocks noGrp="1"/>
          </p:cNvSpPr>
          <p:nvPr>
            <p:ph type="sldNum" sz="quarter" idx="10"/>
          </p:nvPr>
        </p:nvSpPr>
        <p:spPr/>
        <p:txBody>
          <a:bodyPr/>
          <a:lstStyle/>
          <a:p>
            <a:fld id="{11B0E3EE-24A3-4C51-83A4-E21AC57D24DB}" type="slidenum">
              <a:rPr lang="en-US" smtClean="0"/>
              <a:t>18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910695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4119" y="960726"/>
            <a:ext cx="4325471" cy="329132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0" tIns="43370" rIns="86740" bIns="43370" anchor="ctr"/>
          <a:lstStyle/>
          <a:p>
            <a:endParaRPr lang="en-US"/>
          </a:p>
        </p:txBody>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609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83500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4" name="Slide Number Placeholder 3"/>
          <p:cNvSpPr>
            <a:spLocks noGrp="1"/>
          </p:cNvSpPr>
          <p:nvPr>
            <p:ph type="sldNum" sz="quarter" idx="10"/>
          </p:nvPr>
        </p:nvSpPr>
        <p:spPr/>
        <p:txBody>
          <a:bodyPr/>
          <a:lstStyle/>
          <a:p>
            <a:fld id="{11B0E3EE-24A3-4C51-83A4-E21AC57D24DB}" type="slidenum">
              <a:rPr lang="en-US" smtClean="0"/>
              <a:t>20</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64257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4" name="Slide Number Placeholder 3"/>
          <p:cNvSpPr>
            <a:spLocks noGrp="1"/>
          </p:cNvSpPr>
          <p:nvPr>
            <p:ph type="sldNum" sz="quarter" idx="10"/>
          </p:nvPr>
        </p:nvSpPr>
        <p:spPr/>
        <p:txBody>
          <a:bodyPr/>
          <a:lstStyle/>
          <a:p>
            <a:fld id="{11B0E3EE-24A3-4C51-83A4-E21AC57D24DB}" type="slidenum">
              <a:rPr lang="en-US" smtClean="0"/>
              <a:t>21</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0830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22</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064282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23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77116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24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12709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25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858249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26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58676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Notes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01684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B2DE0D-7609-43F2-A76F-21E35B7440E4}" type="slidenum">
              <a:rPr lang="en-US" smtClean="0"/>
              <a:t>28</a:t>
            </a:fld>
            <a:endParaRPr lang="en-US"/>
          </a:p>
        </p:txBody>
      </p:sp>
    </p:spTree>
    <p:extLst>
      <p:ext uri="{BB962C8B-B14F-4D97-AF65-F5344CB8AC3E}">
        <p14:creationId xmlns:p14="http://schemas.microsoft.com/office/powerpoint/2010/main" val="4245824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3</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3755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4" name="Slide Number Placeholder 3"/>
          <p:cNvSpPr>
            <a:spLocks noGrp="1"/>
          </p:cNvSpPr>
          <p:nvPr>
            <p:ph type="sldNum" sz="quarter" idx="10"/>
          </p:nvPr>
        </p:nvSpPr>
        <p:spPr/>
        <p:txBody>
          <a:bodyPr/>
          <a:lstStyle/>
          <a:p>
            <a:fld id="{11B0E3EE-24A3-4C51-83A4-E21AC57D24DB}" type="slidenum">
              <a:rPr lang="en-US" smtClean="0"/>
              <a:t>4</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00541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4" name="Slide Number Placeholder 3"/>
          <p:cNvSpPr>
            <a:spLocks noGrp="1"/>
          </p:cNvSpPr>
          <p:nvPr>
            <p:ph type="sldNum" sz="quarter" idx="10"/>
          </p:nvPr>
        </p:nvSpPr>
        <p:spPr/>
        <p:txBody>
          <a:bodyPr/>
          <a:lstStyle/>
          <a:p>
            <a:fld id="{11B0E3EE-24A3-4C51-83A4-E21AC57D24DB}" type="slidenum">
              <a:rPr lang="en-US" smtClean="0"/>
              <a:t>5</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90762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4" name="Slide Number Placeholder 3"/>
          <p:cNvSpPr>
            <a:spLocks noGrp="1"/>
          </p:cNvSpPr>
          <p:nvPr>
            <p:ph type="sldNum" sz="quarter" idx="10"/>
          </p:nvPr>
        </p:nvSpPr>
        <p:spPr/>
        <p:txBody>
          <a:bodyPr/>
          <a:lstStyle/>
          <a:p>
            <a:fld id="{11B0E3EE-24A3-4C51-83A4-E21AC57D24DB}" type="slidenum">
              <a:rPr lang="en-US" smtClean="0"/>
              <a:t>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877189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7</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2334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8</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64357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1B0E3EE-24A3-4C51-83A4-E21AC57D24DB}" type="slidenum">
              <a:rPr lang="en-US" smtClean="0"/>
              <a:t>9</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90409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bit.ly/1jPpEzg" TargetMode="External"/><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www.the-aps.org/pst"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enter Title with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p:cNvSpPr/>
          <p:nvPr userDrawn="1"/>
        </p:nvSpPr>
        <p:spPr>
          <a:xfrm>
            <a:off x="0" y="-1"/>
            <a:ext cx="12192000" cy="1056389"/>
          </a:xfrm>
          <a:prstGeom prst="rect">
            <a:avLst/>
          </a:prstGeom>
          <a:solidFill>
            <a:schemeClr val="tx1">
              <a:alpha val="59000"/>
            </a:schemeClr>
          </a:solidFill>
          <a:effectLst>
            <a:outerShdw blurRad="50800" dist="38100" dir="5400000" algn="t" rotWithShape="0">
              <a:prstClr val="black">
                <a:alpha val="40000"/>
              </a:prstClr>
            </a:outerShdw>
          </a:effectLst>
        </p:spPr>
        <p:txBody>
          <a:bodyPr wrap="square">
            <a:noAutofit/>
          </a:bodyPr>
          <a:lstStyle/>
          <a:p>
            <a:pPr algn="ctr" eaLnBrk="0" fontAlgn="base" hangingPunct="0">
              <a:spcBef>
                <a:spcPct val="0"/>
              </a:spcBef>
              <a:spcAft>
                <a:spcPct val="0"/>
              </a:spcAft>
            </a:pPr>
            <a:endParaRPr lang="en-US" sz="2100" cap="all" spc="225" dirty="0">
              <a:solidFill>
                <a:prstClr val="white"/>
              </a:solidFill>
              <a:effectLst>
                <a:outerShdw blurRad="38100" dist="38100" dir="2700000" algn="tl">
                  <a:srgbClr val="000000">
                    <a:alpha val="43137"/>
                  </a:srgbClr>
                </a:outerShdw>
              </a:effectLst>
              <a:ea typeface="ヒラギノ角ゴ ProN W3" pitchFamily="-84" charset="-128"/>
              <a:sym typeface="Helvetica" panose="020B0604020202020204" pitchFamily="34" charset="0"/>
            </a:endParaRPr>
          </a:p>
        </p:txBody>
      </p:sp>
      <p:sp>
        <p:nvSpPr>
          <p:cNvPr id="2" name="Title 1"/>
          <p:cNvSpPr>
            <a:spLocks noGrp="1"/>
          </p:cNvSpPr>
          <p:nvPr>
            <p:ph type="title" hasCustomPrompt="1"/>
          </p:nvPr>
        </p:nvSpPr>
        <p:spPr>
          <a:xfrm>
            <a:off x="1295274" y="1716361"/>
            <a:ext cx="9600262" cy="888084"/>
          </a:xfrm>
        </p:spPr>
        <p:txBody>
          <a:bodyPr>
            <a:normAutofit/>
          </a:bodyPr>
          <a:lstStyle>
            <a:lvl1pPr algn="ctr">
              <a:defRPr sz="4400" baseline="0">
                <a:solidFill>
                  <a:schemeClr val="accent5"/>
                </a:solidFill>
                <a:latin typeface="+mj-lt"/>
              </a:defRPr>
            </a:lvl1pPr>
          </a:lstStyle>
          <a:p>
            <a:r>
              <a:rPr lang="en-US" dirty="0" smtClean="0"/>
              <a:t>Main Title</a:t>
            </a:r>
            <a:endParaRPr lang="en-US" dirty="0"/>
          </a:p>
        </p:txBody>
      </p:sp>
      <p:sp>
        <p:nvSpPr>
          <p:cNvPr id="4" name="Text Placeholder 4"/>
          <p:cNvSpPr>
            <a:spLocks noGrp="1"/>
          </p:cNvSpPr>
          <p:nvPr>
            <p:ph type="body" sz="quarter" idx="10"/>
          </p:nvPr>
        </p:nvSpPr>
        <p:spPr>
          <a:xfrm>
            <a:off x="1295275" y="3521197"/>
            <a:ext cx="5962016" cy="2635488"/>
          </a:xfrm>
          <a:prstGeom prst="rect">
            <a:avLst/>
          </a:prstGeom>
          <a:extLst/>
        </p:spPr>
        <p:txBody>
          <a:bodyPr vert="horz" lIns="91440" tIns="45720" rIns="91440" bIns="45720" rtlCol="0" anchor="ctr" anchorCtr="1">
            <a:normAutofit/>
          </a:bodyPr>
          <a:lstStyle>
            <a:lvl1pPr>
              <a:defRPr lang="en-US" sz="2400" dirty="0"/>
            </a:lvl1pPr>
          </a:lstStyle>
          <a:p>
            <a:pPr lvl="0"/>
            <a:r>
              <a:rPr lang="en-US" smtClean="0"/>
              <a:t>Click to edit Master text styles</a:t>
            </a:r>
          </a:p>
        </p:txBody>
      </p:sp>
      <p:sp>
        <p:nvSpPr>
          <p:cNvPr id="9" name="Text Placeholder 7"/>
          <p:cNvSpPr>
            <a:spLocks noGrp="1"/>
          </p:cNvSpPr>
          <p:nvPr>
            <p:ph type="body" sz="quarter" idx="11" hasCustomPrompt="1"/>
          </p:nvPr>
        </p:nvSpPr>
        <p:spPr>
          <a:xfrm>
            <a:off x="1272620" y="1116046"/>
            <a:ext cx="9643619" cy="557212"/>
          </a:xfrm>
          <a:prstGeom prst="rect">
            <a:avLst/>
          </a:prstGeom>
        </p:spPr>
        <p:txBody>
          <a:bodyPr>
            <a:normAutofit/>
          </a:bodyPr>
          <a:lstStyle>
            <a:lvl1pPr algn="ctr">
              <a:defRPr sz="1600" b="1" cap="all" spc="200" baseline="0"/>
            </a:lvl1pPr>
          </a:lstStyle>
          <a:p>
            <a:pPr lvl="0"/>
            <a:r>
              <a:rPr lang="en-US" dirty="0" smtClean="0"/>
              <a:t>Pre-Title</a:t>
            </a:r>
            <a:endParaRPr lang="en-US" dirty="0"/>
          </a:p>
        </p:txBody>
      </p:sp>
      <p:sp>
        <p:nvSpPr>
          <p:cNvPr id="10" name="Text Placeholder 7"/>
          <p:cNvSpPr>
            <a:spLocks noGrp="1"/>
          </p:cNvSpPr>
          <p:nvPr>
            <p:ph type="body" sz="quarter" idx="12" hasCustomPrompt="1"/>
          </p:nvPr>
        </p:nvSpPr>
        <p:spPr>
          <a:xfrm>
            <a:off x="1272621" y="2693195"/>
            <a:ext cx="5984670" cy="754344"/>
          </a:xfrm>
          <a:prstGeom prst="rect">
            <a:avLst/>
          </a:prstGeom>
        </p:spPr>
        <p:txBody>
          <a:bodyPr vert="horz" lIns="91440" tIns="45720" rIns="91440" bIns="45720" rtlCol="0" anchor="ctr" anchorCtr="1">
            <a:noAutofit/>
          </a:bodyPr>
          <a:lstStyle>
            <a:lvl1pPr>
              <a:defRPr lang="en-US" sz="2400" b="1" dirty="0">
                <a:solidFill>
                  <a:schemeClr val="tx1">
                    <a:lumMod val="65000"/>
                    <a:lumOff val="35000"/>
                  </a:schemeClr>
                </a:solidFill>
              </a:defRPr>
            </a:lvl1pPr>
          </a:lstStyle>
          <a:p>
            <a:pPr lvl="0"/>
            <a:r>
              <a:rPr lang="en-US" dirty="0" smtClean="0"/>
              <a:t>Sub-Title</a:t>
            </a:r>
            <a:endParaRPr lang="en-US" dirty="0"/>
          </a:p>
        </p:txBody>
      </p:sp>
      <p:sp>
        <p:nvSpPr>
          <p:cNvPr id="16" name="TextBox 15"/>
          <p:cNvSpPr txBox="1"/>
          <p:nvPr userDrawn="1"/>
        </p:nvSpPr>
        <p:spPr>
          <a:xfrm>
            <a:off x="1295399" y="6304002"/>
            <a:ext cx="8932985" cy="555345"/>
          </a:xfrm>
          <a:prstGeom prst="rect">
            <a:avLst/>
          </a:prstGeom>
          <a:noFill/>
        </p:spPr>
        <p:txBody>
          <a:bodyPr wrap="square" rtlCol="0">
            <a:spAutoFit/>
          </a:bodyPr>
          <a:lstStyle/>
          <a:p>
            <a:pPr>
              <a:lnSpc>
                <a:spcPts val="1200"/>
              </a:lnSpc>
            </a:pPr>
            <a:r>
              <a:rPr lang="en-US" sz="1400" baseline="30000" dirty="0">
                <a:latin typeface="+mn-lt"/>
              </a:rPr>
              <a:t>© American Physiological Society </a:t>
            </a:r>
            <a:r>
              <a:rPr lang="en-US" sz="1400" baseline="30000" dirty="0" smtClean="0">
                <a:latin typeface="+mn-lt"/>
              </a:rPr>
              <a:t>2017   Creative Commons License: Attribution - Non Commercial – Share Alike (</a:t>
            </a:r>
            <a:r>
              <a:rPr lang="en-US" sz="1400" baseline="30000" dirty="0" smtClean="0">
                <a:latin typeface="+mn-lt"/>
                <a:hlinkClick r:id="rId3"/>
              </a:rPr>
              <a:t>http://bit.ly/1jPpEzg</a:t>
            </a:r>
            <a:r>
              <a:rPr lang="en-US" sz="1400" baseline="30000" dirty="0" smtClean="0">
                <a:latin typeface="+mn-lt"/>
              </a:rPr>
              <a:t>)</a:t>
            </a:r>
            <a:br>
              <a:rPr lang="en-US" sz="1400" baseline="30000" dirty="0" smtClean="0">
                <a:latin typeface="+mn-lt"/>
              </a:rPr>
            </a:br>
            <a:r>
              <a:rPr lang="en-US" sz="1400" baseline="30000" dirty="0" smtClean="0">
                <a:latin typeface="+mn-lt"/>
              </a:rPr>
              <a:t>The National Science Foundation provided support for this collaborative project of the American Physiological Society, Biomedical Engineering Society,</a:t>
            </a:r>
            <a:r>
              <a:rPr lang="en-US" sz="1400" baseline="0" dirty="0" smtClean="0">
                <a:latin typeface="+mn-lt"/>
              </a:rPr>
              <a:t> </a:t>
            </a:r>
            <a:r>
              <a:rPr lang="en-US" sz="1400" baseline="30000" dirty="0" smtClean="0">
                <a:latin typeface="+mn-lt"/>
              </a:rPr>
              <a:t>and Society for Biological Engineering (SES-1238368). For more information: </a:t>
            </a:r>
            <a:r>
              <a:rPr lang="en-US" sz="1400" baseline="30000" dirty="0" smtClean="0">
                <a:latin typeface="+mn-lt"/>
                <a:hlinkClick r:id="rId4"/>
              </a:rPr>
              <a:t>www.the-aps.org/pst</a:t>
            </a:r>
            <a:r>
              <a:rPr lang="en-US" sz="1400" baseline="30000" dirty="0" smtClean="0">
                <a:latin typeface="+mn-lt"/>
              </a:rPr>
              <a:t>.</a:t>
            </a:r>
            <a:endParaRPr lang="en-US" sz="1400" dirty="0">
              <a:latin typeface="+mn-lt"/>
            </a:endParaRPr>
          </a:p>
        </p:txBody>
      </p:sp>
      <p:grpSp>
        <p:nvGrpSpPr>
          <p:cNvPr id="18" name="Group 17"/>
          <p:cNvGrpSpPr/>
          <p:nvPr userDrawn="1"/>
        </p:nvGrpSpPr>
        <p:grpSpPr>
          <a:xfrm>
            <a:off x="3853722" y="238519"/>
            <a:ext cx="4481414" cy="635495"/>
            <a:chOff x="838200" y="8839197"/>
            <a:chExt cx="2909601" cy="457203"/>
          </a:xfrm>
        </p:grpSpPr>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48000" y="8839197"/>
              <a:ext cx="699801" cy="457203"/>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200" y="8839197"/>
              <a:ext cx="452020" cy="456418"/>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94532" y="8874721"/>
              <a:ext cx="1299336" cy="392493"/>
            </a:xfrm>
            <a:prstGeom prst="rect">
              <a:avLst/>
            </a:prstGeom>
          </p:spPr>
        </p:pic>
      </p:grpSp>
    </p:spTree>
    <p:extLst>
      <p:ext uri="{BB962C8B-B14F-4D97-AF65-F5344CB8AC3E}">
        <p14:creationId xmlns:p14="http://schemas.microsoft.com/office/powerpoint/2010/main" val="89651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ext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274" y="1859973"/>
            <a:ext cx="4794179" cy="4083627"/>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p:txBody>
          <a:bodyPr/>
          <a:lstStyle/>
          <a:p>
            <a:r>
              <a:rPr lang="en-US" smtClean="0"/>
              <a:t>Click to edit Master title style</a:t>
            </a:r>
            <a:endParaRPr lang="en-US" dirty="0"/>
          </a:p>
        </p:txBody>
      </p:sp>
      <p:sp>
        <p:nvSpPr>
          <p:cNvPr id="5"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custDataLst>
      <p:tags r:id="rId1"/>
    </p:custDataLst>
    <p:extLst>
      <p:ext uri="{BB962C8B-B14F-4D97-AF65-F5344CB8AC3E}">
        <p14:creationId xmlns:p14="http://schemas.microsoft.com/office/powerpoint/2010/main" val="185161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ext Lef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274" y="2438399"/>
            <a:ext cx="4794179" cy="3505201"/>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a:xfrm>
            <a:off x="1295274" y="739938"/>
            <a:ext cx="9600262" cy="784061"/>
          </a:xfrm>
        </p:spPr>
        <p:txBody>
          <a:bodyPr/>
          <a:lstStyle/>
          <a:p>
            <a:r>
              <a:rPr lang="en-US" dirty="0" smtClean="0"/>
              <a:t>Click to edit Master title style</a:t>
            </a:r>
            <a:endParaRPr lang="en-US" dirty="0"/>
          </a:p>
        </p:txBody>
      </p:sp>
      <p:sp>
        <p:nvSpPr>
          <p:cNvPr id="9" name="Text Placeholder 11"/>
          <p:cNvSpPr>
            <a:spLocks noGrp="1"/>
          </p:cNvSpPr>
          <p:nvPr>
            <p:ph type="body" sz="quarter" idx="12" hasCustomPrompt="1"/>
          </p:nvPr>
        </p:nvSpPr>
        <p:spPr>
          <a:xfrm>
            <a:off x="1289322" y="1523999"/>
            <a:ext cx="9607405" cy="914399"/>
          </a:xfrm>
          <a:prstGeom prst="rect">
            <a:avLst/>
          </a:prstGeom>
        </p:spPr>
        <p:txBody>
          <a:bodyPr vert="horz" lIns="91440" tIns="45720" rIns="91440" bIns="45720" rtlCol="0" anchor="ctr" anchorCtr="1">
            <a:noAutofit/>
          </a:bodyPr>
          <a:lstStyle>
            <a:lvl1pPr algn="ctr">
              <a:defRPr lang="en-US" sz="2400" dirty="0">
                <a:solidFill>
                  <a:schemeClr val="accent5"/>
                </a:solidFill>
              </a:defRPr>
            </a:lvl1pPr>
          </a:lstStyle>
          <a:p>
            <a:pPr lvl="0" algn="ctr"/>
            <a:r>
              <a:rPr lang="en-US" dirty="0" smtClean="0"/>
              <a:t>Subtitle</a:t>
            </a:r>
            <a:endParaRPr lang="en-US" dirty="0"/>
          </a:p>
        </p:txBody>
      </p:sp>
      <p:sp>
        <p:nvSpPr>
          <p:cNvPr id="5"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custDataLst>
      <p:tags r:id="rId1"/>
    </p:custDataLst>
    <p:extLst>
      <p:ext uri="{BB962C8B-B14F-4D97-AF65-F5344CB8AC3E}">
        <p14:creationId xmlns:p14="http://schemas.microsoft.com/office/powerpoint/2010/main" val="9694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Text Left - Photo Right - No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274" y="2438400"/>
            <a:ext cx="4809655" cy="3505199"/>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a:xfrm>
            <a:off x="1295274" y="739938"/>
            <a:ext cx="9600262" cy="1698461"/>
          </a:xfrm>
        </p:spPr>
        <p:txBody>
          <a:bodyPr/>
          <a:lstStyle/>
          <a:p>
            <a:r>
              <a:rPr lang="en-US" smtClean="0"/>
              <a:t>Click to edit Master title style</a:t>
            </a:r>
            <a:endParaRPr lang="en-US" dirty="0"/>
          </a:p>
        </p:txBody>
      </p:sp>
      <p:sp>
        <p:nvSpPr>
          <p:cNvPr id="5" name="Picture Placeholder 4"/>
          <p:cNvSpPr>
            <a:spLocks noGrp="1"/>
          </p:cNvSpPr>
          <p:nvPr>
            <p:ph type="pic" sz="quarter" idx="13"/>
          </p:nvPr>
        </p:nvSpPr>
        <p:spPr>
          <a:xfrm>
            <a:off x="6580387" y="2438401"/>
            <a:ext cx="4064397" cy="3505200"/>
          </a:xfrm>
          <a:prstGeom prst="round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txBody>
          <a:bodyPr/>
          <a:lstStyle/>
          <a:p>
            <a:r>
              <a:rPr lang="en-US" smtClean="0"/>
              <a:t>Click icon to add picture</a:t>
            </a:r>
            <a:endParaRPr lang="en-US"/>
          </a:p>
        </p:txBody>
      </p:sp>
      <p:sp>
        <p:nvSpPr>
          <p:cNvPr id="6" name="Text Placeholder 3"/>
          <p:cNvSpPr>
            <a:spLocks noGrp="1"/>
          </p:cNvSpPr>
          <p:nvPr>
            <p:ph type="body" sz="quarter" idx="14"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custDataLst>
      <p:tags r:id="rId1"/>
    </p:custDataLst>
    <p:extLst>
      <p:ext uri="{BB962C8B-B14F-4D97-AF65-F5344CB8AC3E}">
        <p14:creationId xmlns:p14="http://schemas.microsoft.com/office/powerpoint/2010/main" val="131101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mod="1">
    <p:ext uri="{DCECCB84-F9BA-43D5-87BE-67443E8EF086}">
      <p15:sldGuideLst xmlns=""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Original Capture + Full Size">
    <p:spTree>
      <p:nvGrpSpPr>
        <p:cNvPr id="1" name=""/>
        <p:cNvGrpSpPr/>
        <p:nvPr/>
      </p:nvGrpSpPr>
      <p:grpSpPr>
        <a:xfrm>
          <a:off x="0" y="0"/>
          <a:ext cx="0" cy="0"/>
          <a:chOff x="0" y="0"/>
          <a:chExt cx="0" cy="0"/>
        </a:xfrm>
      </p:grpSpPr>
      <p:sp>
        <p:nvSpPr>
          <p:cNvPr id="4" name="Title 3"/>
          <p:cNvSpPr>
            <a:spLocks noGrp="1"/>
          </p:cNvSpPr>
          <p:nvPr>
            <p:ph type="title"/>
          </p:nvPr>
        </p:nvSpPr>
        <p:spPr>
          <a:xfrm>
            <a:off x="1295274" y="739938"/>
            <a:ext cx="9600262" cy="784061"/>
          </a:xfrm>
        </p:spPr>
        <p:txBody>
          <a:bodyPr/>
          <a:lstStyle/>
          <a:p>
            <a:r>
              <a:rPr lang="en-US" dirty="0" smtClean="0"/>
              <a:t>Click to edit Master title style</a:t>
            </a:r>
            <a:endParaRPr lang="en-US" dirty="0"/>
          </a:p>
        </p:txBody>
      </p:sp>
      <p:sp>
        <p:nvSpPr>
          <p:cNvPr id="5"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
        <p:nvSpPr>
          <p:cNvPr id="7" name="TextBox 6"/>
          <p:cNvSpPr txBox="1"/>
          <p:nvPr userDrawn="1"/>
        </p:nvSpPr>
        <p:spPr>
          <a:xfrm>
            <a:off x="2005194" y="4509654"/>
            <a:ext cx="2052165" cy="369332"/>
          </a:xfrm>
          <a:prstGeom prst="rect">
            <a:avLst/>
          </a:prstGeom>
          <a:noFill/>
        </p:spPr>
        <p:txBody>
          <a:bodyPr wrap="none" rtlCol="0">
            <a:spAutoFit/>
          </a:bodyPr>
          <a:lstStyle/>
          <a:p>
            <a:r>
              <a:rPr lang="en-US" b="1" dirty="0"/>
              <a:t>Original Capture</a:t>
            </a:r>
          </a:p>
        </p:txBody>
      </p:sp>
      <p:sp>
        <p:nvSpPr>
          <p:cNvPr id="11" name="Picture Placeholder 9"/>
          <p:cNvSpPr>
            <a:spLocks noGrp="1"/>
          </p:cNvSpPr>
          <p:nvPr>
            <p:ph type="pic" sz="quarter" idx="14"/>
          </p:nvPr>
        </p:nvSpPr>
        <p:spPr>
          <a:xfrm>
            <a:off x="1259482" y="2118280"/>
            <a:ext cx="3538938" cy="2391374"/>
          </a:xfrm>
          <a:solidFill>
            <a:schemeClr val="bg2"/>
          </a:solidFill>
          <a:effectLst>
            <a:outerShdw blurRad="50800" dist="38100" dir="2700000" algn="tl" rotWithShape="0">
              <a:prstClr val="black">
                <a:alpha val="40000"/>
              </a:prstClr>
            </a:outerShdw>
          </a:effectLst>
        </p:spPr>
        <p:txBody>
          <a:bodyPr/>
          <a:lstStyle/>
          <a:p>
            <a:endParaRPr lang="en-US" dirty="0"/>
          </a:p>
        </p:txBody>
      </p:sp>
      <p:sp>
        <p:nvSpPr>
          <p:cNvPr id="15" name="Content Placeholder 13"/>
          <p:cNvSpPr>
            <a:spLocks noGrp="1"/>
          </p:cNvSpPr>
          <p:nvPr>
            <p:ph sz="quarter" idx="16"/>
          </p:nvPr>
        </p:nvSpPr>
        <p:spPr>
          <a:xfrm>
            <a:off x="5143500" y="1849438"/>
            <a:ext cx="5751513" cy="3813607"/>
          </a:xfrm>
          <a:effectLst>
            <a:outerShdw blurRad="50800" dist="38100" dir="2700000" algn="tl" rotWithShape="0">
              <a:prstClr val="black">
                <a:alpha val="40000"/>
              </a:prstClr>
            </a:outerShdw>
          </a:effec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ustDataLst>
      <p:tags r:id="rId1"/>
    </p:custDataLst>
    <p:extLst>
      <p:ext uri="{BB962C8B-B14F-4D97-AF65-F5344CB8AC3E}">
        <p14:creationId xmlns:p14="http://schemas.microsoft.com/office/powerpoint/2010/main" val="209168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274" y="739938"/>
            <a:ext cx="9600262" cy="16984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295274" y="2438401"/>
            <a:ext cx="4637936" cy="3505200"/>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6265718" y="2438401"/>
            <a:ext cx="4629818" cy="3505200"/>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7"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extLst>
      <p:ext uri="{BB962C8B-B14F-4D97-AF65-F5344CB8AC3E}">
        <p14:creationId xmlns:p14="http://schemas.microsoft.com/office/powerpoint/2010/main" val="193161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left)">
                                      <p:cBhvr>
                                        <p:cTn id="25" dur="500"/>
                                        <p:tgtEl>
                                          <p:spTgt spid="4">
                                            <p:txEl>
                                              <p:pRg st="1" end="1"/>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left)">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extLst mod="1">
    <p:ext uri="{DCECCB84-F9BA-43D5-87BE-67443E8EF086}">
      <p15:sldGuideLst xmlns="" xmlns:p15="http://schemas.microsoft.com/office/powerpoint/2012/main">
        <p15:guide id="1" pos="5120">
          <p15:clr>
            <a:srgbClr val="FBAE40"/>
          </p15:clr>
        </p15:guide>
        <p15:guide id="2" pos="1089">
          <p15:clr>
            <a:srgbClr val="FBAE40"/>
          </p15:clr>
        </p15:guide>
        <p15:guide id="3" pos="9153">
          <p15:clr>
            <a:srgbClr val="FBAE40"/>
          </p15:clr>
        </p15:guide>
        <p15:guide id="4" orient="horz" pos="51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enter Title - Blue Bold Text">
    <p:spTree>
      <p:nvGrpSpPr>
        <p:cNvPr id="1" name=""/>
        <p:cNvGrpSpPr/>
        <p:nvPr/>
      </p:nvGrpSpPr>
      <p:grpSpPr>
        <a:xfrm>
          <a:off x="0" y="0"/>
          <a:ext cx="0" cy="0"/>
          <a:chOff x="0" y="0"/>
          <a:chExt cx="0" cy="0"/>
        </a:xfrm>
      </p:grpSpPr>
      <p:sp>
        <p:nvSpPr>
          <p:cNvPr id="2" name="Title 1"/>
          <p:cNvSpPr>
            <a:spLocks noGrp="1"/>
          </p:cNvSpPr>
          <p:nvPr>
            <p:ph type="title"/>
          </p:nvPr>
        </p:nvSpPr>
        <p:spPr>
          <a:xfrm>
            <a:off x="1295274" y="2438400"/>
            <a:ext cx="9600262" cy="1981200"/>
          </a:xfrm>
        </p:spPr>
        <p:txBody>
          <a:bodyPr/>
          <a:lstStyle>
            <a:lvl1pPr algn="ctr">
              <a:defRPr sz="4949" b="1">
                <a:solidFill>
                  <a:schemeClr val="accent5"/>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18365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enter Title - Bold White Tex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274" y="2438400"/>
            <a:ext cx="9600262" cy="1981200"/>
          </a:xfrm>
        </p:spPr>
        <p:txBody>
          <a:bodyPr/>
          <a:lstStyle>
            <a:lvl1pPr algn="ctr">
              <a:defRPr sz="4949" b="1">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2761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5274" y="739938"/>
            <a:ext cx="9600262" cy="1774662"/>
          </a:xfrm>
        </p:spPr>
        <p:txBody>
          <a:bodyPr/>
          <a:lstStyle/>
          <a:p>
            <a:r>
              <a:rPr lang="en-US" dirty="0" smtClean="0"/>
              <a:t>Click to edit Master title style</a:t>
            </a:r>
            <a:endParaRPr lang="en-US" dirty="0"/>
          </a:p>
        </p:txBody>
      </p:sp>
      <p:sp>
        <p:nvSpPr>
          <p:cNvPr id="5"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extLst>
      <p:ext uri="{BB962C8B-B14F-4D97-AF65-F5344CB8AC3E}">
        <p14:creationId xmlns:p14="http://schemas.microsoft.com/office/powerpoint/2010/main" val="27132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11"/>
          <p:cNvSpPr>
            <a:spLocks noGrp="1"/>
          </p:cNvSpPr>
          <p:nvPr>
            <p:ph type="body" sz="quarter" idx="12" hasCustomPrompt="1"/>
          </p:nvPr>
        </p:nvSpPr>
        <p:spPr>
          <a:xfrm>
            <a:off x="1289322" y="1523999"/>
            <a:ext cx="9607405" cy="914399"/>
          </a:xfrm>
          <a:prstGeom prst="rect">
            <a:avLst/>
          </a:prstGeom>
        </p:spPr>
        <p:txBody>
          <a:bodyPr vert="horz" lIns="91440" tIns="45720" rIns="91440" bIns="45720" rtlCol="0" anchor="ctr" anchorCtr="1">
            <a:noAutofit/>
          </a:bodyPr>
          <a:lstStyle>
            <a:lvl1pPr algn="ctr">
              <a:defRPr lang="en-US" sz="2400" dirty="0">
                <a:solidFill>
                  <a:schemeClr val="accent5"/>
                </a:solidFill>
              </a:defRPr>
            </a:lvl1pPr>
          </a:lstStyle>
          <a:p>
            <a:pPr lvl="0" algn="ctr"/>
            <a:r>
              <a:rPr lang="en-US" dirty="0" smtClean="0"/>
              <a:t>Subtitle</a:t>
            </a:r>
            <a:endParaRPr lang="en-US" dirty="0"/>
          </a:p>
        </p:txBody>
      </p:sp>
      <p:sp>
        <p:nvSpPr>
          <p:cNvPr id="5"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extLst>
      <p:ext uri="{BB962C8B-B14F-4D97-AF65-F5344CB8AC3E}">
        <p14:creationId xmlns:p14="http://schemas.microsoft.com/office/powerpoint/2010/main" val="123730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83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Content Placeholder 8"/>
          <p:cNvSpPr>
            <a:spLocks noGrp="1"/>
          </p:cNvSpPr>
          <p:nvPr>
            <p:ph sz="quarter" idx="11"/>
          </p:nvPr>
        </p:nvSpPr>
        <p:spPr>
          <a:xfrm>
            <a:off x="1289322" y="1600201"/>
            <a:ext cx="9607405" cy="4270663"/>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3"/>
          <p:cNvSpPr>
            <a:spLocks noGrp="1"/>
          </p:cNvSpPr>
          <p:nvPr>
            <p:ph type="body" sz="quarter" idx="13" hasCustomPrompt="1"/>
          </p:nvPr>
        </p:nvSpPr>
        <p:spPr>
          <a:xfrm>
            <a:off x="1295400" y="5943600"/>
            <a:ext cx="9599613" cy="419100"/>
          </a:xfrm>
          <a:prstGeom prst="rect">
            <a:avLst/>
          </a:prstGeom>
        </p:spPr>
        <p:txBody>
          <a:bodyPr anchor="ctr" anchorCtr="0">
            <a:noAutofit/>
          </a:bodyPr>
          <a:lstStyle>
            <a:lvl1pPr marL="0" indent="0">
              <a:defRPr sz="1200">
                <a:solidFill>
                  <a:schemeClr val="accent2">
                    <a:lumMod val="75000"/>
                  </a:schemeClr>
                </a:solidFill>
              </a:defRPr>
            </a:lvl1pPr>
          </a:lstStyle>
          <a:p>
            <a:pPr lvl="0"/>
            <a:r>
              <a:rPr lang="en-US" dirty="0" smtClean="0"/>
              <a:t>Source:</a:t>
            </a:r>
            <a:endParaRPr lang="en-US" dirty="0"/>
          </a:p>
        </p:txBody>
      </p:sp>
    </p:spTree>
    <p:extLst>
      <p:ext uri="{BB962C8B-B14F-4D97-AF65-F5344CB8AC3E}">
        <p14:creationId xmlns:p14="http://schemas.microsoft.com/office/powerpoint/2010/main" val="113892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 No Backgroun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524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ck">
    <p:bg>
      <p:bgPr>
        <a:solidFill>
          <a:schemeClr val="tx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51101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White">
    <p:bg>
      <p:bgPr>
        <a:solidFill>
          <a:schemeClr val="bg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9322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4F9912E-98B2-47C1-BEB6-8A7D27563D55}" type="datetimeFigureOut">
              <a:rPr lang="en-US" smtClean="0"/>
              <a:t>5/9/2017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0047881-0C9C-4ACE-B83C-8302B096C00C}" type="slidenum">
              <a:rPr lang="en-US" smtClean="0"/>
              <a:t>‹#›</a:t>
            </a:fld>
            <a:endParaRPr lang="en-US"/>
          </a:p>
        </p:txBody>
      </p:sp>
    </p:spTree>
    <p:extLst>
      <p:ext uri="{BB962C8B-B14F-4D97-AF65-F5344CB8AC3E}">
        <p14:creationId xmlns:p14="http://schemas.microsoft.com/office/powerpoint/2010/main" val="738094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userDrawn="1">
  <p:cSld name="1_Action Page">
    <p:spTree>
      <p:nvGrpSpPr>
        <p:cNvPr id="1" name=""/>
        <p:cNvGrpSpPr/>
        <p:nvPr/>
      </p:nvGrpSpPr>
      <p:grpSpPr>
        <a:xfrm>
          <a:off x="0" y="0"/>
          <a:ext cx="0" cy="0"/>
          <a:chOff x="0" y="0"/>
          <a:chExt cx="0" cy="0"/>
        </a:xfrm>
      </p:grpSpPr>
      <p:sp>
        <p:nvSpPr>
          <p:cNvPr id="11" name="Rounded Rectangle 10"/>
          <p:cNvSpPr/>
          <p:nvPr userDrawn="1"/>
        </p:nvSpPr>
        <p:spPr>
          <a:xfrm>
            <a:off x="2125519" y="2841942"/>
            <a:ext cx="3102264" cy="2101850"/>
          </a:xfrm>
          <a:prstGeom prst="roundRect">
            <a:avLst/>
          </a:prstGeom>
        </p:spPr>
        <p:style>
          <a:lnRef idx="1">
            <a:schemeClr val="accent1"/>
          </a:lnRef>
          <a:fillRef idx="2">
            <a:schemeClr val="accent1"/>
          </a:fillRef>
          <a:effectRef idx="1">
            <a:schemeClr val="accent1"/>
          </a:effectRef>
          <a:fontRef idx="minor">
            <a:schemeClr val="dk1"/>
          </a:fontRef>
        </p:style>
      </p:sp>
      <p:sp>
        <p:nvSpPr>
          <p:cNvPr id="3" name="Content Placeholder 2"/>
          <p:cNvSpPr>
            <a:spLocks noGrp="1"/>
          </p:cNvSpPr>
          <p:nvPr>
            <p:ph idx="1"/>
          </p:nvPr>
        </p:nvSpPr>
        <p:spPr>
          <a:xfrm>
            <a:off x="6096000" y="2438400"/>
            <a:ext cx="4809655" cy="3505200"/>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5" name="Text Placeholder 11"/>
          <p:cNvSpPr>
            <a:spLocks noGrp="1"/>
          </p:cNvSpPr>
          <p:nvPr>
            <p:ph type="body" sz="quarter" idx="12" hasCustomPrompt="1"/>
          </p:nvPr>
        </p:nvSpPr>
        <p:spPr>
          <a:xfrm>
            <a:off x="1289322" y="1523999"/>
            <a:ext cx="9607405" cy="914399"/>
          </a:xfrm>
          <a:prstGeom prst="rect">
            <a:avLst/>
          </a:prstGeom>
        </p:spPr>
        <p:txBody>
          <a:bodyPr vert="horz" lIns="91440" tIns="45720" rIns="91440" bIns="45720" rtlCol="0" anchor="ctr" anchorCtr="1">
            <a:noAutofit/>
          </a:bodyPr>
          <a:lstStyle>
            <a:lvl1pPr algn="ctr">
              <a:defRPr lang="en-US" sz="2400" dirty="0">
                <a:solidFill>
                  <a:schemeClr val="accent5"/>
                </a:solidFill>
              </a:defRPr>
            </a:lvl1pPr>
          </a:lstStyle>
          <a:p>
            <a:pPr lvl="0" algn="ctr"/>
            <a:r>
              <a:rPr lang="en-US" dirty="0" smtClean="0"/>
              <a:t>Subtitle</a:t>
            </a:r>
            <a:endParaRPr lang="en-US" dirty="0"/>
          </a:p>
        </p:txBody>
      </p:sp>
      <p:sp>
        <p:nvSpPr>
          <p:cNvPr id="6"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
        <p:nvSpPr>
          <p:cNvPr id="7" name="Text Placeholder 6"/>
          <p:cNvSpPr>
            <a:spLocks noGrp="1"/>
          </p:cNvSpPr>
          <p:nvPr>
            <p:ph type="body" sz="quarter" idx="14" hasCustomPrompt="1"/>
          </p:nvPr>
        </p:nvSpPr>
        <p:spPr>
          <a:xfrm>
            <a:off x="1874838" y="4991099"/>
            <a:ext cx="3602037" cy="605472"/>
          </a:xfrm>
        </p:spPr>
        <p:txBody>
          <a:bodyPr/>
          <a:lstStyle>
            <a:lvl1pPr>
              <a:defRPr b="1"/>
            </a:lvl1pPr>
          </a:lstStyle>
          <a:p>
            <a:pPr lvl="0"/>
            <a:r>
              <a:rPr lang="en-US" dirty="0" smtClean="0"/>
              <a:t>ACTION</a:t>
            </a:r>
            <a:endParaRPr lang="en-US" dirty="0"/>
          </a:p>
        </p:txBody>
      </p:sp>
      <p:sp>
        <p:nvSpPr>
          <p:cNvPr id="9" name="Picture Placeholder 8"/>
          <p:cNvSpPr>
            <a:spLocks noGrp="1"/>
          </p:cNvSpPr>
          <p:nvPr>
            <p:ph type="pic" sz="quarter" idx="15"/>
          </p:nvPr>
        </p:nvSpPr>
        <p:spPr>
          <a:xfrm>
            <a:off x="2393375" y="2977560"/>
            <a:ext cx="2566552" cy="1843312"/>
          </a:xfrm>
        </p:spPr>
        <p:txBody>
          <a:bodyPr/>
          <a:lstStyle/>
          <a:p>
            <a:endParaRPr lang="en-US" dirty="0"/>
          </a:p>
        </p:txBody>
      </p:sp>
    </p:spTree>
    <p:custDataLst>
      <p:tags r:id="rId1"/>
    </p:custDataLst>
    <p:extLst>
      <p:ext uri="{BB962C8B-B14F-4D97-AF65-F5344CB8AC3E}">
        <p14:creationId xmlns:p14="http://schemas.microsoft.com/office/powerpoint/2010/main" val="81117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mod="1">
    <p:ext uri="{DCECCB84-F9BA-43D5-87BE-67443E8EF086}">
      <p15:sldGuideLst xmlns=""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Big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274" y="739938"/>
            <a:ext cx="9600262" cy="1615335"/>
          </a:xfrm>
        </p:spPr>
        <p:txBody>
          <a:bodyPr/>
          <a:lstStyle/>
          <a:p>
            <a:r>
              <a:rPr lang="en-US" dirty="0" smtClean="0"/>
              <a:t>Click to edit Master title style</a:t>
            </a:r>
            <a:endParaRPr lang="en-US" dirty="0"/>
          </a:p>
        </p:txBody>
      </p:sp>
      <p:sp>
        <p:nvSpPr>
          <p:cNvPr id="9" name="Content Placeholder 8"/>
          <p:cNvSpPr>
            <a:spLocks noGrp="1"/>
          </p:cNvSpPr>
          <p:nvPr>
            <p:ph sz="quarter" idx="11"/>
          </p:nvPr>
        </p:nvSpPr>
        <p:spPr>
          <a:xfrm>
            <a:off x="1289322" y="2484582"/>
            <a:ext cx="9607405" cy="3386282"/>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quarter" idx="13" hasCustomPrompt="1"/>
          </p:nvPr>
        </p:nvSpPr>
        <p:spPr>
          <a:xfrm>
            <a:off x="1295400" y="5943600"/>
            <a:ext cx="9599613" cy="419100"/>
          </a:xfrm>
          <a:prstGeom prst="rect">
            <a:avLst/>
          </a:prstGeom>
        </p:spPr>
        <p:txBody>
          <a:bodyPr anchor="ctr" anchorCtr="0">
            <a:noAutofit/>
          </a:bodyPr>
          <a:lstStyle>
            <a:lvl1pPr marL="0" indent="0">
              <a:defRPr sz="1200">
                <a:solidFill>
                  <a:schemeClr val="accent2">
                    <a:lumMod val="75000"/>
                  </a:schemeClr>
                </a:solidFill>
              </a:defRPr>
            </a:lvl1pPr>
          </a:lstStyle>
          <a:p>
            <a:pPr lvl="0"/>
            <a:r>
              <a:rPr lang="en-US" dirty="0" smtClean="0"/>
              <a:t>Source:</a:t>
            </a:r>
            <a:endParaRPr lang="en-US" dirty="0"/>
          </a:p>
        </p:txBody>
      </p:sp>
    </p:spTree>
    <p:extLst>
      <p:ext uri="{BB962C8B-B14F-4D97-AF65-F5344CB8AC3E}">
        <p14:creationId xmlns:p14="http://schemas.microsoft.com/office/powerpoint/2010/main" val="247063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 with Subtitle">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1289322" y="2668280"/>
            <a:ext cx="9607405" cy="3077893"/>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
        <p:nvSpPr>
          <p:cNvPr id="8" name="Text Placeholder 11"/>
          <p:cNvSpPr>
            <a:spLocks noGrp="1"/>
          </p:cNvSpPr>
          <p:nvPr>
            <p:ph type="body" sz="quarter" idx="12" hasCustomPrompt="1"/>
          </p:nvPr>
        </p:nvSpPr>
        <p:spPr>
          <a:xfrm>
            <a:off x="1289322" y="1704109"/>
            <a:ext cx="9607405" cy="914400"/>
          </a:xfrm>
          <a:prstGeom prst="rect">
            <a:avLst/>
          </a:prstGeom>
        </p:spPr>
        <p:txBody>
          <a:bodyPr>
            <a:noAutofit/>
          </a:bodyPr>
          <a:lstStyle>
            <a:lvl1pPr algn="ctr">
              <a:defRPr sz="2400">
                <a:solidFill>
                  <a:schemeClr val="accent5"/>
                </a:solidFill>
                <a:latin typeface="+mn-lt"/>
              </a:defRPr>
            </a:lvl1pPr>
          </a:lstStyle>
          <a:p>
            <a:pPr lvl="0"/>
            <a:r>
              <a:rPr lang="en-US" dirty="0" smtClean="0"/>
              <a:t>Subtitle</a:t>
            </a:r>
            <a:endParaRPr lang="en-US" dirty="0"/>
          </a:p>
        </p:txBody>
      </p:sp>
    </p:spTree>
    <p:extLst>
      <p:ext uri="{BB962C8B-B14F-4D97-AF65-F5344CB8AC3E}">
        <p14:creationId xmlns:p14="http://schemas.microsoft.com/office/powerpoint/2010/main" val="46752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 with Pre-title">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1289322" y="2438400"/>
            <a:ext cx="9607405" cy="3307773"/>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
        <p:nvSpPr>
          <p:cNvPr id="5" name="Title 4"/>
          <p:cNvSpPr>
            <a:spLocks noGrp="1"/>
          </p:cNvSpPr>
          <p:nvPr>
            <p:ph type="title"/>
          </p:nvPr>
        </p:nvSpPr>
        <p:spPr>
          <a:xfrm>
            <a:off x="1295274" y="1059872"/>
            <a:ext cx="9600262" cy="1378527"/>
          </a:xfrm>
        </p:spPr>
        <p:txBody>
          <a:bodyPr/>
          <a:lstStyle/>
          <a:p>
            <a:r>
              <a:rPr lang="en-US" smtClean="0"/>
              <a:t>Click to edit Master title style</a:t>
            </a:r>
            <a:endParaRPr lang="en-US" dirty="0"/>
          </a:p>
        </p:txBody>
      </p:sp>
      <p:sp>
        <p:nvSpPr>
          <p:cNvPr id="8" name="Text Placeholder 11"/>
          <p:cNvSpPr>
            <a:spLocks noGrp="1"/>
          </p:cNvSpPr>
          <p:nvPr>
            <p:ph type="body" sz="quarter" idx="12" hasCustomPrompt="1"/>
          </p:nvPr>
        </p:nvSpPr>
        <p:spPr>
          <a:xfrm>
            <a:off x="1289322" y="536865"/>
            <a:ext cx="9607405" cy="523008"/>
          </a:xfrm>
          <a:prstGeom prst="rect">
            <a:avLst/>
          </a:prstGeom>
        </p:spPr>
        <p:txBody>
          <a:bodyPr vert="horz" lIns="91440" tIns="45720" rIns="91440" bIns="45720" rtlCol="0" anchor="ctr" anchorCtr="1">
            <a:noAutofit/>
          </a:bodyPr>
          <a:lstStyle>
            <a:lvl1pPr>
              <a:defRPr lang="en-US" sz="2400" dirty="0">
                <a:solidFill>
                  <a:schemeClr val="accent5"/>
                </a:solidFill>
              </a:defRPr>
            </a:lvl1pPr>
          </a:lstStyle>
          <a:p>
            <a:pPr lvl="0" algn="ctr"/>
            <a:r>
              <a:rPr lang="en-US" dirty="0" smtClean="0"/>
              <a:t>Pre-title</a:t>
            </a:r>
            <a:endParaRPr lang="en-US" dirty="0"/>
          </a:p>
        </p:txBody>
      </p:sp>
    </p:spTree>
    <p:extLst>
      <p:ext uri="{BB962C8B-B14F-4D97-AF65-F5344CB8AC3E}">
        <p14:creationId xmlns:p14="http://schemas.microsoft.com/office/powerpoint/2010/main" val="332580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ext Right ">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2772190"/>
            <a:ext cx="4809655" cy="3171410"/>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3"/>
          <p:cNvSpPr>
            <a:spLocks noGrp="1"/>
          </p:cNvSpPr>
          <p:nvPr>
            <p:ph type="title"/>
          </p:nvPr>
        </p:nvSpPr>
        <p:spPr>
          <a:xfrm>
            <a:off x="1295274" y="739938"/>
            <a:ext cx="9600262" cy="1016126"/>
          </a:xfrm>
        </p:spPr>
        <p:txBody>
          <a:bodyPr/>
          <a:lstStyle/>
          <a:p>
            <a:r>
              <a:rPr lang="en-US" dirty="0" smtClean="0"/>
              <a:t>Click to edit Master title style</a:t>
            </a:r>
            <a:endParaRPr lang="en-US" dirty="0"/>
          </a:p>
        </p:txBody>
      </p:sp>
      <p:sp>
        <p:nvSpPr>
          <p:cNvPr id="5" name="Text Placeholder 11"/>
          <p:cNvSpPr>
            <a:spLocks noGrp="1"/>
          </p:cNvSpPr>
          <p:nvPr>
            <p:ph type="body" sz="quarter" idx="12" hasCustomPrompt="1"/>
          </p:nvPr>
        </p:nvSpPr>
        <p:spPr>
          <a:xfrm>
            <a:off x="1289322" y="1756064"/>
            <a:ext cx="9607405" cy="914399"/>
          </a:xfrm>
          <a:prstGeom prst="rect">
            <a:avLst/>
          </a:prstGeom>
        </p:spPr>
        <p:txBody>
          <a:bodyPr vert="horz" lIns="91440" tIns="45720" rIns="91440" bIns="45720" rtlCol="0" anchor="ctr" anchorCtr="1">
            <a:noAutofit/>
          </a:bodyPr>
          <a:lstStyle>
            <a:lvl1pPr algn="ctr">
              <a:defRPr lang="en-US" sz="2400" dirty="0">
                <a:solidFill>
                  <a:schemeClr val="accent5"/>
                </a:solidFill>
              </a:defRPr>
            </a:lvl1pPr>
          </a:lstStyle>
          <a:p>
            <a:pPr lvl="0" algn="ctr"/>
            <a:r>
              <a:rPr lang="en-US" dirty="0" smtClean="0"/>
              <a:t>Subtitle</a:t>
            </a:r>
            <a:endParaRPr lang="en-US" dirty="0"/>
          </a:p>
        </p:txBody>
      </p:sp>
      <p:sp>
        <p:nvSpPr>
          <p:cNvPr id="6"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custDataLst>
      <p:tags r:id="rId1"/>
    </p:custDataLst>
    <p:extLst>
      <p:ext uri="{BB962C8B-B14F-4D97-AF65-F5344CB8AC3E}">
        <p14:creationId xmlns:p14="http://schemas.microsoft.com/office/powerpoint/2010/main" val="945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mod="1">
    <p:ext uri="{DCECCB84-F9BA-43D5-87BE-67443E8EF086}">
      <p15:sldGuideLst xmlns=""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Action Page">
    <p:spTree>
      <p:nvGrpSpPr>
        <p:cNvPr id="1" name=""/>
        <p:cNvGrpSpPr/>
        <p:nvPr/>
      </p:nvGrpSpPr>
      <p:grpSpPr>
        <a:xfrm>
          <a:off x="0" y="0"/>
          <a:ext cx="0" cy="0"/>
          <a:chOff x="0" y="0"/>
          <a:chExt cx="0" cy="0"/>
        </a:xfrm>
      </p:grpSpPr>
      <p:sp>
        <p:nvSpPr>
          <p:cNvPr id="11" name="Rounded Rectangle 10"/>
          <p:cNvSpPr/>
          <p:nvPr userDrawn="1"/>
        </p:nvSpPr>
        <p:spPr>
          <a:xfrm>
            <a:off x="2125519" y="2841942"/>
            <a:ext cx="3102264" cy="2101850"/>
          </a:xfrm>
          <a:prstGeom prst="roundRect">
            <a:avLst/>
          </a:prstGeom>
        </p:spPr>
        <p:style>
          <a:lnRef idx="1">
            <a:schemeClr val="accent1"/>
          </a:lnRef>
          <a:fillRef idx="2">
            <a:schemeClr val="accent1"/>
          </a:fillRef>
          <a:effectRef idx="1">
            <a:schemeClr val="accent1"/>
          </a:effectRef>
          <a:fontRef idx="minor">
            <a:schemeClr val="dk1"/>
          </a:fontRef>
        </p:style>
      </p:sp>
      <p:sp>
        <p:nvSpPr>
          <p:cNvPr id="3" name="Content Placeholder 2"/>
          <p:cNvSpPr>
            <a:spLocks noGrp="1"/>
          </p:cNvSpPr>
          <p:nvPr>
            <p:ph idx="1"/>
          </p:nvPr>
        </p:nvSpPr>
        <p:spPr>
          <a:xfrm>
            <a:off x="6096000" y="2581275"/>
            <a:ext cx="4809655" cy="2628036"/>
          </a:xfrm>
          <a:prstGeom prst="rect">
            <a:avLst/>
          </a:prstGeom>
        </p:spPr>
        <p:txBody>
          <a:bodyPr vert="horz" lIns="91440" tIns="45720" rIns="91440" bIns="45720" rtlCol="0" anchor="ctr" anchorCtr="1">
            <a:normAutofit/>
          </a:bodyPr>
          <a:lstStyle>
            <a:lvl1pPr>
              <a:defRPr lang="en-US" sz="2400" dirty="0" smtClean="0"/>
            </a:lvl1pPr>
            <a:lvl2pPr>
              <a:defRPr lang="en-US" sz="2000" dirty="0" smtClean="0"/>
            </a:lvl2pPr>
            <a:lvl3pPr>
              <a:defRPr lang="en-US" sz="1800" dirty="0" smtClean="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5" name="Text Placeholder 11"/>
          <p:cNvSpPr>
            <a:spLocks noGrp="1"/>
          </p:cNvSpPr>
          <p:nvPr>
            <p:ph type="body" sz="quarter" idx="12" hasCustomPrompt="1"/>
          </p:nvPr>
        </p:nvSpPr>
        <p:spPr>
          <a:xfrm>
            <a:off x="1289322" y="1704109"/>
            <a:ext cx="9607405" cy="734289"/>
          </a:xfrm>
          <a:prstGeom prst="rect">
            <a:avLst/>
          </a:prstGeom>
        </p:spPr>
        <p:txBody>
          <a:bodyPr vert="horz" lIns="91440" tIns="45720" rIns="91440" bIns="45720" rtlCol="0" anchor="ctr" anchorCtr="1">
            <a:noAutofit/>
          </a:bodyPr>
          <a:lstStyle>
            <a:lvl1pPr algn="ctr">
              <a:defRPr lang="en-US" sz="2400" dirty="0">
                <a:solidFill>
                  <a:schemeClr val="accent5"/>
                </a:solidFill>
              </a:defRPr>
            </a:lvl1pPr>
          </a:lstStyle>
          <a:p>
            <a:pPr lvl="0" algn="ctr"/>
            <a:r>
              <a:rPr lang="en-US" dirty="0" smtClean="0"/>
              <a:t>Subtitle</a:t>
            </a:r>
            <a:endParaRPr lang="en-US" dirty="0"/>
          </a:p>
        </p:txBody>
      </p:sp>
      <p:sp>
        <p:nvSpPr>
          <p:cNvPr id="6" name="Text Placeholder 3"/>
          <p:cNvSpPr>
            <a:spLocks noGrp="1"/>
          </p:cNvSpPr>
          <p:nvPr>
            <p:ph type="body" sz="quarter" idx="13"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
        <p:nvSpPr>
          <p:cNvPr id="7" name="Text Placeholder 6"/>
          <p:cNvSpPr>
            <a:spLocks noGrp="1"/>
          </p:cNvSpPr>
          <p:nvPr>
            <p:ph type="body" sz="quarter" idx="14" hasCustomPrompt="1"/>
          </p:nvPr>
        </p:nvSpPr>
        <p:spPr>
          <a:xfrm>
            <a:off x="1874838" y="4991099"/>
            <a:ext cx="3602037" cy="605472"/>
          </a:xfrm>
        </p:spPr>
        <p:txBody>
          <a:bodyPr/>
          <a:lstStyle>
            <a:lvl1pPr>
              <a:defRPr b="1"/>
            </a:lvl1pPr>
          </a:lstStyle>
          <a:p>
            <a:pPr lvl="0"/>
            <a:r>
              <a:rPr lang="en-US" dirty="0" smtClean="0"/>
              <a:t>ACTION</a:t>
            </a:r>
            <a:endParaRPr lang="en-US" dirty="0"/>
          </a:p>
        </p:txBody>
      </p:sp>
    </p:spTree>
    <p:custDataLst>
      <p:tags r:id="rId1"/>
    </p:custDataLst>
    <p:extLst>
      <p:ext uri="{BB962C8B-B14F-4D97-AF65-F5344CB8AC3E}">
        <p14:creationId xmlns:p14="http://schemas.microsoft.com/office/powerpoint/2010/main" val="6281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mod="1">
    <p:ext uri="{DCECCB84-F9BA-43D5-87BE-67443E8EF086}">
      <p15:sldGuideLst xmlns=""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Text Right - Photo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2438400"/>
            <a:ext cx="4809655" cy="3505199"/>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8" name="Text Placeholder 11"/>
          <p:cNvSpPr>
            <a:spLocks noGrp="1"/>
          </p:cNvSpPr>
          <p:nvPr>
            <p:ph type="body" sz="quarter" idx="12" hasCustomPrompt="1"/>
          </p:nvPr>
        </p:nvSpPr>
        <p:spPr>
          <a:xfrm>
            <a:off x="1289322" y="1704108"/>
            <a:ext cx="9607405" cy="734291"/>
          </a:xfrm>
          <a:prstGeom prst="rect">
            <a:avLst/>
          </a:prstGeom>
        </p:spPr>
        <p:txBody>
          <a:bodyPr vert="horz" lIns="91440" tIns="45720" rIns="91440" bIns="45720" rtlCol="0" anchor="ctr" anchorCtr="1">
            <a:noAutofit/>
          </a:bodyPr>
          <a:lstStyle>
            <a:lvl1pPr algn="ctr">
              <a:defRPr lang="en-US" sz="2400" dirty="0">
                <a:solidFill>
                  <a:schemeClr val="accent5"/>
                </a:solidFill>
              </a:defRPr>
            </a:lvl1pPr>
          </a:lstStyle>
          <a:p>
            <a:pPr lvl="0" algn="ctr"/>
            <a:r>
              <a:rPr lang="en-US" dirty="0" smtClean="0"/>
              <a:t>Subtitle</a:t>
            </a:r>
            <a:endParaRPr lang="en-US" dirty="0"/>
          </a:p>
        </p:txBody>
      </p:sp>
      <p:sp>
        <p:nvSpPr>
          <p:cNvPr id="5" name="Picture Placeholder 4"/>
          <p:cNvSpPr>
            <a:spLocks noGrp="1"/>
          </p:cNvSpPr>
          <p:nvPr>
            <p:ph type="pic" sz="quarter" idx="13"/>
          </p:nvPr>
        </p:nvSpPr>
        <p:spPr>
          <a:xfrm>
            <a:off x="1638736" y="2559626"/>
            <a:ext cx="3783263" cy="3262746"/>
          </a:xfrm>
          <a:prstGeom prst="round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txBody>
          <a:bodyPr/>
          <a:lstStyle/>
          <a:p>
            <a:r>
              <a:rPr lang="en-US" smtClean="0"/>
              <a:t>Click icon to add picture</a:t>
            </a:r>
            <a:endParaRPr lang="en-US"/>
          </a:p>
        </p:txBody>
      </p:sp>
      <p:sp>
        <p:nvSpPr>
          <p:cNvPr id="6" name="Text Placeholder 3"/>
          <p:cNvSpPr>
            <a:spLocks noGrp="1"/>
          </p:cNvSpPr>
          <p:nvPr>
            <p:ph type="body" sz="quarter" idx="14"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custDataLst>
      <p:tags r:id="rId1"/>
    </p:custDataLst>
    <p:extLst>
      <p:ext uri="{BB962C8B-B14F-4D97-AF65-F5344CB8AC3E}">
        <p14:creationId xmlns:p14="http://schemas.microsoft.com/office/powerpoint/2010/main" val="115745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mod="1">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Text Right - Photo Left - No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2438400"/>
            <a:ext cx="4809655" cy="3505199"/>
          </a:xfrm>
          <a:prstGeom prst="rect">
            <a:avLst/>
          </a:prstGeom>
        </p:spPr>
        <p:txBody>
          <a:bodyPr vert="horz" lIns="91440" tIns="45720" rIns="91440" bIns="45720" rtlCol="0" anchor="ctr" anchorCtr="1">
            <a:normAutofit/>
          </a:bodyPr>
          <a:lstStyle>
            <a:lvl1pPr>
              <a:defRPr lang="en-US" dirty="0" smtClean="0"/>
            </a:lvl1pPr>
            <a:lvl2pPr>
              <a:defRPr lang="en-US" dirty="0" smtClean="0"/>
            </a:lvl2pPr>
            <a:lvl3pPr>
              <a:defRPr lang="en-US" dirty="0" smtClean="0"/>
            </a:lvl3pPr>
          </a:lstStyle>
          <a:p>
            <a:pPr lvl="0"/>
            <a:r>
              <a:rPr lang="en-US" smtClean="0"/>
              <a:t>Click to edit Master text styles</a:t>
            </a:r>
          </a:p>
          <a:p>
            <a:pPr lvl="1"/>
            <a:r>
              <a:rPr lang="en-US" smtClean="0"/>
              <a:t>Second level</a:t>
            </a:r>
          </a:p>
          <a:p>
            <a:pPr lvl="2"/>
            <a:r>
              <a:rPr lang="en-US" smtClean="0"/>
              <a:t>Third level</a:t>
            </a:r>
          </a:p>
        </p:txBody>
      </p:sp>
      <p:sp>
        <p:nvSpPr>
          <p:cNvPr id="4" name="Title 3"/>
          <p:cNvSpPr>
            <a:spLocks noGrp="1"/>
          </p:cNvSpPr>
          <p:nvPr>
            <p:ph type="title"/>
          </p:nvPr>
        </p:nvSpPr>
        <p:spPr>
          <a:xfrm>
            <a:off x="1295274" y="739938"/>
            <a:ext cx="9600262" cy="1698461"/>
          </a:xfrm>
        </p:spPr>
        <p:txBody>
          <a:bodyPr/>
          <a:lstStyle/>
          <a:p>
            <a:r>
              <a:rPr lang="en-US" smtClean="0"/>
              <a:t>Click to edit Master title style</a:t>
            </a:r>
            <a:endParaRPr lang="en-US" dirty="0"/>
          </a:p>
        </p:txBody>
      </p:sp>
      <p:sp>
        <p:nvSpPr>
          <p:cNvPr id="5" name="Picture Placeholder 4"/>
          <p:cNvSpPr>
            <a:spLocks noGrp="1"/>
          </p:cNvSpPr>
          <p:nvPr>
            <p:ph type="pic" sz="quarter" idx="13"/>
          </p:nvPr>
        </p:nvSpPr>
        <p:spPr>
          <a:xfrm>
            <a:off x="1638736" y="2438401"/>
            <a:ext cx="4064397" cy="3505200"/>
          </a:xfrm>
          <a:prstGeom prst="round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txBody>
          <a:bodyPr/>
          <a:lstStyle/>
          <a:p>
            <a:r>
              <a:rPr lang="en-US" smtClean="0"/>
              <a:t>Click icon to add picture</a:t>
            </a:r>
            <a:endParaRPr lang="en-US"/>
          </a:p>
        </p:txBody>
      </p:sp>
      <p:sp>
        <p:nvSpPr>
          <p:cNvPr id="6" name="Text Placeholder 3"/>
          <p:cNvSpPr>
            <a:spLocks noGrp="1"/>
          </p:cNvSpPr>
          <p:nvPr>
            <p:ph type="body" sz="quarter" idx="14" hasCustomPrompt="1"/>
          </p:nvPr>
        </p:nvSpPr>
        <p:spPr>
          <a:xfrm>
            <a:off x="1295400" y="5943600"/>
            <a:ext cx="9599613" cy="419100"/>
          </a:xfrm>
          <a:prstGeom prst="rect">
            <a:avLst/>
          </a:prstGeom>
        </p:spPr>
        <p:txBody>
          <a:bodyPr vert="horz" lIns="91440" tIns="45720" rIns="91440" bIns="45720" rtlCol="0" anchor="ctr" anchorCtr="0">
            <a:noAutofit/>
          </a:bodyPr>
          <a:lstStyle>
            <a:lvl1pPr>
              <a:defRPr lang="en-US" sz="1200" dirty="0">
                <a:solidFill>
                  <a:schemeClr val="accent2">
                    <a:lumMod val="75000"/>
                  </a:schemeClr>
                </a:solidFill>
              </a:defRPr>
            </a:lvl1pPr>
          </a:lstStyle>
          <a:p>
            <a:pPr lvl="0"/>
            <a:r>
              <a:rPr lang="en-US" dirty="0" smtClean="0"/>
              <a:t>Source:</a:t>
            </a:r>
            <a:endParaRPr lang="en-US" dirty="0"/>
          </a:p>
        </p:txBody>
      </p:sp>
    </p:spTree>
    <p:custDataLst>
      <p:tags r:id="rId1"/>
    </p:custDataLst>
    <p:extLst>
      <p:ext uri="{BB962C8B-B14F-4D97-AF65-F5344CB8AC3E}">
        <p14:creationId xmlns:p14="http://schemas.microsoft.com/office/powerpoint/2010/main" val="124483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mod="1">
    <p:ext uri="{DCECCB84-F9BA-43D5-87BE-67443E8EF086}">
      <p15:sldGuideLst xmlns=""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auto">
          <a:xfrm>
            <a:off x="0" y="6362700"/>
            <a:ext cx="12192000" cy="495300"/>
          </a:xfrm>
          <a:prstGeom prst="rect">
            <a:avLst/>
          </a:prstGeom>
          <a:solidFill>
            <a:schemeClr val="bg1">
              <a:alpha val="6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smtClean="0">
              <a:ln>
                <a:noFill/>
              </a:ln>
              <a:solidFill>
                <a:srgbClr val="7E7E7E"/>
              </a:solidFill>
              <a:effectLst/>
              <a:latin typeface="Helvetica" charset="0"/>
              <a:ea typeface="ヒラギノ角ゴ ProN W3" charset="0"/>
              <a:cs typeface="ヒラギノ角ゴ ProN W3" charset="0"/>
              <a:sym typeface="Helvetica" charset="0"/>
            </a:endParaRPr>
          </a:p>
        </p:txBody>
      </p:sp>
      <p:sp>
        <p:nvSpPr>
          <p:cNvPr id="1027" name="Rectangle 2"/>
          <p:cNvSpPr>
            <a:spLocks noGrp="1" noChangeArrowheads="1"/>
          </p:cNvSpPr>
          <p:nvPr>
            <p:ph type="title"/>
          </p:nvPr>
        </p:nvSpPr>
        <p:spPr bwMode="auto">
          <a:xfrm>
            <a:off x="1295274" y="739938"/>
            <a:ext cx="9600262" cy="96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8798" tIns="28798" rIns="28798" bIns="28798" numCol="1" anchor="ctr" anchorCtr="0" compatLnSpc="1">
            <a:prstTxWarp prst="textNoShape">
              <a:avLst/>
            </a:prstTxWarp>
            <a:normAutofit/>
          </a:bodyPr>
          <a:lstStyle/>
          <a:p>
            <a:pPr lvl="0"/>
            <a:endParaRPr lang="en-US" altLang="en-US" dirty="0" smtClean="0">
              <a:sym typeface="Gill Sans" pitchFamily="-84" charset="0"/>
            </a:endParaRPr>
          </a:p>
        </p:txBody>
      </p:sp>
      <p:sp>
        <p:nvSpPr>
          <p:cNvPr id="4" name="Rectangle 3"/>
          <p:cNvSpPr/>
          <p:nvPr userDrawn="1"/>
        </p:nvSpPr>
        <p:spPr>
          <a:xfrm>
            <a:off x="0" y="-1"/>
            <a:ext cx="12192000" cy="678151"/>
          </a:xfrm>
          <a:prstGeom prst="rect">
            <a:avLst/>
          </a:prstGeom>
          <a:solidFill>
            <a:schemeClr val="tx1">
              <a:alpha val="59000"/>
            </a:schemeClr>
          </a:solidFill>
          <a:effectLst>
            <a:outerShdw blurRad="50800" dist="38100" dir="5400000" algn="t" rotWithShape="0">
              <a:prstClr val="black">
                <a:alpha val="40000"/>
              </a:prstClr>
            </a:outerShdw>
          </a:effectLst>
        </p:spPr>
        <p:txBody>
          <a:bodyPr wrap="square">
            <a:noAutofit/>
          </a:bodyPr>
          <a:lstStyle/>
          <a:p>
            <a:pPr algn="ctr" eaLnBrk="0" fontAlgn="base" hangingPunct="0">
              <a:spcBef>
                <a:spcPct val="0"/>
              </a:spcBef>
              <a:spcAft>
                <a:spcPct val="0"/>
              </a:spcAft>
            </a:pPr>
            <a:endParaRPr lang="en-US" sz="2100" cap="all" spc="225" dirty="0">
              <a:solidFill>
                <a:prstClr val="white"/>
              </a:solidFill>
              <a:effectLst>
                <a:outerShdw blurRad="38100" dist="38100" dir="2700000" algn="tl">
                  <a:srgbClr val="000000">
                    <a:alpha val="43137"/>
                  </a:srgbClr>
                </a:outerShdw>
              </a:effectLst>
              <a:ea typeface="ヒラギノ角ゴ ProN W3" pitchFamily="-84" charset="-128"/>
              <a:sym typeface="Helvetica" panose="020B0604020202020204" pitchFamily="34" charset="0"/>
            </a:endParaRPr>
          </a:p>
        </p:txBody>
      </p:sp>
      <p:grpSp>
        <p:nvGrpSpPr>
          <p:cNvPr id="12" name="Group 11"/>
          <p:cNvGrpSpPr/>
          <p:nvPr userDrawn="1"/>
        </p:nvGrpSpPr>
        <p:grpSpPr>
          <a:xfrm>
            <a:off x="1329246" y="178173"/>
            <a:ext cx="2186101" cy="310004"/>
            <a:chOff x="838200" y="8839197"/>
            <a:chExt cx="2909601" cy="457203"/>
          </a:xfrm>
        </p:grpSpPr>
        <p:pic>
          <p:nvPicPr>
            <p:cNvPr id="13" name="Picture 12"/>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048000" y="8839197"/>
              <a:ext cx="699801" cy="457203"/>
            </a:xfrm>
            <a:prstGeom prst="rect">
              <a:avLst/>
            </a:prstGeom>
          </p:spPr>
        </p:pic>
        <p:pic>
          <p:nvPicPr>
            <p:cNvPr id="14" name="Picture 13"/>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38200" y="8839197"/>
              <a:ext cx="452020" cy="456418"/>
            </a:xfrm>
            <a:prstGeom prst="rect">
              <a:avLst/>
            </a:prstGeom>
          </p:spPr>
        </p:pic>
        <p:pic>
          <p:nvPicPr>
            <p:cNvPr id="16" name="Picture 15"/>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494532" y="8874721"/>
              <a:ext cx="1299336" cy="392493"/>
            </a:xfrm>
            <a:prstGeom prst="rect">
              <a:avLst/>
            </a:prstGeom>
          </p:spPr>
        </p:pic>
      </p:grpSp>
      <p:sp>
        <p:nvSpPr>
          <p:cNvPr id="17" name="TextBox 16"/>
          <p:cNvSpPr txBox="1"/>
          <p:nvPr userDrawn="1"/>
        </p:nvSpPr>
        <p:spPr>
          <a:xfrm>
            <a:off x="1228441" y="6458192"/>
            <a:ext cx="3049233" cy="276999"/>
          </a:xfrm>
          <a:prstGeom prst="rect">
            <a:avLst/>
          </a:prstGeom>
          <a:noFill/>
        </p:spPr>
        <p:txBody>
          <a:bodyPr wrap="none" rtlCol="0">
            <a:spAutoFit/>
          </a:bodyPr>
          <a:lstStyle/>
          <a:p>
            <a:r>
              <a:rPr lang="en-US" sz="1200" dirty="0" smtClean="0"/>
              <a:t>© American </a:t>
            </a:r>
            <a:r>
              <a:rPr lang="en-US" sz="1200" dirty="0"/>
              <a:t>Physiological Society </a:t>
            </a:r>
            <a:r>
              <a:rPr lang="en-US" sz="1200" dirty="0" smtClean="0"/>
              <a:t>2017</a:t>
            </a:r>
            <a:endParaRPr lang="en-US" sz="1200" dirty="0"/>
          </a:p>
        </p:txBody>
      </p:sp>
      <p:sp>
        <p:nvSpPr>
          <p:cNvPr id="2" name="Text Placeholder 1"/>
          <p:cNvSpPr>
            <a:spLocks noGrp="1"/>
          </p:cNvSpPr>
          <p:nvPr>
            <p:ph type="body" idx="1"/>
          </p:nvPr>
        </p:nvSpPr>
        <p:spPr>
          <a:xfrm>
            <a:off x="1295400" y="2438399"/>
            <a:ext cx="9600136" cy="3276601"/>
          </a:xfrm>
          <a:prstGeom prst="rect">
            <a:avLst/>
          </a:prstGeom>
        </p:spPr>
        <p:txBody>
          <a:bodyPr vert="horz" lIns="91440" tIns="45720" rIns="91440" bIns="45720" rtlCol="0" anchor="ctr" anchorCtr="1">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Rectangle 4"/>
          <p:cNvSpPr/>
          <p:nvPr userDrawn="1"/>
        </p:nvSpPr>
        <p:spPr>
          <a:xfrm>
            <a:off x="3991429" y="61788"/>
            <a:ext cx="6905171" cy="584775"/>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en-US" sz="1600" b="0" cap="none" spc="0" baseline="0" dirty="0" smtClean="0">
                <a:solidFill>
                  <a:schemeClr val="bg1"/>
                </a:solidFill>
              </a:rPr>
              <a:t>Professional Integrity: Best Practices For Publishing Your Research</a:t>
            </a:r>
          </a:p>
          <a:p>
            <a:pPr algn="r" eaLnBrk="0" fontAlgn="base" hangingPunct="0">
              <a:spcBef>
                <a:spcPct val="0"/>
              </a:spcBef>
              <a:spcAft>
                <a:spcPct val="0"/>
              </a:spcAft>
            </a:pPr>
            <a:r>
              <a:rPr lang="en-US" sz="1600" b="1" cap="none" spc="0" baseline="0" dirty="0" smtClean="0">
                <a:solidFill>
                  <a:schemeClr val="bg1"/>
                </a:solidFill>
                <a:effectLst>
                  <a:outerShdw blurRad="38100" dist="38100" dir="2700000" algn="tl">
                    <a:srgbClr val="000000">
                      <a:alpha val="43137"/>
                    </a:srgbClr>
                  </a:outerShdw>
                </a:effectLst>
                <a:ea typeface="ヒラギノ角ゴ ProN W3" pitchFamily="-84" charset="-128"/>
                <a:sym typeface="Helvetica" panose="020B0604020202020204" pitchFamily="34" charset="0"/>
              </a:rPr>
              <a:t>Data Management And Integrity</a:t>
            </a:r>
          </a:p>
        </p:txBody>
      </p:sp>
    </p:spTree>
    <p:extLst>
      <p:ext uri="{BB962C8B-B14F-4D97-AF65-F5344CB8AC3E}">
        <p14:creationId xmlns:p14="http://schemas.microsoft.com/office/powerpoint/2010/main" val="2991858648"/>
      </p:ext>
    </p:extLst>
  </p:cSld>
  <p:clrMap bg1="lt1" tx1="dk1" bg2="lt2" tx2="dk2" accent1="accent1" accent2="accent2" accent3="accent3" accent4="accent4" accent5="accent5" accent6="accent6" hlink="hlink" folHlink="folHlink"/>
  <p:sldLayoutIdLst>
    <p:sldLayoutId id="2147483846" r:id="rId1"/>
    <p:sldLayoutId id="2147483848" r:id="rId2"/>
    <p:sldLayoutId id="2147483866" r:id="rId3"/>
    <p:sldLayoutId id="2147483847" r:id="rId4"/>
    <p:sldLayoutId id="2147483859" r:id="rId5"/>
    <p:sldLayoutId id="2147483849" r:id="rId6"/>
    <p:sldLayoutId id="2147483863" r:id="rId7"/>
    <p:sldLayoutId id="2147483850" r:id="rId8"/>
    <p:sldLayoutId id="2147483862" r:id="rId9"/>
    <p:sldLayoutId id="2147483868" r:id="rId10"/>
    <p:sldLayoutId id="2147483851" r:id="rId11"/>
    <p:sldLayoutId id="2147483872" r:id="rId12"/>
    <p:sldLayoutId id="2147483871" r:id="rId13"/>
    <p:sldLayoutId id="2147483852" r:id="rId14"/>
    <p:sldLayoutId id="2147483860" r:id="rId15"/>
    <p:sldLayoutId id="2147483853" r:id="rId16"/>
    <p:sldLayoutId id="2147483867" r:id="rId17"/>
    <p:sldLayoutId id="2147483854" r:id="rId18"/>
    <p:sldLayoutId id="2147483855" r:id="rId19"/>
    <p:sldLayoutId id="2147483856" r:id="rId20"/>
    <p:sldLayoutId id="2147483857" r:id="rId21"/>
    <p:sldLayoutId id="2147483858" r:id="rId22"/>
    <p:sldLayoutId id="2147483870" r:id="rId23"/>
    <p:sldLayoutId id="2147483873"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rtl="0" eaLnBrk="1" fontAlgn="base" hangingPunct="1">
        <a:spcBef>
          <a:spcPct val="0"/>
        </a:spcBef>
        <a:spcAft>
          <a:spcPct val="0"/>
        </a:spcAft>
        <a:defRPr sz="3200" b="1" i="0" baseline="0">
          <a:solidFill>
            <a:schemeClr val="accent5"/>
          </a:solidFill>
          <a:effectLst>
            <a:outerShdw blurRad="38100" dist="38100" dir="2700000" algn="tl">
              <a:srgbClr val="000000">
                <a:alpha val="43137"/>
              </a:srgbClr>
            </a:outerShdw>
          </a:effectLst>
          <a:latin typeface="+mj-lt"/>
          <a:ea typeface="+mj-ea"/>
          <a:cs typeface="+mj-cs"/>
          <a:sym typeface="Gill Sans" pitchFamily="-84" charset="0"/>
        </a:defRPr>
      </a:lvl1pPr>
      <a:lvl2pPr algn="l" rtl="0" eaLnBrk="1" fontAlgn="base" hangingPunct="1">
        <a:spcBef>
          <a:spcPct val="0"/>
        </a:spcBef>
        <a:spcAft>
          <a:spcPct val="0"/>
        </a:spcAft>
        <a:defRPr sz="2400" i="1">
          <a:solidFill>
            <a:srgbClr val="414141"/>
          </a:solidFill>
          <a:latin typeface="Gill Sans" charset="0"/>
          <a:ea typeface="ヒラギノ角ゴ ProN W3" charset="0"/>
          <a:cs typeface="ヒラギノ角ゴ ProN W3" charset="0"/>
          <a:sym typeface="Gill Sans" pitchFamily="-84" charset="0"/>
        </a:defRPr>
      </a:lvl2pPr>
      <a:lvl3pPr algn="l" rtl="0" eaLnBrk="1" fontAlgn="base" hangingPunct="1">
        <a:spcBef>
          <a:spcPct val="0"/>
        </a:spcBef>
        <a:spcAft>
          <a:spcPct val="0"/>
        </a:spcAft>
        <a:defRPr sz="2400" i="1">
          <a:solidFill>
            <a:srgbClr val="414141"/>
          </a:solidFill>
          <a:latin typeface="Gill Sans" charset="0"/>
          <a:ea typeface="ヒラギノ角ゴ ProN W3" charset="0"/>
          <a:cs typeface="ヒラギノ角ゴ ProN W3" charset="0"/>
          <a:sym typeface="Gill Sans" pitchFamily="-84" charset="0"/>
        </a:defRPr>
      </a:lvl3pPr>
      <a:lvl4pPr algn="l" rtl="0" eaLnBrk="1" fontAlgn="base" hangingPunct="1">
        <a:spcBef>
          <a:spcPct val="0"/>
        </a:spcBef>
        <a:spcAft>
          <a:spcPct val="0"/>
        </a:spcAft>
        <a:defRPr sz="2400" i="1">
          <a:solidFill>
            <a:srgbClr val="414141"/>
          </a:solidFill>
          <a:latin typeface="Gill Sans" charset="0"/>
          <a:ea typeface="ヒラギノ角ゴ ProN W3" charset="0"/>
          <a:cs typeface="ヒラギノ角ゴ ProN W3" charset="0"/>
          <a:sym typeface="Gill Sans" pitchFamily="-84" charset="0"/>
        </a:defRPr>
      </a:lvl4pPr>
      <a:lvl5pPr algn="l" rtl="0" eaLnBrk="1" fontAlgn="base" hangingPunct="1">
        <a:spcBef>
          <a:spcPct val="0"/>
        </a:spcBef>
        <a:spcAft>
          <a:spcPct val="0"/>
        </a:spcAft>
        <a:defRPr sz="2400" i="1">
          <a:solidFill>
            <a:srgbClr val="414141"/>
          </a:solidFill>
          <a:latin typeface="Gill Sans" charset="0"/>
          <a:ea typeface="ヒラギノ角ゴ ProN W3" charset="0"/>
          <a:cs typeface="ヒラギノ角ゴ ProN W3" charset="0"/>
          <a:sym typeface="Gill Sans" pitchFamily="-84" charset="0"/>
        </a:defRPr>
      </a:lvl5pPr>
      <a:lvl6pPr marL="287945" algn="l" rtl="0" eaLnBrk="1" fontAlgn="base" hangingPunct="1">
        <a:spcBef>
          <a:spcPct val="0"/>
        </a:spcBef>
        <a:spcAft>
          <a:spcPct val="0"/>
        </a:spcAft>
        <a:defRPr sz="2300" i="1">
          <a:solidFill>
            <a:srgbClr val="414141"/>
          </a:solidFill>
          <a:latin typeface="Gill Sans" charset="0"/>
          <a:ea typeface="ヒラギノ角ゴ ProN W3" charset="0"/>
          <a:cs typeface="ヒラギノ角ゴ ProN W3" charset="0"/>
          <a:sym typeface="Gill Sans" charset="0"/>
        </a:defRPr>
      </a:lvl6pPr>
      <a:lvl7pPr marL="575892" algn="l" rtl="0" eaLnBrk="1" fontAlgn="base" hangingPunct="1">
        <a:spcBef>
          <a:spcPct val="0"/>
        </a:spcBef>
        <a:spcAft>
          <a:spcPct val="0"/>
        </a:spcAft>
        <a:defRPr sz="2300" i="1">
          <a:solidFill>
            <a:srgbClr val="414141"/>
          </a:solidFill>
          <a:latin typeface="Gill Sans" charset="0"/>
          <a:ea typeface="ヒラギノ角ゴ ProN W3" charset="0"/>
          <a:cs typeface="ヒラギノ角ゴ ProN W3" charset="0"/>
          <a:sym typeface="Gill Sans" charset="0"/>
        </a:defRPr>
      </a:lvl7pPr>
      <a:lvl8pPr marL="863836" algn="l" rtl="0" eaLnBrk="1" fontAlgn="base" hangingPunct="1">
        <a:spcBef>
          <a:spcPct val="0"/>
        </a:spcBef>
        <a:spcAft>
          <a:spcPct val="0"/>
        </a:spcAft>
        <a:defRPr sz="2300" i="1">
          <a:solidFill>
            <a:srgbClr val="414141"/>
          </a:solidFill>
          <a:latin typeface="Gill Sans" charset="0"/>
          <a:ea typeface="ヒラギノ角ゴ ProN W3" charset="0"/>
          <a:cs typeface="ヒラギノ角ゴ ProN W3" charset="0"/>
          <a:sym typeface="Gill Sans" charset="0"/>
        </a:defRPr>
      </a:lvl8pPr>
      <a:lvl9pPr marL="1151785" algn="l" rtl="0" eaLnBrk="1" fontAlgn="base" hangingPunct="1">
        <a:spcBef>
          <a:spcPct val="0"/>
        </a:spcBef>
        <a:spcAft>
          <a:spcPct val="0"/>
        </a:spcAft>
        <a:defRPr sz="2300" i="1">
          <a:solidFill>
            <a:srgbClr val="414141"/>
          </a:solidFill>
          <a:latin typeface="Gill Sans" charset="0"/>
          <a:ea typeface="ヒラギノ角ゴ ProN W3" charset="0"/>
          <a:cs typeface="ヒラギノ角ゴ ProN W3" charset="0"/>
          <a:sym typeface="Gill Sans" charset="0"/>
        </a:defRPr>
      </a:lvl9pPr>
    </p:titleStyle>
    <p:bodyStyle>
      <a:lvl1pPr marL="0" indent="0" algn="l" rtl="0" eaLnBrk="1" fontAlgn="base" hangingPunct="1">
        <a:lnSpc>
          <a:spcPct val="100000"/>
        </a:lnSpc>
        <a:spcBef>
          <a:spcPct val="0"/>
        </a:spcBef>
        <a:spcAft>
          <a:spcPct val="0"/>
        </a:spcAft>
        <a:buClr>
          <a:srgbClr val="414141"/>
        </a:buClr>
        <a:buSzPct val="100000"/>
        <a:buFontTx/>
        <a:buBlip>
          <a:blip r:embed="rId30"/>
        </a:buBlip>
        <a:defRPr lang="en-US" altLang="en-US" sz="2700" kern="1200" smtClean="0">
          <a:solidFill>
            <a:schemeClr val="tx1"/>
          </a:solidFill>
          <a:latin typeface="+mn-lt"/>
          <a:ea typeface="+mn-ea"/>
          <a:cs typeface="+mn-cs"/>
          <a:sym typeface="Gill Sans" pitchFamily="-84" charset="0"/>
        </a:defRPr>
      </a:lvl1pPr>
      <a:lvl2pPr marL="342854" indent="-342854" algn="l" rtl="0" eaLnBrk="1" fontAlgn="base" hangingPunct="1">
        <a:lnSpc>
          <a:spcPct val="100000"/>
        </a:lnSpc>
        <a:spcBef>
          <a:spcPts val="900"/>
        </a:spcBef>
        <a:spcAft>
          <a:spcPct val="0"/>
        </a:spcAft>
        <a:buClr>
          <a:srgbClr val="414141"/>
        </a:buClr>
        <a:buSzPct val="100000"/>
        <a:buFontTx/>
        <a:buBlip>
          <a:blip r:embed="rId31"/>
        </a:buBlip>
        <a:defRPr lang="en-US" altLang="en-US" sz="2325" kern="1200" smtClean="0">
          <a:solidFill>
            <a:schemeClr val="tx1"/>
          </a:solidFill>
          <a:latin typeface="+mn-lt"/>
          <a:ea typeface="+mn-ea"/>
          <a:cs typeface="+mn-cs"/>
          <a:sym typeface="Gill Sans" pitchFamily="-84" charset="0"/>
        </a:defRPr>
      </a:lvl2pPr>
      <a:lvl3pPr marL="633413" indent="-290513" algn="l" rtl="0" eaLnBrk="1" fontAlgn="base" hangingPunct="1">
        <a:lnSpc>
          <a:spcPct val="120000"/>
        </a:lnSpc>
        <a:spcBef>
          <a:spcPct val="0"/>
        </a:spcBef>
        <a:spcAft>
          <a:spcPct val="0"/>
        </a:spcAft>
        <a:buClr>
          <a:srgbClr val="414141"/>
        </a:buClr>
        <a:buSzPct val="100000"/>
        <a:buFont typeface="Gill Sans" pitchFamily="-84" charset="0"/>
        <a:buChar char="•"/>
        <a:defRPr lang="en-US" altLang="en-US" sz="1950" kern="1200" smtClean="0">
          <a:solidFill>
            <a:schemeClr val="tx2"/>
          </a:solidFill>
          <a:latin typeface="+mn-lt"/>
          <a:ea typeface="+mn-ea"/>
          <a:cs typeface="+mn-cs"/>
          <a:sym typeface="Gill Sans" pitchFamily="-84" charset="0"/>
        </a:defRPr>
      </a:lvl3pPr>
      <a:lvl4pPr marL="953937" indent="-261897" algn="l" rtl="0" eaLnBrk="1" fontAlgn="base" hangingPunct="1">
        <a:lnSpc>
          <a:spcPct val="120000"/>
        </a:lnSpc>
        <a:spcBef>
          <a:spcPct val="0"/>
        </a:spcBef>
        <a:spcAft>
          <a:spcPct val="0"/>
        </a:spcAft>
        <a:buClr>
          <a:srgbClr val="414141"/>
        </a:buClr>
        <a:buSzPct val="100000"/>
        <a:buFont typeface="Gill Sans" pitchFamily="-84" charset="0"/>
        <a:buChar char="•"/>
        <a:defRPr lang="en-US" altLang="en-US" sz="1950" kern="1200" smtClean="0">
          <a:solidFill>
            <a:schemeClr val="tx1"/>
          </a:solidFill>
          <a:latin typeface="+mn-lt"/>
          <a:ea typeface="+mn-ea"/>
          <a:cs typeface="+mn-cs"/>
          <a:sym typeface="Gill Sans" pitchFamily="-84" charset="0"/>
        </a:defRPr>
      </a:lvl4pPr>
      <a:lvl5pPr marL="1193611" indent="-261897" algn="l" rtl="0" eaLnBrk="1" fontAlgn="base" hangingPunct="1">
        <a:lnSpc>
          <a:spcPct val="120000"/>
        </a:lnSpc>
        <a:spcBef>
          <a:spcPct val="0"/>
        </a:spcBef>
        <a:spcAft>
          <a:spcPct val="0"/>
        </a:spcAft>
        <a:buClr>
          <a:srgbClr val="414141"/>
        </a:buClr>
        <a:buSzPct val="100000"/>
        <a:buFont typeface="Gill Sans" pitchFamily="-84" charset="0"/>
        <a:buChar char="•"/>
        <a:defRPr lang="en-US" altLang="en-US" sz="1950" kern="1200" smtClean="0">
          <a:solidFill>
            <a:schemeClr val="tx1"/>
          </a:solidFill>
          <a:latin typeface="+mn-lt"/>
          <a:ea typeface="+mn-ea"/>
          <a:cs typeface="+mn-cs"/>
          <a:sym typeface="Gill Sans" pitchFamily="-84" charset="0"/>
        </a:defRPr>
      </a:lvl5pPr>
      <a:lvl6pPr marL="1483723" indent="-264949" algn="l" rtl="0" eaLnBrk="1" fontAlgn="base" hangingPunct="1">
        <a:lnSpc>
          <a:spcPct val="120000"/>
        </a:lnSpc>
        <a:spcBef>
          <a:spcPct val="0"/>
        </a:spcBef>
        <a:spcAft>
          <a:spcPct val="0"/>
        </a:spcAft>
        <a:buClr>
          <a:srgbClr val="414141"/>
        </a:buClr>
        <a:buSzPct val="100000"/>
        <a:buFont typeface="Gill Sans" charset="0"/>
        <a:buChar char="•"/>
        <a:defRPr sz="2600">
          <a:solidFill>
            <a:srgbClr val="414141"/>
          </a:solidFill>
          <a:latin typeface="+mn-lt"/>
          <a:ea typeface="+mn-ea"/>
          <a:cs typeface="+mn-cs"/>
          <a:sym typeface="Gill Sans" charset="0"/>
        </a:defRPr>
      </a:lvl6pPr>
      <a:lvl7pPr marL="1771670" indent="-264949" algn="l" rtl="0" eaLnBrk="1" fontAlgn="base" hangingPunct="1">
        <a:lnSpc>
          <a:spcPct val="120000"/>
        </a:lnSpc>
        <a:spcBef>
          <a:spcPct val="0"/>
        </a:spcBef>
        <a:spcAft>
          <a:spcPct val="0"/>
        </a:spcAft>
        <a:buClr>
          <a:srgbClr val="414141"/>
        </a:buClr>
        <a:buSzPct val="100000"/>
        <a:buFont typeface="Gill Sans" charset="0"/>
        <a:buChar char="•"/>
        <a:defRPr sz="2600">
          <a:solidFill>
            <a:srgbClr val="414141"/>
          </a:solidFill>
          <a:latin typeface="+mn-lt"/>
          <a:ea typeface="+mn-ea"/>
          <a:cs typeface="+mn-cs"/>
          <a:sym typeface="Gill Sans" charset="0"/>
        </a:defRPr>
      </a:lvl7pPr>
      <a:lvl8pPr marL="2059616" indent="-264949" algn="l" rtl="0" eaLnBrk="1" fontAlgn="base" hangingPunct="1">
        <a:lnSpc>
          <a:spcPct val="120000"/>
        </a:lnSpc>
        <a:spcBef>
          <a:spcPct val="0"/>
        </a:spcBef>
        <a:spcAft>
          <a:spcPct val="0"/>
        </a:spcAft>
        <a:buClr>
          <a:srgbClr val="414141"/>
        </a:buClr>
        <a:buSzPct val="100000"/>
        <a:buFont typeface="Gill Sans" charset="0"/>
        <a:buChar char="•"/>
        <a:defRPr sz="2600">
          <a:solidFill>
            <a:srgbClr val="414141"/>
          </a:solidFill>
          <a:latin typeface="+mn-lt"/>
          <a:ea typeface="+mn-ea"/>
          <a:cs typeface="+mn-cs"/>
          <a:sym typeface="Gill Sans" charset="0"/>
        </a:defRPr>
      </a:lvl8pPr>
      <a:lvl9pPr marL="2347562" indent="-264949" algn="l" rtl="0" eaLnBrk="1" fontAlgn="base" hangingPunct="1">
        <a:lnSpc>
          <a:spcPct val="120000"/>
        </a:lnSpc>
        <a:spcBef>
          <a:spcPct val="0"/>
        </a:spcBef>
        <a:spcAft>
          <a:spcPct val="0"/>
        </a:spcAft>
        <a:buClr>
          <a:srgbClr val="414141"/>
        </a:buClr>
        <a:buSzPct val="100000"/>
        <a:buFont typeface="Gill Sans" charset="0"/>
        <a:buChar char="•"/>
        <a:defRPr sz="2600">
          <a:solidFill>
            <a:srgbClr val="414141"/>
          </a:solidFill>
          <a:latin typeface="+mn-lt"/>
          <a:ea typeface="+mn-ea"/>
          <a:cs typeface="+mn-cs"/>
          <a:sym typeface="Gill Sans" charset="0"/>
        </a:defRPr>
      </a:lvl9pPr>
    </p:bodyStyle>
    <p:otherStyle>
      <a:defPPr>
        <a:defRPr lang="en-US"/>
      </a:defPPr>
      <a:lvl1pPr marL="0" algn="l" defTabSz="575892" rtl="0" eaLnBrk="1" latinLnBrk="0" hangingPunct="1">
        <a:defRPr sz="1100" kern="1200">
          <a:solidFill>
            <a:schemeClr val="tx1"/>
          </a:solidFill>
          <a:latin typeface="+mn-lt"/>
          <a:ea typeface="+mn-ea"/>
          <a:cs typeface="+mn-cs"/>
        </a:defRPr>
      </a:lvl1pPr>
      <a:lvl2pPr marL="287945" algn="l" defTabSz="575892" rtl="0" eaLnBrk="1" latinLnBrk="0" hangingPunct="1">
        <a:defRPr sz="1100" kern="1200">
          <a:solidFill>
            <a:schemeClr val="tx1"/>
          </a:solidFill>
          <a:latin typeface="+mn-lt"/>
          <a:ea typeface="+mn-ea"/>
          <a:cs typeface="+mn-cs"/>
        </a:defRPr>
      </a:lvl2pPr>
      <a:lvl3pPr marL="575892" algn="l" defTabSz="575892" rtl="0" eaLnBrk="1" latinLnBrk="0" hangingPunct="1">
        <a:defRPr sz="1100" kern="1200">
          <a:solidFill>
            <a:schemeClr val="tx1"/>
          </a:solidFill>
          <a:latin typeface="+mn-lt"/>
          <a:ea typeface="+mn-ea"/>
          <a:cs typeface="+mn-cs"/>
        </a:defRPr>
      </a:lvl3pPr>
      <a:lvl4pPr marL="863836" algn="l" defTabSz="575892" rtl="0" eaLnBrk="1" latinLnBrk="0" hangingPunct="1">
        <a:defRPr sz="1100" kern="1200">
          <a:solidFill>
            <a:schemeClr val="tx1"/>
          </a:solidFill>
          <a:latin typeface="+mn-lt"/>
          <a:ea typeface="+mn-ea"/>
          <a:cs typeface="+mn-cs"/>
        </a:defRPr>
      </a:lvl4pPr>
      <a:lvl5pPr marL="1151785" algn="l" defTabSz="575892" rtl="0" eaLnBrk="1" latinLnBrk="0" hangingPunct="1">
        <a:defRPr sz="1100" kern="1200">
          <a:solidFill>
            <a:schemeClr val="tx1"/>
          </a:solidFill>
          <a:latin typeface="+mn-lt"/>
          <a:ea typeface="+mn-ea"/>
          <a:cs typeface="+mn-cs"/>
        </a:defRPr>
      </a:lvl5pPr>
      <a:lvl6pPr marL="1439731" algn="l" defTabSz="575892" rtl="0" eaLnBrk="1" latinLnBrk="0" hangingPunct="1">
        <a:defRPr sz="1100" kern="1200">
          <a:solidFill>
            <a:schemeClr val="tx1"/>
          </a:solidFill>
          <a:latin typeface="+mn-lt"/>
          <a:ea typeface="+mn-ea"/>
          <a:cs typeface="+mn-cs"/>
        </a:defRPr>
      </a:lvl6pPr>
      <a:lvl7pPr marL="1727677" algn="l" defTabSz="575892" rtl="0" eaLnBrk="1" latinLnBrk="0" hangingPunct="1">
        <a:defRPr sz="1100" kern="1200">
          <a:solidFill>
            <a:schemeClr val="tx1"/>
          </a:solidFill>
          <a:latin typeface="+mn-lt"/>
          <a:ea typeface="+mn-ea"/>
          <a:cs typeface="+mn-cs"/>
        </a:defRPr>
      </a:lvl7pPr>
      <a:lvl8pPr marL="2015624" algn="l" defTabSz="575892" rtl="0" eaLnBrk="1" latinLnBrk="0" hangingPunct="1">
        <a:defRPr sz="1100" kern="1200">
          <a:solidFill>
            <a:schemeClr val="tx1"/>
          </a:solidFill>
          <a:latin typeface="+mn-lt"/>
          <a:ea typeface="+mn-ea"/>
          <a:cs typeface="+mn-cs"/>
        </a:defRPr>
      </a:lvl8pPr>
      <a:lvl9pPr marL="2303569" algn="l" defTabSz="575892" rtl="0" eaLnBrk="1" latinLnBrk="0" hangingPunct="1">
        <a:defRPr sz="11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816" userDrawn="1">
          <p15:clr>
            <a:srgbClr val="F26B43"/>
          </p15:clr>
        </p15:guide>
        <p15:guide id="2" pos="9153">
          <p15:clr>
            <a:srgbClr val="F26B43"/>
          </p15:clr>
        </p15:guide>
        <p15:guide id="3" pos="3840" userDrawn="1">
          <p15:clr>
            <a:srgbClr val="F26B43"/>
          </p15:clr>
        </p15:guide>
        <p15:guide id="4" orient="horz" pos="5245">
          <p15:clr>
            <a:srgbClr val="F26B43"/>
          </p15:clr>
        </p15:guide>
        <p15:guide id="5" orient="horz" pos="4008" userDrawn="1">
          <p15:clr>
            <a:srgbClr val="F26B43"/>
          </p15:clr>
        </p15:guide>
        <p15:guide id="6" orient="horz" pos="1536" userDrawn="1">
          <p15:clr>
            <a:srgbClr val="F26B43"/>
          </p15:clr>
        </p15:guide>
        <p15:guide id="7" pos="6864" userDrawn="1">
          <p15:clr>
            <a:srgbClr val="F26B43"/>
          </p15:clr>
        </p15:guide>
        <p15:guide id="8" orient="horz" pos="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pubs.acs.org/userimages/ContentEditor/1218054468605/ethics.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journals.plos.org/plosbiology/article?id=10.1371/journal.pbio.1002128"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hyperlink" Target="https://dx.doi.org/10.1371/journal.pone.0000789" TargetMode="External"/><Relationship Id="rId4" Type="http://schemas.openxmlformats.org/officeDocument/2006/relationships/hyperlink" Target="http://www.plosone.org/article/info:doi/10.1371/journal.pone.0000789"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hyperlink" Target="http://www.the-aps.org/pst" TargetMode="External"/><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video" Target="https://www.youtube.com/embed/RVZbk3GEVSw" TargetMode="External"/><Relationship Id="rId5" Type="http://schemas.openxmlformats.org/officeDocument/2006/relationships/hyperlink" Target="https://www.youtube.com/watch?v=N2zK3sAtr-4" TargetMode="Externa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www.nsf.gov/pubs/manuals/gpm05_131/gpm05_131.pdf"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www.fic.nih.gov/Grants/Pages/records.aspx"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nsf.gov/pubs/manuals/gpm05_131/gpm05_131.pdf"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www.fic.nih.gov/Grants/Pages/records.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p:txBody>
          <a:bodyPr>
            <a:normAutofit/>
          </a:bodyPr>
          <a:lstStyle/>
          <a:p>
            <a:r>
              <a:rPr lang="en-US" dirty="0" smtClean="0"/>
              <a:t>Data Management And Integrity</a:t>
            </a:r>
            <a:endParaRPr lang="en-US" dirty="0"/>
          </a:p>
        </p:txBody>
      </p:sp>
      <p:sp>
        <p:nvSpPr>
          <p:cNvPr id="11" name="Text Placeholder 10"/>
          <p:cNvSpPr>
            <a:spLocks noGrp="1"/>
          </p:cNvSpPr>
          <p:nvPr>
            <p:ph type="body" sz="quarter" idx="10"/>
          </p:nvPr>
        </p:nvSpPr>
        <p:spPr>
          <a:xfrm>
            <a:off x="1295275" y="3683605"/>
            <a:ext cx="5958141" cy="2473080"/>
          </a:xfrm>
        </p:spPr>
        <p:txBody>
          <a:bodyPr numCol="2" spcCol="182880">
            <a:normAutofit fontScale="62500" lnSpcReduction="20000"/>
          </a:bodyPr>
          <a:lstStyle/>
          <a:p>
            <a:pPr lvl="1"/>
            <a:r>
              <a:rPr lang="en-US" altLang="en-US" sz="2400" dirty="0" smtClean="0"/>
              <a:t>Describe </a:t>
            </a:r>
            <a:r>
              <a:rPr lang="en-US" altLang="en-US" sz="2400" dirty="0"/>
              <a:t>and apply professional standards of practice for managing, archiving, and sharing </a:t>
            </a:r>
            <a:r>
              <a:rPr lang="en-US" altLang="en-US" sz="2400" dirty="0" smtClean="0"/>
              <a:t>data</a:t>
            </a:r>
            <a:endParaRPr lang="en-US" altLang="en-US" sz="2400" dirty="0"/>
          </a:p>
          <a:p>
            <a:pPr lvl="1"/>
            <a:r>
              <a:rPr lang="en-US" altLang="en-US" sz="2400" dirty="0" smtClean="0"/>
              <a:t>Describe </a:t>
            </a:r>
            <a:r>
              <a:rPr lang="en-US" altLang="en-US" sz="2400" dirty="0"/>
              <a:t>and apply professional standards of practice for presenting findings in manuscripts, presentations, and </a:t>
            </a:r>
            <a:r>
              <a:rPr lang="en-US" altLang="en-US" sz="2400" dirty="0" smtClean="0"/>
              <a:t>proposals</a:t>
            </a:r>
            <a:endParaRPr lang="en-US" altLang="en-US" sz="2400" dirty="0"/>
          </a:p>
          <a:p>
            <a:pPr lvl="1"/>
            <a:r>
              <a:rPr lang="en-US" altLang="en-US" sz="2400" dirty="0" smtClean="0"/>
              <a:t>Develop </a:t>
            </a:r>
            <a:r>
              <a:rPr lang="en-US" altLang="en-US" sz="2400" dirty="0"/>
              <a:t>criteria for assessing quality of data prepared by colleagues and findings reported in the </a:t>
            </a:r>
            <a:r>
              <a:rPr lang="en-US" altLang="en-US" sz="2400" dirty="0" smtClean="0"/>
              <a:t>literature</a:t>
            </a:r>
            <a:endParaRPr lang="en-US" altLang="en-US" sz="2400" dirty="0"/>
          </a:p>
          <a:p>
            <a:pPr lvl="1"/>
            <a:r>
              <a:rPr lang="en-US" altLang="en-US" sz="2400" dirty="0" smtClean="0"/>
              <a:t>Formulate </a:t>
            </a:r>
            <a:r>
              <a:rPr lang="en-US" altLang="en-US" sz="2400" dirty="0"/>
              <a:t>good practices for presenting digital and non-digital data to enhance clarity and avoid inappropriate manipulation via figures and </a:t>
            </a:r>
            <a:r>
              <a:rPr lang="en-US" altLang="en-US" sz="2400" dirty="0" smtClean="0"/>
              <a:t>legends</a:t>
            </a:r>
            <a:endParaRPr lang="en-US" altLang="en-US" sz="2400" dirty="0"/>
          </a:p>
        </p:txBody>
      </p:sp>
      <p:sp>
        <p:nvSpPr>
          <p:cNvPr id="17" name="Text Placeholder 16"/>
          <p:cNvSpPr>
            <a:spLocks noGrp="1"/>
          </p:cNvSpPr>
          <p:nvPr>
            <p:ph type="body" sz="quarter" idx="11"/>
          </p:nvPr>
        </p:nvSpPr>
        <p:spPr/>
        <p:txBody>
          <a:bodyPr>
            <a:normAutofit/>
          </a:bodyPr>
          <a:lstStyle/>
          <a:p>
            <a:r>
              <a:rPr lang="en-US" b="1" dirty="0" smtClean="0"/>
              <a:t>Professional Integrity: Best Practices For Publishing Your Research</a:t>
            </a:r>
            <a:endParaRPr lang="en-US" dirty="0"/>
          </a:p>
        </p:txBody>
      </p:sp>
      <p:sp>
        <p:nvSpPr>
          <p:cNvPr id="36" name="Text Placeholder 35"/>
          <p:cNvSpPr>
            <a:spLocks noGrp="1"/>
          </p:cNvSpPr>
          <p:nvPr>
            <p:ph type="body" sz="quarter" idx="12"/>
          </p:nvPr>
        </p:nvSpPr>
        <p:spPr>
          <a:xfrm>
            <a:off x="1893610" y="2766853"/>
            <a:ext cx="4823380" cy="754344"/>
          </a:xfrm>
        </p:spPr>
        <p:txBody>
          <a:bodyPr/>
          <a:lstStyle/>
          <a:p>
            <a:r>
              <a:rPr lang="en-US" altLang="en-US" dirty="0"/>
              <a:t>You will be able to</a:t>
            </a:r>
            <a:r>
              <a:rPr lang="en-US" altLang="en-US" dirty="0" smtClean="0"/>
              <a:t>…</a:t>
            </a:r>
            <a:endParaRPr lang="en-US" alt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005" y="6260882"/>
            <a:ext cx="483220" cy="436081"/>
          </a:xfrm>
          <a:prstGeom prst="rect">
            <a:avLst/>
          </a:prstGeom>
        </p:spPr>
      </p:pic>
      <p:pic>
        <p:nvPicPr>
          <p:cNvPr id="8" name="Picture 7"/>
          <p:cNvPicPr>
            <a:picLocks noChangeAspect="1"/>
          </p:cNvPicPr>
          <p:nvPr/>
        </p:nvPicPr>
        <p:blipFill>
          <a:blip r:embed="rId4"/>
          <a:stretch>
            <a:fillRect/>
          </a:stretch>
        </p:blipFill>
        <p:spPr>
          <a:xfrm>
            <a:off x="7469398" y="2713687"/>
            <a:ext cx="3446841" cy="3442998"/>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38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1441424">
            <a:off x="1457833" y="2769782"/>
            <a:ext cx="9279527" cy="3173712"/>
          </a:xfrm>
          <a:prstGeom prst="rect">
            <a:avLst/>
          </a:prstGeom>
        </p:spPr>
      </p:pic>
      <p:sp>
        <p:nvSpPr>
          <p:cNvPr id="3" name="Content Placeholder 2"/>
          <p:cNvSpPr>
            <a:spLocks noGrp="1"/>
          </p:cNvSpPr>
          <p:nvPr>
            <p:ph sz="quarter" idx="11"/>
          </p:nvPr>
        </p:nvSpPr>
        <p:spPr>
          <a:xfrm rot="21441424">
            <a:off x="2006790" y="2752635"/>
            <a:ext cx="8172470" cy="2624937"/>
          </a:xfrm>
        </p:spPr>
        <p:txBody>
          <a:bodyPr>
            <a:noAutofit/>
          </a:bodyPr>
          <a:lstStyle/>
          <a:p>
            <a:pPr>
              <a:lnSpc>
                <a:spcPts val="2200"/>
              </a:lnSpc>
            </a:pPr>
            <a:r>
              <a:rPr lang="en-US" sz="2000" dirty="0" smtClean="0"/>
              <a:t>“An author’s central obligation is to present an accurate and complete account of the research performed, absolutely avoiding deception, including the data collected or used, as well as an objective discussion of the significance of the research. Data are defined as information collected or used in generating research conclusions. The research report and the data collected should contain sufficient detail and reference to public sources of information to permit a trained professional to reproduce the experimental observations.”</a:t>
            </a:r>
            <a:endParaRPr lang="en-US" sz="2000" dirty="0"/>
          </a:p>
        </p:txBody>
      </p:sp>
      <p:sp>
        <p:nvSpPr>
          <p:cNvPr id="12" name="Text Placeholder 11"/>
          <p:cNvSpPr>
            <a:spLocks noGrp="1"/>
          </p:cNvSpPr>
          <p:nvPr>
            <p:ph type="body" sz="quarter" idx="13"/>
          </p:nvPr>
        </p:nvSpPr>
        <p:spPr/>
        <p:txBody>
          <a:bodyPr/>
          <a:lstStyle/>
          <a:p>
            <a:r>
              <a:rPr lang="en-US" dirty="0"/>
              <a:t>Ethical Guidelines to Publication of Chemical Research, American Chemical Society </a:t>
            </a:r>
          </a:p>
          <a:p>
            <a:r>
              <a:rPr lang="en-US" dirty="0" smtClean="0">
                <a:hlinkClick r:id="rId4"/>
              </a:rPr>
              <a:t>http</a:t>
            </a:r>
            <a:r>
              <a:rPr lang="en-US" dirty="0">
                <a:hlinkClick r:id="rId4"/>
              </a:rPr>
              <a:t>://pubs.acs.org/userimages/ContentEditor/1218054468605/ethics.pdf</a:t>
            </a:r>
            <a:r>
              <a:rPr lang="en-US" dirty="0"/>
              <a:t> </a:t>
            </a:r>
          </a:p>
        </p:txBody>
      </p:sp>
      <p:sp>
        <p:nvSpPr>
          <p:cNvPr id="2" name="Title 1"/>
          <p:cNvSpPr>
            <a:spLocks noGrp="1"/>
          </p:cNvSpPr>
          <p:nvPr>
            <p:ph type="title"/>
          </p:nvPr>
        </p:nvSpPr>
        <p:spPr/>
        <p:txBody>
          <a:bodyPr>
            <a:normAutofit/>
          </a:bodyPr>
          <a:lstStyle/>
          <a:p>
            <a:r>
              <a:rPr lang="en-US" dirty="0"/>
              <a:t>Avoid </a:t>
            </a:r>
            <a:r>
              <a:rPr lang="en-US" dirty="0" smtClean="0"/>
              <a:t>Deception</a:t>
            </a:r>
            <a:endParaRPr lang="en-US" dirty="0"/>
          </a:p>
        </p:txBody>
      </p:sp>
      <p:sp>
        <p:nvSpPr>
          <p:cNvPr id="11" name="Text Placeholder 10"/>
          <p:cNvSpPr>
            <a:spLocks noGrp="1"/>
          </p:cNvSpPr>
          <p:nvPr>
            <p:ph type="body" sz="quarter" idx="12"/>
          </p:nvPr>
        </p:nvSpPr>
        <p:spPr/>
        <p:txBody>
          <a:bodyPr/>
          <a:lstStyle/>
          <a:p>
            <a:r>
              <a:rPr lang="en-US" dirty="0"/>
              <a:t>According to the American Chemical Society’s </a:t>
            </a:r>
            <a:r>
              <a:rPr lang="en-US" dirty="0" smtClean="0"/>
              <a:t/>
            </a:r>
            <a:br>
              <a:rPr lang="en-US" dirty="0" smtClean="0"/>
            </a:br>
            <a:r>
              <a:rPr lang="en-US" dirty="0" smtClean="0"/>
              <a:t>guidelines </a:t>
            </a:r>
            <a:r>
              <a:rPr lang="en-US" dirty="0"/>
              <a:t>on the ethical practice of research:</a:t>
            </a:r>
          </a:p>
        </p:txBody>
      </p:sp>
    </p:spTree>
    <p:extLst>
      <p:ext uri="{BB962C8B-B14F-4D97-AF65-F5344CB8AC3E}">
        <p14:creationId xmlns:p14="http://schemas.microsoft.com/office/powerpoint/2010/main" val="251252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What Steps Do You Take to Prepare Good Data in Your Lab?</a:t>
            </a:r>
            <a:endParaRPr lang="en-US" dirty="0"/>
          </a:p>
        </p:txBody>
      </p:sp>
      <p:sp>
        <p:nvSpPr>
          <p:cNvPr id="3" name="Content Placeholder 2"/>
          <p:cNvSpPr>
            <a:spLocks noGrp="1"/>
          </p:cNvSpPr>
          <p:nvPr>
            <p:ph sz="quarter" idx="11"/>
          </p:nvPr>
        </p:nvSpPr>
        <p:spPr>
          <a:xfrm>
            <a:off x="1289323" y="1600201"/>
            <a:ext cx="6064514" cy="4270663"/>
          </a:xfrm>
        </p:spPr>
        <p:txBody>
          <a:bodyPr>
            <a:normAutofit fontScale="85000" lnSpcReduction="20000"/>
          </a:bodyPr>
          <a:lstStyle/>
          <a:p>
            <a:pPr lvl="1"/>
            <a:r>
              <a:rPr lang="en-US" dirty="0" smtClean="0"/>
              <a:t>Review the literature</a:t>
            </a:r>
          </a:p>
          <a:p>
            <a:pPr lvl="1"/>
            <a:r>
              <a:rPr lang="en-US" dirty="0" smtClean="0"/>
              <a:t>Make a hypothesis</a:t>
            </a:r>
          </a:p>
          <a:p>
            <a:pPr lvl="1"/>
            <a:r>
              <a:rPr lang="en-US" dirty="0" smtClean="0"/>
              <a:t>Establish a protocol</a:t>
            </a:r>
          </a:p>
          <a:p>
            <a:pPr lvl="1"/>
            <a:r>
              <a:rPr lang="en-US" dirty="0" smtClean="0"/>
              <a:t>Determine sample size </a:t>
            </a:r>
          </a:p>
          <a:p>
            <a:pPr lvl="1"/>
            <a:r>
              <a:rPr lang="en-US" dirty="0" smtClean="0"/>
              <a:t>Define method to analyze results </a:t>
            </a:r>
            <a:br>
              <a:rPr lang="en-US" dirty="0" smtClean="0"/>
            </a:br>
            <a:r>
              <a:rPr lang="en-US" dirty="0" smtClean="0"/>
              <a:t>including statistics</a:t>
            </a:r>
          </a:p>
          <a:p>
            <a:pPr lvl="1"/>
            <a:r>
              <a:rPr lang="en-US" dirty="0" smtClean="0"/>
              <a:t>Repeat experiments</a:t>
            </a:r>
          </a:p>
          <a:p>
            <a:pPr lvl="1"/>
            <a:r>
              <a:rPr lang="en-US" dirty="0" smtClean="0"/>
              <a:t>Analyze results</a:t>
            </a:r>
          </a:p>
          <a:p>
            <a:pPr lvl="1"/>
            <a:r>
              <a:rPr lang="en-US" dirty="0" smtClean="0"/>
              <a:t>Troubleshoot problems</a:t>
            </a:r>
          </a:p>
          <a:p>
            <a:pPr lvl="1"/>
            <a:r>
              <a:rPr lang="en-US" dirty="0" smtClean="0"/>
              <a:t>Discuss findings with colleagues</a:t>
            </a:r>
          </a:p>
          <a:p>
            <a:pPr lvl="1"/>
            <a:r>
              <a:rPr lang="en-US" dirty="0" smtClean="0"/>
              <a:t>Validate reagents</a:t>
            </a:r>
          </a:p>
          <a:p>
            <a:pPr lvl="1"/>
            <a:r>
              <a:rPr lang="en-US" dirty="0"/>
              <a:t>Log process, changes, results, and analyses</a:t>
            </a:r>
          </a:p>
        </p:txBody>
      </p:sp>
      <p:sp>
        <p:nvSpPr>
          <p:cNvPr id="8" name="Text Placeholder 7"/>
          <p:cNvSpPr>
            <a:spLocks noGrp="1"/>
          </p:cNvSpPr>
          <p:nvPr>
            <p:ph type="body" sz="quarter" idx="13"/>
          </p:nvPr>
        </p:nvSpPr>
        <p:spPr/>
        <p:txBody>
          <a:bodyPr/>
          <a:lstStyle/>
          <a:p>
            <a:endParaRPr lang="en-US"/>
          </a:p>
        </p:txBody>
      </p:sp>
      <p:pic>
        <p:nvPicPr>
          <p:cNvPr id="2052" name="Picture 4" descr="http://images.clipart.com/thb/thb9/PH/zc0658_20030502/zc20030502_0030_a/8251246.thb.jpg?030220_0030_0193"/>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466013" y="2109255"/>
            <a:ext cx="3429000" cy="383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38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2438400"/>
            <a:ext cx="5142349" cy="3505199"/>
          </a:xfrm>
        </p:spPr>
        <p:txBody>
          <a:bodyPr/>
          <a:lstStyle/>
          <a:p>
            <a:pPr lvl="1">
              <a:buBlip>
                <a:blip r:embed="rId3"/>
              </a:buBlip>
            </a:pPr>
            <a:r>
              <a:rPr lang="en-US" dirty="0" smtClean="0"/>
              <a:t>Review the results</a:t>
            </a:r>
          </a:p>
          <a:p>
            <a:pPr lvl="1">
              <a:buBlip>
                <a:blip r:embed="rId3"/>
              </a:buBlip>
            </a:pPr>
            <a:r>
              <a:rPr lang="en-US" dirty="0" smtClean="0"/>
              <a:t>Read the legends</a:t>
            </a:r>
          </a:p>
          <a:p>
            <a:pPr lvl="1">
              <a:buBlip>
                <a:blip r:embed="rId3"/>
              </a:buBlip>
            </a:pPr>
            <a:r>
              <a:rPr lang="en-US" dirty="0" smtClean="0"/>
              <a:t>Read the methods</a:t>
            </a:r>
          </a:p>
          <a:p>
            <a:pPr lvl="1">
              <a:buBlip>
                <a:blip r:embed="rId3"/>
              </a:buBlip>
            </a:pPr>
            <a:r>
              <a:rPr lang="en-US" dirty="0" smtClean="0"/>
              <a:t>Consider whether interpretation of findings correlates with data presented </a:t>
            </a:r>
          </a:p>
          <a:p>
            <a:pPr lvl="1">
              <a:buBlip>
                <a:blip r:embed="rId3"/>
              </a:buBlip>
            </a:pPr>
            <a:r>
              <a:rPr lang="en-US" dirty="0" smtClean="0"/>
              <a:t>Contact the author</a:t>
            </a:r>
            <a:endParaRPr lang="en-US" dirty="0"/>
          </a:p>
        </p:txBody>
      </p:sp>
      <p:sp>
        <p:nvSpPr>
          <p:cNvPr id="2" name="Title 1"/>
          <p:cNvSpPr>
            <a:spLocks noGrp="1"/>
          </p:cNvSpPr>
          <p:nvPr>
            <p:ph type="title"/>
          </p:nvPr>
        </p:nvSpPr>
        <p:spPr/>
        <p:txBody>
          <a:bodyPr/>
          <a:lstStyle/>
          <a:p>
            <a:r>
              <a:rPr lang="en-US" smtClean="0"/>
              <a:t>How Do YOU Assess Whether Results Reported </a:t>
            </a:r>
            <a:br>
              <a:rPr lang="en-US" smtClean="0"/>
            </a:br>
            <a:r>
              <a:rPr lang="en-US" smtClean="0"/>
              <a:t>in Articles Are Likely to Be Reliable? </a:t>
            </a:r>
            <a:endParaRPr lang="en-US" dirty="0"/>
          </a:p>
        </p:txBody>
      </p:sp>
      <p:pic>
        <p:nvPicPr>
          <p:cNvPr id="1026" name="Picture 2" descr="http://www.quickanddirtytips.com/sites/default/files/images/5937/Checklist.jpg"/>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9926" r="9926"/>
          <a:stretch>
            <a:fillRect/>
          </a:stretch>
        </p:blipFill>
        <p:spPr/>
      </p:pic>
      <p:sp>
        <p:nvSpPr>
          <p:cNvPr id="9" name="Text Placeholder 8"/>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29197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522" r="6522"/>
          <a:stretch>
            <a:fillRect/>
          </a:stretch>
        </p:blipFill>
        <p:spPr/>
      </p:pic>
      <p:sp>
        <p:nvSpPr>
          <p:cNvPr id="11" name="Content Placeholder 10"/>
          <p:cNvSpPr>
            <a:spLocks noGrp="1"/>
          </p:cNvSpPr>
          <p:nvPr>
            <p:ph idx="1"/>
          </p:nvPr>
        </p:nvSpPr>
        <p:spPr/>
        <p:txBody>
          <a:bodyPr>
            <a:normAutofit fontScale="92500" lnSpcReduction="20000"/>
          </a:bodyPr>
          <a:lstStyle/>
          <a:p>
            <a:pPr lvl="1"/>
            <a:r>
              <a:rPr lang="en-US" smtClean="0"/>
              <a:t>Were experiments performed blinded?</a:t>
            </a:r>
          </a:p>
          <a:p>
            <a:pPr lvl="1"/>
            <a:r>
              <a:rPr lang="en-US" smtClean="0"/>
              <a:t>Were basic experiments repeated?</a:t>
            </a:r>
          </a:p>
          <a:p>
            <a:pPr lvl="1"/>
            <a:r>
              <a:rPr lang="en-US" smtClean="0"/>
              <a:t>Were all results presented?</a:t>
            </a:r>
          </a:p>
          <a:p>
            <a:pPr lvl="1"/>
            <a:r>
              <a:rPr lang="en-US" smtClean="0"/>
              <a:t>Were there positive and negative controls?</a:t>
            </a:r>
          </a:p>
          <a:p>
            <a:pPr lvl="1"/>
            <a:r>
              <a:rPr lang="en-US" smtClean="0"/>
              <a:t>Were reagents validated?</a:t>
            </a:r>
          </a:p>
          <a:p>
            <a:pPr lvl="1"/>
            <a:r>
              <a:rPr lang="en-US" smtClean="0"/>
              <a:t>Were statistical tests appropriate?</a:t>
            </a:r>
            <a:endParaRPr lang="en-US" dirty="0"/>
          </a:p>
        </p:txBody>
      </p:sp>
      <p:sp>
        <p:nvSpPr>
          <p:cNvPr id="10" name="Title 9"/>
          <p:cNvSpPr>
            <a:spLocks noGrp="1"/>
          </p:cNvSpPr>
          <p:nvPr>
            <p:ph type="title"/>
          </p:nvPr>
        </p:nvSpPr>
        <p:spPr>
          <a:xfrm>
            <a:off x="986190" y="739938"/>
            <a:ext cx="10218430" cy="1698461"/>
          </a:xfrm>
        </p:spPr>
        <p:txBody>
          <a:bodyPr>
            <a:normAutofit/>
          </a:bodyPr>
          <a:lstStyle/>
          <a:p>
            <a:r>
              <a:rPr lang="en-US" dirty="0" smtClean="0"/>
              <a:t>What Else Should Be Considered When Assessing the Quality and Validity of Data Presented in a Scholarly Article?</a:t>
            </a:r>
            <a:endParaRPr lang="en-US" dirty="0"/>
          </a:p>
        </p:txBody>
      </p:sp>
      <p:sp>
        <p:nvSpPr>
          <p:cNvPr id="13" name="Text Placeholder 12"/>
          <p:cNvSpPr>
            <a:spLocks noGrp="1"/>
          </p:cNvSpPr>
          <p:nvPr>
            <p:ph type="body" sz="quarter" idx="14"/>
          </p:nvPr>
        </p:nvSpPr>
        <p:spPr/>
        <p:txBody>
          <a:bodyPr/>
          <a:lstStyle/>
          <a:p>
            <a:r>
              <a:rPr lang="en-US" smtClean="0"/>
              <a:t>C.G. Begley, Six red flags for suspect work, Nature, 23 May 2013, Vol 497: pg 433 </a:t>
            </a:r>
            <a:endParaRPr lang="en-US" dirty="0"/>
          </a:p>
        </p:txBody>
      </p:sp>
      <p:pic>
        <p:nvPicPr>
          <p:cNvPr id="14" name="Picture 8" descr="http://images.clipart.com/thb/thb11/PO/5344_2005020023/020716_1604_01/23219727.thb.jpg?020716_1604_0164_l__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6239" y="2562849"/>
            <a:ext cx="3032692" cy="3412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68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2186" y="2581275"/>
            <a:ext cx="6077284" cy="2628036"/>
          </a:xfrm>
        </p:spPr>
        <p:txBody>
          <a:bodyPr/>
          <a:lstStyle/>
          <a:p>
            <a:pPr lvl="1"/>
            <a:r>
              <a:rPr lang="en-US" dirty="0" smtClean="0"/>
              <a:t>Explain why the presentation is not ideal. </a:t>
            </a:r>
          </a:p>
          <a:p>
            <a:pPr lvl="1"/>
            <a:r>
              <a:rPr lang="en-US" dirty="0" smtClean="0"/>
              <a:t>What could be corrected?</a:t>
            </a:r>
            <a:endParaRPr lang="en-US" dirty="0"/>
          </a:p>
        </p:txBody>
      </p:sp>
      <p:sp>
        <p:nvSpPr>
          <p:cNvPr id="2" name="Title 1"/>
          <p:cNvSpPr>
            <a:spLocks noGrp="1"/>
          </p:cNvSpPr>
          <p:nvPr>
            <p:ph type="title"/>
          </p:nvPr>
        </p:nvSpPr>
        <p:spPr/>
        <p:txBody>
          <a:bodyPr/>
          <a:lstStyle/>
          <a:p>
            <a:r>
              <a:rPr lang="en-US" smtClean="0"/>
              <a:t>“The results show what?”</a:t>
            </a:r>
            <a:endParaRPr lang="en-US" dirty="0"/>
          </a:p>
        </p:txBody>
      </p:sp>
      <p:sp>
        <p:nvSpPr>
          <p:cNvPr id="12" name="Text Placeholder 11"/>
          <p:cNvSpPr>
            <a:spLocks noGrp="1"/>
          </p:cNvSpPr>
          <p:nvPr>
            <p:ph type="body" sz="quarter" idx="12"/>
          </p:nvPr>
        </p:nvSpPr>
        <p:spPr/>
        <p:txBody>
          <a:bodyPr/>
          <a:lstStyle/>
          <a:p>
            <a:r>
              <a:rPr lang="en-US" smtClean="0"/>
              <a:t>Share examples of poorly presented figures with the class.  </a:t>
            </a:r>
            <a:endParaRPr lang="en-US" dirty="0"/>
          </a:p>
        </p:txBody>
      </p:sp>
      <p:sp>
        <p:nvSpPr>
          <p:cNvPr id="19" name="Text Placeholder 18"/>
          <p:cNvSpPr>
            <a:spLocks noGrp="1"/>
          </p:cNvSpPr>
          <p:nvPr>
            <p:ph type="body" sz="quarter" idx="13"/>
          </p:nvPr>
        </p:nvSpPr>
        <p:spPr/>
        <p:txBody>
          <a:bodyPr/>
          <a:lstStyle/>
          <a:p>
            <a:endParaRPr lang="en-US"/>
          </a:p>
        </p:txBody>
      </p:sp>
      <p:sp>
        <p:nvSpPr>
          <p:cNvPr id="14" name="Text Placeholder 13"/>
          <p:cNvSpPr>
            <a:spLocks noGrp="1"/>
          </p:cNvSpPr>
          <p:nvPr>
            <p:ph type="body" sz="quarter" idx="14"/>
          </p:nvPr>
        </p:nvSpPr>
        <p:spPr/>
        <p:txBody>
          <a:bodyPr/>
          <a:lstStyle/>
          <a:p>
            <a:r>
              <a:rPr lang="en-US" smtClean="0"/>
              <a:t>DISCUSS</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8051" y="2983229"/>
            <a:ext cx="1710177" cy="1875575"/>
          </a:xfrm>
          <a:prstGeom prst="rect">
            <a:avLst/>
          </a:prstGeom>
        </p:spPr>
      </p:pic>
    </p:spTree>
    <p:extLst>
      <p:ext uri="{BB962C8B-B14F-4D97-AF65-F5344CB8AC3E}">
        <p14:creationId xmlns:p14="http://schemas.microsoft.com/office/powerpoint/2010/main" val="36596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128" y="1647356"/>
            <a:ext cx="7506664" cy="40800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857402" y="739938"/>
            <a:ext cx="10476006" cy="1151438"/>
          </a:xfrm>
        </p:spPr>
        <p:txBody>
          <a:bodyPr>
            <a:normAutofit/>
          </a:bodyPr>
          <a:lstStyle/>
          <a:p>
            <a:r>
              <a:rPr lang="en-US" altLang="en-US" dirty="0"/>
              <a:t>Fig 1. Many different datasets can lead to the same bar graph</a:t>
            </a:r>
            <a:r>
              <a:rPr lang="en-US" altLang="en-US" dirty="0" smtClean="0"/>
              <a:t>.</a:t>
            </a:r>
            <a:endParaRPr lang="en-US" dirty="0"/>
          </a:p>
        </p:txBody>
      </p:sp>
      <p:sp>
        <p:nvSpPr>
          <p:cNvPr id="4099" name="Rectangle 3"/>
          <p:cNvSpPr>
            <a:spLocks noGrp="1" noChangeArrowheads="1"/>
          </p:cNvSpPr>
          <p:nvPr>
            <p:ph type="body" sz="quarter" idx="13"/>
          </p:nvPr>
        </p:nvSpPr>
        <p:spPr/>
        <p:txBody>
          <a:bodyPr/>
          <a:lstStyle/>
          <a:p>
            <a:r>
              <a:rPr lang="en-US" altLang="en-US" dirty="0" err="1" smtClean="0"/>
              <a:t>Weissgerber</a:t>
            </a:r>
            <a:r>
              <a:rPr lang="en-US" altLang="en-US" dirty="0" smtClean="0"/>
              <a:t> TL, </a:t>
            </a:r>
            <a:r>
              <a:rPr lang="en-US" altLang="en-US" dirty="0" err="1" smtClean="0"/>
              <a:t>Milic</a:t>
            </a:r>
            <a:r>
              <a:rPr lang="en-US" altLang="en-US" dirty="0" smtClean="0"/>
              <a:t> NM, </a:t>
            </a:r>
            <a:r>
              <a:rPr lang="en-US" altLang="en-US" dirty="0" err="1" smtClean="0"/>
              <a:t>Winham</a:t>
            </a:r>
            <a:r>
              <a:rPr lang="en-US" altLang="en-US" dirty="0" smtClean="0"/>
              <a:t> SJ, </a:t>
            </a:r>
            <a:r>
              <a:rPr lang="en-US" altLang="en-US" dirty="0" err="1" smtClean="0"/>
              <a:t>Garovic</a:t>
            </a:r>
            <a:r>
              <a:rPr lang="en-US" altLang="en-US" dirty="0" smtClean="0"/>
              <a:t> VD (2015) Beyond Bar and Line Graphs: Time for a New Data Presentation Paradigm. </a:t>
            </a:r>
            <a:r>
              <a:rPr lang="en-US" altLang="en-US" dirty="0" err="1" smtClean="0"/>
              <a:t>PLoS</a:t>
            </a:r>
            <a:r>
              <a:rPr lang="en-US" altLang="en-US" dirty="0" smtClean="0"/>
              <a:t> </a:t>
            </a:r>
            <a:r>
              <a:rPr lang="en-US" altLang="en-US" dirty="0" err="1" smtClean="0"/>
              <a:t>Biol</a:t>
            </a:r>
            <a:r>
              <a:rPr lang="en-US" altLang="en-US" dirty="0" smtClean="0"/>
              <a:t> 13(4): e1002128. doi:10.1371/journal.pbio.1002128</a:t>
            </a:r>
          </a:p>
          <a:p>
            <a:r>
              <a:rPr lang="en-US" altLang="en-US" dirty="0" smtClean="0"/>
              <a:t>http://journals.plos.org/plosbiology/article?id=10.1371/journal.pbio.1002128 </a:t>
            </a:r>
          </a:p>
          <a:p>
            <a:endParaRPr lang="en-US" altLang="en-US" dirty="0"/>
          </a:p>
        </p:txBody>
      </p:sp>
    </p:spTree>
    <p:extLst>
      <p:ext uri="{BB962C8B-B14F-4D97-AF65-F5344CB8AC3E}">
        <p14:creationId xmlns:p14="http://schemas.microsoft.com/office/powerpoint/2010/main" val="204025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5650" y="1683010"/>
            <a:ext cx="6012288" cy="41258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83914" y="739938"/>
            <a:ext cx="11222982" cy="1140377"/>
          </a:xfrm>
        </p:spPr>
        <p:txBody>
          <a:bodyPr>
            <a:normAutofit/>
          </a:bodyPr>
          <a:lstStyle/>
          <a:p>
            <a:r>
              <a:rPr lang="en-US" altLang="en-US" dirty="0"/>
              <a:t>Fig 2. Additional problems with using bar graphs to show paired data</a:t>
            </a:r>
            <a:r>
              <a:rPr lang="en-US" altLang="en-US" dirty="0" smtClean="0"/>
              <a:t>.</a:t>
            </a:r>
            <a:endParaRPr lang="en-US" dirty="0"/>
          </a:p>
        </p:txBody>
      </p:sp>
      <p:sp>
        <p:nvSpPr>
          <p:cNvPr id="4099" name="Rectangle 3"/>
          <p:cNvSpPr>
            <a:spLocks noGrp="1" noChangeArrowheads="1"/>
          </p:cNvSpPr>
          <p:nvPr>
            <p:ph type="body" sz="quarter" idx="13"/>
          </p:nvPr>
        </p:nvSpPr>
        <p:spPr/>
        <p:txBody>
          <a:bodyPr/>
          <a:lstStyle/>
          <a:p>
            <a:r>
              <a:rPr lang="en-US" altLang="en-US" dirty="0" err="1"/>
              <a:t>Weissgerber</a:t>
            </a:r>
            <a:r>
              <a:rPr lang="en-US" altLang="en-US" dirty="0"/>
              <a:t> TL, </a:t>
            </a:r>
            <a:r>
              <a:rPr lang="en-US" altLang="en-US" dirty="0" err="1"/>
              <a:t>Milic</a:t>
            </a:r>
            <a:r>
              <a:rPr lang="en-US" altLang="en-US" dirty="0"/>
              <a:t> NM, </a:t>
            </a:r>
            <a:r>
              <a:rPr lang="en-US" altLang="en-US" dirty="0" err="1"/>
              <a:t>Winham</a:t>
            </a:r>
            <a:r>
              <a:rPr lang="en-US" altLang="en-US" dirty="0"/>
              <a:t> SJ, </a:t>
            </a:r>
            <a:r>
              <a:rPr lang="en-US" altLang="en-US" dirty="0" err="1"/>
              <a:t>Garovic</a:t>
            </a:r>
            <a:r>
              <a:rPr lang="en-US" altLang="en-US" dirty="0"/>
              <a:t> VD (2015) Beyond Bar and Line Graphs: Time for a New Data Presentation Paradigm. </a:t>
            </a:r>
            <a:r>
              <a:rPr lang="en-US" altLang="en-US" dirty="0" err="1"/>
              <a:t>PLoS</a:t>
            </a:r>
            <a:r>
              <a:rPr lang="en-US" altLang="en-US" dirty="0"/>
              <a:t> </a:t>
            </a:r>
            <a:r>
              <a:rPr lang="en-US" altLang="en-US" dirty="0" err="1"/>
              <a:t>Biol</a:t>
            </a:r>
            <a:r>
              <a:rPr lang="en-US" altLang="en-US" dirty="0"/>
              <a:t> 13(4): e1002128. doi:10.1371/journal.pbio.1002128</a:t>
            </a:r>
          </a:p>
          <a:p>
            <a:r>
              <a:rPr lang="en-US" altLang="en-US" dirty="0"/>
              <a:t>http://journals.plos.org/plosbiology/article?id=10.1371/journal.pbio.1002128 </a:t>
            </a:r>
          </a:p>
        </p:txBody>
      </p:sp>
    </p:spTree>
    <p:extLst>
      <p:ext uri="{BB962C8B-B14F-4D97-AF65-F5344CB8AC3E}">
        <p14:creationId xmlns:p14="http://schemas.microsoft.com/office/powerpoint/2010/main" val="241484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430" y="739938"/>
            <a:ext cx="11119950" cy="1085258"/>
          </a:xfrm>
        </p:spPr>
        <p:txBody>
          <a:bodyPr>
            <a:normAutofit/>
          </a:bodyPr>
          <a:lstStyle/>
          <a:p>
            <a:r>
              <a:rPr lang="en-US" dirty="0" smtClean="0"/>
              <a:t>Fig 3. Bar graphs and scatterplots convey very different information.</a:t>
            </a:r>
            <a:endParaRPr lang="en-US" dirty="0"/>
          </a:p>
        </p:txBody>
      </p:sp>
      <p:sp>
        <p:nvSpPr>
          <p:cNvPr id="8" name="Text Placeholder 7"/>
          <p:cNvSpPr>
            <a:spLocks noGrp="1"/>
          </p:cNvSpPr>
          <p:nvPr>
            <p:ph type="body" sz="quarter" idx="13"/>
          </p:nvPr>
        </p:nvSpPr>
        <p:spPr>
          <a:xfrm>
            <a:off x="1295400" y="5911403"/>
            <a:ext cx="9599613" cy="419100"/>
          </a:xfrm>
        </p:spPr>
        <p:txBody>
          <a:bodyPr/>
          <a:lstStyle/>
          <a:p>
            <a:r>
              <a:rPr lang="en-US" altLang="en-US" dirty="0" err="1"/>
              <a:t>Weissgerber</a:t>
            </a:r>
            <a:r>
              <a:rPr lang="en-US" altLang="en-US" dirty="0"/>
              <a:t> TL, </a:t>
            </a:r>
            <a:r>
              <a:rPr lang="en-US" altLang="en-US" dirty="0" err="1"/>
              <a:t>Milic</a:t>
            </a:r>
            <a:r>
              <a:rPr lang="en-US" altLang="en-US" dirty="0"/>
              <a:t> NM, </a:t>
            </a:r>
            <a:r>
              <a:rPr lang="en-US" altLang="en-US" dirty="0" err="1"/>
              <a:t>Winham</a:t>
            </a:r>
            <a:r>
              <a:rPr lang="en-US" altLang="en-US" dirty="0"/>
              <a:t> SJ, </a:t>
            </a:r>
            <a:r>
              <a:rPr lang="en-US" altLang="en-US" dirty="0" err="1"/>
              <a:t>Garovic</a:t>
            </a:r>
            <a:r>
              <a:rPr lang="en-US" altLang="en-US" dirty="0"/>
              <a:t> VD (2015) Beyond Bar and Line Graphs: Time for a New Data Presentation Paradigm. </a:t>
            </a:r>
            <a:r>
              <a:rPr lang="en-US" altLang="en-US" dirty="0" err="1"/>
              <a:t>PLoS</a:t>
            </a:r>
            <a:r>
              <a:rPr lang="en-US" altLang="en-US" dirty="0"/>
              <a:t> </a:t>
            </a:r>
            <a:r>
              <a:rPr lang="en-US" altLang="en-US" dirty="0" err="1"/>
              <a:t>Biol</a:t>
            </a:r>
            <a:r>
              <a:rPr lang="en-US" altLang="en-US" dirty="0"/>
              <a:t> 13(4): e1002128. </a:t>
            </a:r>
            <a:r>
              <a:rPr lang="en-US" altLang="en-US" dirty="0" smtClean="0"/>
              <a:t>doi:10.1371/journal.pbio.1002128</a:t>
            </a:r>
          </a:p>
          <a:p>
            <a:r>
              <a:rPr lang="en-US" altLang="en-US" dirty="0" smtClean="0">
                <a:hlinkClick r:id="rId3"/>
              </a:rPr>
              <a:t>http://journals.plos.org/plosbiology/article?id=10.1371/journal.pbio.1002128</a:t>
            </a:r>
            <a:r>
              <a:rPr lang="en-US" altLang="en-US" dirty="0" smtClean="0"/>
              <a:t> </a:t>
            </a:r>
            <a:endParaRPr lang="en-US" altLang="en-US" dirty="0"/>
          </a:p>
        </p:txBody>
      </p:sp>
      <p:pic>
        <p:nvPicPr>
          <p:cNvPr id="4098" name="Picture 2" descr="Fig 3.  Bar graphs and scatterplots convey very different informati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230" y="1596979"/>
            <a:ext cx="7009952" cy="4172755"/>
          </a:xfrm>
          <a:prstGeom prst="rect">
            <a:avLst/>
          </a:prstGeom>
          <a:solidFill>
            <a:schemeClr val="bg1"/>
          </a:solidFill>
          <a:ln>
            <a:solidFill>
              <a:schemeClr val="tx1"/>
            </a:solidFill>
          </a:ln>
          <a:extLst/>
        </p:spPr>
      </p:pic>
    </p:spTree>
    <p:extLst>
      <p:ext uri="{BB962C8B-B14F-4D97-AF65-F5344CB8AC3E}">
        <p14:creationId xmlns:p14="http://schemas.microsoft.com/office/powerpoint/2010/main" val="323285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fontScale="92500" lnSpcReduction="20000"/>
          </a:bodyPr>
          <a:lstStyle/>
          <a:p>
            <a:pPr lvl="1"/>
            <a:r>
              <a:rPr lang="en-US" altLang="en-US" dirty="0" smtClean="0"/>
              <a:t>These e</a:t>
            </a:r>
            <a:r>
              <a:rPr lang="en-US" dirty="0" smtClean="0"/>
              <a:t>xperiments all use </a:t>
            </a:r>
            <a:r>
              <a:rPr lang="en-US" dirty="0" err="1" smtClean="0"/>
              <a:t>hindlimb</a:t>
            </a:r>
            <a:r>
              <a:rPr lang="en-US" dirty="0" smtClean="0"/>
              <a:t> suspension for various periods of time to assess changes in body weight and muscles mass of the animals.</a:t>
            </a:r>
          </a:p>
          <a:p>
            <a:pPr lvl="1"/>
            <a:r>
              <a:rPr lang="en-US" dirty="0" smtClean="0"/>
              <a:t>Two experiments analyze </a:t>
            </a:r>
            <a:r>
              <a:rPr lang="en-US" dirty="0" err="1" smtClean="0"/>
              <a:t>Myostatin</a:t>
            </a:r>
            <a:r>
              <a:rPr lang="en-US" dirty="0" smtClean="0"/>
              <a:t> knockout mice (</a:t>
            </a:r>
            <a:r>
              <a:rPr lang="en-US" dirty="0" err="1" smtClean="0"/>
              <a:t>Mstn</a:t>
            </a:r>
            <a:r>
              <a:rPr lang="en-US" dirty="0" smtClean="0"/>
              <a:t>-/-).  </a:t>
            </a:r>
            <a:r>
              <a:rPr lang="en-US" dirty="0" err="1" smtClean="0"/>
              <a:t>Myostatin</a:t>
            </a:r>
            <a:r>
              <a:rPr lang="en-US" dirty="0" smtClean="0"/>
              <a:t> is a protein that regulates muscle growth. Without </a:t>
            </a:r>
            <a:r>
              <a:rPr lang="en-US" dirty="0" err="1" smtClean="0"/>
              <a:t>myostatin</a:t>
            </a:r>
            <a:r>
              <a:rPr lang="en-US" dirty="0" smtClean="0"/>
              <a:t>, muscles </a:t>
            </a:r>
            <a:r>
              <a:rPr lang="en-US" altLang="en-US" dirty="0" smtClean="0"/>
              <a:t>grow much larger than normal</a:t>
            </a:r>
            <a:r>
              <a:rPr lang="en-US" dirty="0" smtClean="0"/>
              <a:t>. </a:t>
            </a:r>
            <a:endParaRPr lang="en-US" dirty="0"/>
          </a:p>
        </p:txBody>
      </p:sp>
      <p:sp>
        <p:nvSpPr>
          <p:cNvPr id="9" name="Title 8"/>
          <p:cNvSpPr>
            <a:spLocks noGrp="1"/>
          </p:cNvSpPr>
          <p:nvPr>
            <p:ph type="title"/>
          </p:nvPr>
        </p:nvSpPr>
        <p:spPr/>
        <p:txBody>
          <a:bodyPr/>
          <a:lstStyle/>
          <a:p>
            <a:r>
              <a:rPr lang="en-US" dirty="0" smtClean="0"/>
              <a:t>Compare 3 Experiments</a:t>
            </a:r>
            <a:endParaRPr lang="en-US" dirty="0"/>
          </a:p>
        </p:txBody>
      </p:sp>
      <p:pic>
        <p:nvPicPr>
          <p:cNvPr id="2050" name="Picture 2" descr="https://upload.wikimedia.org/wikipedia/commons/0/04/Muscle_Mouse_01.jpg"/>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40947" b="505"/>
          <a:stretch/>
        </p:blipFill>
        <p:spPr/>
      </p:pic>
      <p:sp>
        <p:nvSpPr>
          <p:cNvPr id="8" name="Text Placeholder 7"/>
          <p:cNvSpPr>
            <a:spLocks noGrp="1"/>
          </p:cNvSpPr>
          <p:nvPr>
            <p:ph type="body" sz="quarter" idx="14"/>
          </p:nvPr>
        </p:nvSpPr>
        <p:spPr/>
        <p:txBody>
          <a:bodyPr/>
          <a:lstStyle/>
          <a:p>
            <a:r>
              <a:rPr lang="en-US" altLang="en-US" dirty="0"/>
              <a:t>Lee S-J (2007) </a:t>
            </a:r>
            <a:r>
              <a:rPr lang="en-US" altLang="en-US" dirty="0">
                <a:hlinkClick r:id="rId4"/>
              </a:rPr>
              <a:t>Quadrupling Muscle Mass in Mice by Targeting TGF-ß Signaling Pathways.</a:t>
            </a:r>
            <a:r>
              <a:rPr lang="en-US" altLang="en-US" dirty="0"/>
              <a:t> PLoS ONE 2(8): e789. </a:t>
            </a:r>
            <a:r>
              <a:rPr lang="en-US" altLang="en-US" u="sng" dirty="0">
                <a:hlinkClick r:id="rId5" tooltip="doi:10.1371/journal.pone.0000789"/>
              </a:rPr>
              <a:t>doi:10.1371/journal.pone.0000789</a:t>
            </a:r>
            <a:r>
              <a:rPr lang="en-US" altLang="en-US" dirty="0"/>
              <a:t>. Used with permission per Creative Commons Attribution 2.5 Generic license.</a:t>
            </a:r>
            <a:endParaRPr lang="en-US" dirty="0"/>
          </a:p>
        </p:txBody>
      </p:sp>
    </p:spTree>
    <p:extLst>
      <p:ext uri="{BB962C8B-B14F-4D97-AF65-F5344CB8AC3E}">
        <p14:creationId xmlns:p14="http://schemas.microsoft.com/office/powerpoint/2010/main" val="222948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9784" y="2062450"/>
            <a:ext cx="4668769" cy="3881150"/>
          </a:xfrm>
          <a:prstGeom prst="rect">
            <a:avLst/>
          </a:prstGeom>
          <a:ln>
            <a:noFill/>
          </a:ln>
          <a:effectLst>
            <a:outerShdw blurRad="292100" dist="139700" dir="2700000" algn="tl" rotWithShape="0">
              <a:srgbClr val="333333">
                <a:alpha val="65000"/>
              </a:srgbClr>
            </a:outerShdw>
          </a:effectLst>
          <a:extLst/>
        </p:spPr>
      </p:pic>
      <p:sp>
        <p:nvSpPr>
          <p:cNvPr id="6" name="Content Placeholder 5"/>
          <p:cNvSpPr>
            <a:spLocks noGrp="1"/>
          </p:cNvSpPr>
          <p:nvPr>
            <p:ph idx="1"/>
          </p:nvPr>
        </p:nvSpPr>
        <p:spPr/>
        <p:txBody>
          <a:bodyPr>
            <a:normAutofit fontScale="92500"/>
          </a:bodyPr>
          <a:lstStyle/>
          <a:p>
            <a:r>
              <a:rPr lang="en-GB" altLang="en-US" dirty="0" smtClean="0"/>
              <a:t>Figure legend: Mean ± SE body mass of wild-type (WT) and </a:t>
            </a:r>
            <a:r>
              <a:rPr lang="en-GB" altLang="en-US" dirty="0" err="1" smtClean="0"/>
              <a:t>myostatin</a:t>
            </a:r>
            <a:r>
              <a:rPr lang="en-GB" altLang="en-US" dirty="0" smtClean="0"/>
              <a:t> gene-deficient [</a:t>
            </a:r>
            <a:r>
              <a:rPr lang="en-GB" altLang="en-US" dirty="0" err="1" smtClean="0"/>
              <a:t>Mstn</a:t>
            </a:r>
            <a:r>
              <a:rPr lang="en-GB" altLang="en-US" dirty="0" smtClean="0"/>
              <a:t>(-/-)] mice subjected to 7 days of </a:t>
            </a:r>
            <a:r>
              <a:rPr lang="en-GB" altLang="en-US" dirty="0" err="1" smtClean="0"/>
              <a:t>hindlimb</a:t>
            </a:r>
            <a:r>
              <a:rPr lang="en-GB" altLang="en-US" dirty="0" smtClean="0"/>
              <a:t> suspension (HS) or serving as ground-based controls (C). **P &lt; 0.01 and ***P &lt; 0.001, differences between treatment groups (within genotype).</a:t>
            </a:r>
            <a:endParaRPr lang="en-GB" altLang="en-US" dirty="0"/>
          </a:p>
        </p:txBody>
      </p:sp>
      <p:sp>
        <p:nvSpPr>
          <p:cNvPr id="4" name="Title 3"/>
          <p:cNvSpPr>
            <a:spLocks noGrp="1"/>
          </p:cNvSpPr>
          <p:nvPr>
            <p:ph type="title"/>
          </p:nvPr>
        </p:nvSpPr>
        <p:spPr/>
        <p:txBody>
          <a:bodyPr>
            <a:normAutofit fontScale="90000"/>
          </a:bodyPr>
          <a:lstStyle/>
          <a:p>
            <a:r>
              <a:rPr lang="en-US" dirty="0" err="1" smtClean="0"/>
              <a:t>Myostatin</a:t>
            </a:r>
            <a:r>
              <a:rPr lang="en-US" dirty="0" smtClean="0"/>
              <a:t>-deficient Mice Lose More Skeletal Muscle Mass than Wild-type Controls During </a:t>
            </a:r>
            <a:r>
              <a:rPr lang="en-US" dirty="0" err="1" smtClean="0"/>
              <a:t>Hindlimb</a:t>
            </a:r>
            <a:r>
              <a:rPr lang="en-US" dirty="0" smtClean="0"/>
              <a:t> Suspension</a:t>
            </a:r>
            <a:endParaRPr lang="en-US" dirty="0"/>
          </a:p>
        </p:txBody>
      </p:sp>
      <p:sp>
        <p:nvSpPr>
          <p:cNvPr id="14" name="Text Placeholder 13"/>
          <p:cNvSpPr>
            <a:spLocks noGrp="1"/>
          </p:cNvSpPr>
          <p:nvPr>
            <p:ph type="body" sz="quarter" idx="13"/>
          </p:nvPr>
        </p:nvSpPr>
        <p:spPr/>
        <p:txBody>
          <a:bodyPr/>
          <a:lstStyle/>
          <a:p>
            <a:r>
              <a:rPr lang="en-GB" altLang="en-US" smtClean="0"/>
              <a:t>McMahon C D et al. Am J Physiol Endocrinol Metab 2003;285:E82-E87</a:t>
            </a:r>
            <a:endParaRPr lang="en-GB" altLang="en-US" dirty="0"/>
          </a:p>
        </p:txBody>
      </p:sp>
    </p:spTree>
    <p:extLst>
      <p:ext uri="{BB962C8B-B14F-4D97-AF65-F5344CB8AC3E}">
        <p14:creationId xmlns:p14="http://schemas.microsoft.com/office/powerpoint/2010/main" val="17752914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lstStyle/>
          <a:p>
            <a:pPr lvl="1"/>
            <a:r>
              <a:rPr lang="en-US" dirty="0" smtClean="0"/>
              <a:t>Have you ever tried to repeat an experiment that was reported in the literature? </a:t>
            </a:r>
          </a:p>
          <a:p>
            <a:pPr lvl="1"/>
            <a:r>
              <a:rPr lang="en-US" dirty="0" smtClean="0"/>
              <a:t>Have you ever been unable to get the same results as reported in the literature? </a:t>
            </a:r>
            <a:endParaRPr lang="en-US" dirty="0"/>
          </a:p>
        </p:txBody>
      </p:sp>
      <p:sp>
        <p:nvSpPr>
          <p:cNvPr id="2" name="Title 1"/>
          <p:cNvSpPr>
            <a:spLocks noGrp="1"/>
          </p:cNvSpPr>
          <p:nvPr>
            <p:ph type="title"/>
          </p:nvPr>
        </p:nvSpPr>
        <p:spPr/>
        <p:txBody>
          <a:bodyPr/>
          <a:lstStyle/>
          <a:p>
            <a:r>
              <a:rPr lang="en-US" dirty="0" smtClean="0"/>
              <a:t>“May I have the data?”</a:t>
            </a:r>
            <a:endParaRPr lang="en-US" dirty="0"/>
          </a:p>
        </p:txBody>
      </p:sp>
      <p:sp>
        <p:nvSpPr>
          <p:cNvPr id="15" name="Text Placeholder 14"/>
          <p:cNvSpPr>
            <a:spLocks noGrp="1"/>
          </p:cNvSpPr>
          <p:nvPr>
            <p:ph type="body" sz="quarter" idx="12"/>
          </p:nvPr>
        </p:nvSpPr>
        <p:spPr/>
        <p:txBody>
          <a:bodyPr/>
          <a:lstStyle/>
          <a:p>
            <a:r>
              <a:rPr lang="en-US" dirty="0" smtClean="0"/>
              <a:t>Let’s listen to an exchange between two scientists about a request for more information regarding a published article</a:t>
            </a:r>
          </a:p>
        </p:txBody>
      </p:sp>
      <p:sp>
        <p:nvSpPr>
          <p:cNvPr id="22" name="Text Placeholder 21"/>
          <p:cNvSpPr>
            <a:spLocks noGrp="1"/>
          </p:cNvSpPr>
          <p:nvPr>
            <p:ph type="body" sz="quarter" idx="13"/>
          </p:nvPr>
        </p:nvSpPr>
        <p:spPr/>
        <p:txBody>
          <a:bodyPr/>
          <a:lstStyle/>
          <a:p>
            <a:endParaRPr lang="en-US"/>
          </a:p>
        </p:txBody>
      </p:sp>
      <p:sp>
        <p:nvSpPr>
          <p:cNvPr id="17" name="Text Placeholder 16"/>
          <p:cNvSpPr>
            <a:spLocks noGrp="1"/>
          </p:cNvSpPr>
          <p:nvPr>
            <p:ph type="body" sz="quarter" idx="14"/>
          </p:nvPr>
        </p:nvSpPr>
        <p:spPr/>
        <p:txBody>
          <a:bodyPr/>
          <a:lstStyle/>
          <a:p>
            <a:r>
              <a:rPr lang="en-US" dirty="0" smtClean="0"/>
              <a:t>WATCH</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3748" y="2936602"/>
            <a:ext cx="2074161" cy="2074158"/>
          </a:xfrm>
          <a:prstGeom prst="rect">
            <a:avLst/>
          </a:prstGeom>
        </p:spPr>
      </p:pic>
    </p:spTree>
    <p:extLst>
      <p:ext uri="{BB962C8B-B14F-4D97-AF65-F5344CB8AC3E}">
        <p14:creationId xmlns:p14="http://schemas.microsoft.com/office/powerpoint/2010/main" val="12923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68297" y="1861974"/>
            <a:ext cx="5124065" cy="3846339"/>
          </a:xfrm>
          <a:prstGeom prst="rect">
            <a:avLst/>
          </a:prstGeom>
          <a:ln>
            <a:noFill/>
          </a:ln>
          <a:effectLst>
            <a:outerShdw blurRad="292100" dist="139700" dir="2700000" algn="tl" rotWithShape="0">
              <a:srgbClr val="333333">
                <a:alpha val="65000"/>
              </a:srgbClr>
            </a:outerShdw>
          </a:effectLst>
          <a:extLst/>
        </p:spPr>
      </p:pic>
      <p:sp>
        <p:nvSpPr>
          <p:cNvPr id="5" name="Content Placeholder 4"/>
          <p:cNvSpPr>
            <a:spLocks noGrp="1"/>
          </p:cNvSpPr>
          <p:nvPr>
            <p:ph idx="1"/>
          </p:nvPr>
        </p:nvSpPr>
        <p:spPr/>
        <p:txBody>
          <a:bodyPr anchor="t">
            <a:noAutofit/>
          </a:bodyPr>
          <a:lstStyle/>
          <a:p>
            <a:pPr marL="0" lvl="1" indent="0">
              <a:buNone/>
            </a:pPr>
            <a:r>
              <a:rPr lang="en-US" sz="2330" dirty="0" smtClean="0"/>
              <a:t>Figure 1. Body mass (</a:t>
            </a:r>
            <a:r>
              <a:rPr lang="en-US" sz="2330" dirty="0" err="1" smtClean="0"/>
              <a:t>mean+sem</a:t>
            </a:r>
            <a:r>
              <a:rPr lang="en-US" sz="2330" dirty="0" smtClean="0"/>
              <a:t>) for </a:t>
            </a:r>
            <a:r>
              <a:rPr lang="en-US" sz="2330" dirty="0" err="1" smtClean="0"/>
              <a:t>Mstn</a:t>
            </a:r>
            <a:r>
              <a:rPr lang="en-US" sz="2330" dirty="0" smtClean="0"/>
              <a:t>(−/−) and wild-type mice during seven days of unloading followed by seven days of reloading (n = 6 per genotype and day).  Unlike letters denote significant differences (P&lt;0.05) across days (independent of genotype).</a:t>
            </a:r>
            <a:endParaRPr lang="en-US" sz="2330" dirty="0"/>
          </a:p>
        </p:txBody>
      </p:sp>
      <p:sp>
        <p:nvSpPr>
          <p:cNvPr id="4" name="Title 3"/>
          <p:cNvSpPr>
            <a:spLocks noGrp="1"/>
          </p:cNvSpPr>
          <p:nvPr>
            <p:ph type="title"/>
          </p:nvPr>
        </p:nvSpPr>
        <p:spPr/>
        <p:txBody>
          <a:bodyPr>
            <a:noAutofit/>
          </a:bodyPr>
          <a:lstStyle/>
          <a:p>
            <a:r>
              <a:rPr lang="en-US" altLang="en-US" sz="2400" smtClean="0"/>
              <a:t>Translational Signalling, Atrogenic and Myogenic Gene Expression during Unloading and Reloading of Skeletal Muscle in Myostatin-Deficient Mice</a:t>
            </a:r>
            <a:endParaRPr lang="en-US" sz="2400" dirty="0"/>
          </a:p>
        </p:txBody>
      </p:sp>
      <p:sp>
        <p:nvSpPr>
          <p:cNvPr id="4099" name="Rectangle 3"/>
          <p:cNvSpPr>
            <a:spLocks noGrp="1" noChangeArrowheads="1"/>
          </p:cNvSpPr>
          <p:nvPr>
            <p:ph type="body" sz="quarter" idx="13"/>
          </p:nvPr>
        </p:nvSpPr>
        <p:spPr/>
        <p:txBody>
          <a:bodyPr/>
          <a:lstStyle/>
          <a:p>
            <a:r>
              <a:rPr lang="en-US" altLang="en-US" smtClean="0"/>
              <a:t>Smith HK, Matthews KG, Oldham JM, Jeanplong F, Falconer SJ, et al. (2014) PLoS ONE 9(4): e94356. doi:10.1371/journal.pone.0094356  http://journals.plos.org/plosone/article?id=10.1371/journal.pone.0094356 </a:t>
            </a:r>
            <a:endParaRPr lang="en-US" altLang="en-US" dirty="0" smtClean="0"/>
          </a:p>
        </p:txBody>
      </p:sp>
    </p:spTree>
    <p:extLst>
      <p:ext uri="{BB962C8B-B14F-4D97-AF65-F5344CB8AC3E}">
        <p14:creationId xmlns:p14="http://schemas.microsoft.com/office/powerpoint/2010/main" val="15933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bennett\Desktop\body weight change copy.jpg"/>
          <p:cNvPicPr>
            <a:picLocks noChangeAspect="1" noChangeArrowheads="1"/>
          </p:cNvPicPr>
          <p:nvPr/>
        </p:nvPicPr>
        <p:blipFill rotWithShape="1">
          <a:blip r:embed="rId3">
            <a:extLst>
              <a:ext uri="{28A0092B-C50C-407E-A947-70E740481C1C}">
                <a14:useLocalDpi xmlns:a14="http://schemas.microsoft.com/office/drawing/2010/main" val="0"/>
              </a:ext>
            </a:extLst>
          </a:blip>
          <a:srcRect r="3105" b="5366"/>
          <a:stretch/>
        </p:blipFill>
        <p:spPr bwMode="auto">
          <a:xfrm>
            <a:off x="1981201" y="2133600"/>
            <a:ext cx="8088409"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Muscle glucose update in the rat after suspension </a:t>
            </a:r>
            <a:br>
              <a:rPr lang="en-US" dirty="0" smtClean="0"/>
            </a:br>
            <a:r>
              <a:rPr lang="en-US" dirty="0" smtClean="0"/>
              <a:t>with single </a:t>
            </a:r>
            <a:r>
              <a:rPr lang="en-US" dirty="0" err="1" smtClean="0"/>
              <a:t>hindlimb</a:t>
            </a:r>
            <a:r>
              <a:rPr lang="en-US" dirty="0" smtClean="0"/>
              <a:t> weight bearing</a:t>
            </a:r>
            <a:r>
              <a:rPr lang="en-US" dirty="0"/>
              <a:t/>
            </a:r>
            <a:br>
              <a:rPr lang="en-US" dirty="0"/>
            </a:br>
            <a:endParaRPr lang="en-US" dirty="0"/>
          </a:p>
        </p:txBody>
      </p:sp>
      <p:sp>
        <p:nvSpPr>
          <p:cNvPr id="3" name="Text Placeholder 2"/>
          <p:cNvSpPr>
            <a:spLocks noGrp="1"/>
          </p:cNvSpPr>
          <p:nvPr>
            <p:ph type="body" sz="quarter" idx="13"/>
          </p:nvPr>
        </p:nvSpPr>
        <p:spPr/>
        <p:txBody>
          <a:bodyPr/>
          <a:lstStyle/>
          <a:p>
            <a:r>
              <a:rPr lang="en-US" smtClean="0"/>
              <a:t>Stump CS et al., Journal of Applied Physiology 1993 May; 74(5):2072-8</a:t>
            </a:r>
            <a:endParaRPr lang="en-US" dirty="0"/>
          </a:p>
        </p:txBody>
      </p:sp>
    </p:spTree>
    <p:extLst>
      <p:ext uri="{BB962C8B-B14F-4D97-AF65-F5344CB8AC3E}">
        <p14:creationId xmlns:p14="http://schemas.microsoft.com/office/powerpoint/2010/main" val="296591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p:cNvGraphicFramePr>
            <a:graphicFrameLocks noGrp="1"/>
          </p:cNvGraphicFramePr>
          <p:nvPr>
            <p:ph sz="quarter" idx="11"/>
            <p:extLst>
              <p:ext uri="{D42A27DB-BD31-4B8C-83A1-F6EECF244321}">
                <p14:modId xmlns:p14="http://schemas.microsoft.com/office/powerpoint/2010/main" val="2841472805"/>
              </p:ext>
            </p:extLst>
          </p:nvPr>
        </p:nvGraphicFramePr>
        <p:xfrm>
          <a:off x="1289050" y="2993522"/>
          <a:ext cx="9607550" cy="2753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 Placeholder 23"/>
          <p:cNvSpPr>
            <a:spLocks noGrp="1"/>
          </p:cNvSpPr>
          <p:nvPr>
            <p:ph type="body" sz="quarter" idx="13"/>
          </p:nvPr>
        </p:nvSpPr>
        <p:spPr/>
        <p:txBody>
          <a:bodyPr/>
          <a:lstStyle/>
          <a:p>
            <a:endParaRPr lang="en-US"/>
          </a:p>
        </p:txBody>
      </p:sp>
      <p:sp>
        <p:nvSpPr>
          <p:cNvPr id="2" name="Title 1"/>
          <p:cNvSpPr>
            <a:spLocks noGrp="1"/>
          </p:cNvSpPr>
          <p:nvPr>
            <p:ph type="title"/>
          </p:nvPr>
        </p:nvSpPr>
        <p:spPr/>
        <p:txBody>
          <a:bodyPr/>
          <a:lstStyle/>
          <a:p>
            <a:r>
              <a:rPr lang="en-US" smtClean="0"/>
              <a:t>Digital Data Presentation Guidelines</a:t>
            </a:r>
            <a:endParaRPr lang="en-US" dirty="0"/>
          </a:p>
        </p:txBody>
      </p:sp>
      <p:sp>
        <p:nvSpPr>
          <p:cNvPr id="10" name="Text Placeholder 9"/>
          <p:cNvSpPr>
            <a:spLocks noGrp="1"/>
          </p:cNvSpPr>
          <p:nvPr>
            <p:ph type="body" sz="quarter" idx="12"/>
          </p:nvPr>
        </p:nvSpPr>
        <p:spPr>
          <a:xfrm>
            <a:off x="2666050" y="1704109"/>
            <a:ext cx="8230677" cy="914400"/>
          </a:xfrm>
        </p:spPr>
        <p:txBody>
          <a:bodyPr/>
          <a:lstStyle/>
          <a:p>
            <a:pPr algn="l"/>
            <a:r>
              <a:rPr lang="en-US" smtClean="0"/>
              <a:t>Does your favorite journal provide data presentation guidelines?  Share one of the guidelines with the class.</a:t>
            </a:r>
            <a:endParaRPr lang="en-US" dirty="0"/>
          </a:p>
        </p:txBody>
      </p:sp>
      <p:grpSp>
        <p:nvGrpSpPr>
          <p:cNvPr id="3" name="Group 2"/>
          <p:cNvGrpSpPr/>
          <p:nvPr/>
        </p:nvGrpSpPr>
        <p:grpSpPr>
          <a:xfrm>
            <a:off x="1447312" y="1723976"/>
            <a:ext cx="1084873" cy="1149966"/>
            <a:chOff x="1289050" y="1671223"/>
            <a:chExt cx="1696113" cy="1797880"/>
          </a:xfrm>
        </p:grpSpPr>
        <p:sp>
          <p:nvSpPr>
            <p:cNvPr id="6" name="Rounded Rectangle 5"/>
            <p:cNvSpPr/>
            <p:nvPr/>
          </p:nvSpPr>
          <p:spPr>
            <a:xfrm>
              <a:off x="1289050" y="1671223"/>
              <a:ext cx="1696113" cy="1168622"/>
            </a:xfrm>
            <a:prstGeom prst="roundRect">
              <a:avLst/>
            </a:prstGeom>
          </p:spPr>
          <p:style>
            <a:lnRef idx="1">
              <a:schemeClr val="accent1"/>
            </a:lnRef>
            <a:fillRef idx="2">
              <a:schemeClr val="accent1"/>
            </a:fillRef>
            <a:effectRef idx="1">
              <a:schemeClr val="accent1"/>
            </a:effectRef>
            <a:fontRef idx="minor">
              <a:schemeClr val="dk1"/>
            </a:fontRef>
          </p:style>
        </p:sp>
        <p:sp>
          <p:nvSpPr>
            <p:cNvPr id="7" name="Freeform 6"/>
            <p:cNvSpPr/>
            <p:nvPr/>
          </p:nvSpPr>
          <p:spPr>
            <a:xfrm>
              <a:off x="1289050" y="2839845"/>
              <a:ext cx="1696113" cy="629258"/>
            </a:xfrm>
            <a:custGeom>
              <a:avLst/>
              <a:gdLst>
                <a:gd name="connsiteX0" fmla="*/ 0 w 1696113"/>
                <a:gd name="connsiteY0" fmla="*/ 0 h 629258"/>
                <a:gd name="connsiteX1" fmla="*/ 1696113 w 1696113"/>
                <a:gd name="connsiteY1" fmla="*/ 0 h 629258"/>
                <a:gd name="connsiteX2" fmla="*/ 1696113 w 1696113"/>
                <a:gd name="connsiteY2" fmla="*/ 629258 h 629258"/>
                <a:gd name="connsiteX3" fmla="*/ 0 w 1696113"/>
                <a:gd name="connsiteY3" fmla="*/ 629258 h 629258"/>
                <a:gd name="connsiteX4" fmla="*/ 0 w 1696113"/>
                <a:gd name="connsiteY4" fmla="*/ 0 h 629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113" h="629258">
                  <a:moveTo>
                    <a:pt x="0" y="0"/>
                  </a:moveTo>
                  <a:lnTo>
                    <a:pt x="1696113" y="0"/>
                  </a:lnTo>
                  <a:lnTo>
                    <a:pt x="1696113" y="629258"/>
                  </a:lnTo>
                  <a:lnTo>
                    <a:pt x="0" y="6292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184912" rIns="184912" bIns="0" numCol="1" spcCol="1270" anchor="t" anchorCtr="0">
              <a:noAutofit/>
            </a:bodyPr>
            <a:lstStyle/>
            <a:p>
              <a:pPr lvl="0" algn="ctr" defTabSz="1155700" rtl="0">
                <a:lnSpc>
                  <a:spcPct val="90000"/>
                </a:lnSpc>
                <a:spcBef>
                  <a:spcPct val="0"/>
                </a:spcBef>
                <a:spcAft>
                  <a:spcPct val="35000"/>
                </a:spcAft>
              </a:pPr>
              <a:r>
                <a:rPr lang="en-US" sz="1400" kern="1200" dirty="0" smtClean="0"/>
                <a:t>DISCUSS</a:t>
              </a:r>
              <a:endParaRPr lang="en-US" sz="1400" kern="1200" dirty="0"/>
            </a:p>
          </p:txBody>
        </p:sp>
        <p:pic>
          <p:nvPicPr>
            <p:cNvPr id="8" name="Picture 7"/>
            <p:cNvPicPr>
              <a:picLocks noChangeAspect="1"/>
            </p:cNvPicPr>
            <p:nvPr/>
          </p:nvPicPr>
          <p:blipFill>
            <a:blip r:embed="rId8"/>
            <a:stretch>
              <a:fillRect/>
            </a:stretch>
          </p:blipFill>
          <p:spPr>
            <a:xfrm>
              <a:off x="1755498" y="1728997"/>
              <a:ext cx="967760" cy="1061356"/>
            </a:xfrm>
            <a:prstGeom prst="rect">
              <a:avLst/>
            </a:prstGeom>
          </p:spPr>
        </p:pic>
      </p:grpSp>
    </p:spTree>
    <p:extLst>
      <p:ext uri="{BB962C8B-B14F-4D97-AF65-F5344CB8AC3E}">
        <p14:creationId xmlns:p14="http://schemas.microsoft.com/office/powerpoint/2010/main" val="225771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10000"/>
          </a:bodyPr>
          <a:lstStyle/>
          <a:p>
            <a:pPr lvl="1"/>
            <a:r>
              <a:rPr lang="en-US" dirty="0" smtClean="0"/>
              <a:t>This is an image of a Western blot obtained when the protein analysis experiment was performed.  </a:t>
            </a:r>
          </a:p>
          <a:p>
            <a:pPr lvl="1"/>
            <a:r>
              <a:rPr lang="en-US" dirty="0" smtClean="0"/>
              <a:t>The image has not been adjusted or edited with photo-editing software (e.g., PowerPoint, Photoshop). </a:t>
            </a:r>
          </a:p>
          <a:p>
            <a:pPr lvl="1"/>
            <a:r>
              <a:rPr lang="en-US" b="1" dirty="0" smtClean="0"/>
              <a:t>This type of image is defined as an “original capture.” </a:t>
            </a:r>
            <a:endParaRPr lang="en-US" b="1" dirty="0"/>
          </a:p>
        </p:txBody>
      </p:sp>
      <p:sp>
        <p:nvSpPr>
          <p:cNvPr id="5" name="Title 4"/>
          <p:cNvSpPr>
            <a:spLocks noGrp="1"/>
          </p:cNvSpPr>
          <p:nvPr>
            <p:ph type="title"/>
          </p:nvPr>
        </p:nvSpPr>
        <p:spPr/>
        <p:txBody>
          <a:bodyPr/>
          <a:lstStyle/>
          <a:p>
            <a:r>
              <a:rPr lang="en-US" smtClean="0"/>
              <a:t>The Original Capture  </a:t>
            </a:r>
            <a:endParaRPr lang="en-US" dirty="0"/>
          </a:p>
        </p:txBody>
      </p:sp>
      <p:sp>
        <p:nvSpPr>
          <p:cNvPr id="7" name="Text Placeholder 6"/>
          <p:cNvSpPr>
            <a:spLocks noGrp="1"/>
          </p:cNvSpPr>
          <p:nvPr>
            <p:ph type="body" sz="quarter" idx="12"/>
          </p:nvPr>
        </p:nvSpPr>
        <p:spPr/>
        <p:txBody>
          <a:bodyPr/>
          <a:lstStyle/>
          <a:p>
            <a:r>
              <a:rPr lang="en-US" smtClean="0"/>
              <a:t>Always save the original capture!</a:t>
            </a:r>
            <a:endParaRPr lang="en-US" dirty="0"/>
          </a:p>
        </p:txBody>
      </p:sp>
      <p:pic>
        <p:nvPicPr>
          <p:cNvPr id="13" name="Picture 2" descr="Manipulation example-1 copy"/>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0916" r="10916"/>
          <a:stretch>
            <a:fillRect/>
          </a:stretch>
        </p:blipFill>
        <p:spPr>
          <a:prstGeom prst="rect">
            <a:avLst/>
          </a:prstGeom>
          <a:noFill/>
          <a:ln>
            <a:noFill/>
          </a:ln>
        </p:spPr>
      </p:pic>
      <p:sp>
        <p:nvSpPr>
          <p:cNvPr id="17" name="Text Placeholder 1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16777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Selective Presentation: Cropping</a:t>
            </a:r>
            <a:endParaRPr lang="en-US" dirty="0"/>
          </a:p>
        </p:txBody>
      </p:sp>
      <p:sp>
        <p:nvSpPr>
          <p:cNvPr id="17" name="Text Placeholder 16"/>
          <p:cNvSpPr>
            <a:spLocks noGrp="1"/>
          </p:cNvSpPr>
          <p:nvPr>
            <p:ph type="body" sz="quarter" idx="13"/>
          </p:nvPr>
        </p:nvSpPr>
        <p:spPr/>
        <p:txBody>
          <a:bodyPr/>
          <a:lstStyle/>
          <a:p>
            <a:endParaRPr lang="en-US"/>
          </a:p>
        </p:txBody>
      </p:sp>
      <p:pic>
        <p:nvPicPr>
          <p:cNvPr id="19" name="Picture 2" descr="Manipulation example-1 copy"/>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01" r="101"/>
          <a:stretch>
            <a:fillRect/>
          </a:stretch>
        </p:blipFill>
        <p:spPr/>
      </p:pic>
      <p:pic>
        <p:nvPicPr>
          <p:cNvPr id="18" name="Picture 1" descr="manipulation-  crop"/>
          <p:cNvPicPr>
            <a:picLocks noGrp="1" noChangeAspect="1" noChangeArrowheads="1"/>
          </p:cNvPicPr>
          <p:nvPr>
            <p:ph sz="quarter" idx="16"/>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16" r="13483"/>
          <a:stretch/>
        </p:blipFill>
        <p:spPr>
          <a:xfrm>
            <a:off x="5143500" y="1936530"/>
            <a:ext cx="5751513" cy="3638990"/>
          </a:xfrm>
          <a:solidFill>
            <a:schemeClr val="bg1"/>
          </a:solidFill>
        </p:spPr>
      </p:pic>
      <p:sp>
        <p:nvSpPr>
          <p:cNvPr id="20" name="TextBox 19"/>
          <p:cNvSpPr txBox="1"/>
          <p:nvPr/>
        </p:nvSpPr>
        <p:spPr>
          <a:xfrm>
            <a:off x="5638800" y="2590801"/>
            <a:ext cx="1073101" cy="430644"/>
          </a:xfrm>
          <a:prstGeom prst="rect">
            <a:avLst/>
          </a:prstGeom>
          <a:solidFill>
            <a:schemeClr val="bg1"/>
          </a:solidFill>
        </p:spPr>
        <p:txBody>
          <a:bodyPr wrap="none" rtlCol="0" anchor="ctr" anchorCtr="0">
            <a:noAutofit/>
          </a:bodyPr>
          <a:lstStyle/>
          <a:p>
            <a:pPr algn="r"/>
            <a:r>
              <a:rPr lang="en-US" sz="1200" dirty="0" smtClean="0"/>
              <a:t>1. Crop</a:t>
            </a:r>
            <a:endParaRPr lang="en-US" sz="1200" dirty="0"/>
          </a:p>
        </p:txBody>
      </p:sp>
      <p:sp>
        <p:nvSpPr>
          <p:cNvPr id="21" name="TextBox 20"/>
          <p:cNvSpPr txBox="1"/>
          <p:nvPr/>
        </p:nvSpPr>
        <p:spPr>
          <a:xfrm>
            <a:off x="5143499" y="3975101"/>
            <a:ext cx="1568402" cy="430644"/>
          </a:xfrm>
          <a:prstGeom prst="rect">
            <a:avLst/>
          </a:prstGeom>
          <a:solidFill>
            <a:schemeClr val="bg1"/>
          </a:solidFill>
        </p:spPr>
        <p:txBody>
          <a:bodyPr wrap="none" rtlCol="0" anchor="ctr" anchorCtr="0">
            <a:noAutofit/>
          </a:bodyPr>
          <a:lstStyle/>
          <a:p>
            <a:pPr algn="r"/>
            <a:r>
              <a:rPr lang="en-US" sz="1200" dirty="0" smtClean="0"/>
              <a:t>2. Close Crop</a:t>
            </a:r>
            <a:endParaRPr lang="en-US" sz="1200" dirty="0"/>
          </a:p>
        </p:txBody>
      </p:sp>
      <p:sp>
        <p:nvSpPr>
          <p:cNvPr id="23" name="TextBox 22"/>
          <p:cNvSpPr txBox="1"/>
          <p:nvPr/>
        </p:nvSpPr>
        <p:spPr>
          <a:xfrm>
            <a:off x="5143499" y="4719517"/>
            <a:ext cx="1568401" cy="430644"/>
          </a:xfrm>
          <a:prstGeom prst="rect">
            <a:avLst/>
          </a:prstGeom>
          <a:solidFill>
            <a:schemeClr val="bg1"/>
          </a:solidFill>
        </p:spPr>
        <p:txBody>
          <a:bodyPr wrap="none" rtlCol="0" anchor="ctr" anchorCtr="0">
            <a:noAutofit/>
          </a:bodyPr>
          <a:lstStyle/>
          <a:p>
            <a:pPr algn="r"/>
            <a:r>
              <a:rPr lang="en-US" sz="1200" dirty="0" smtClean="0"/>
              <a:t>3. Very Close Crop</a:t>
            </a:r>
            <a:endParaRPr lang="en-US" sz="1200" dirty="0"/>
          </a:p>
        </p:txBody>
      </p:sp>
    </p:spTree>
    <p:extLst>
      <p:ext uri="{BB962C8B-B14F-4D97-AF65-F5344CB8AC3E}">
        <p14:creationId xmlns:p14="http://schemas.microsoft.com/office/powerpoint/2010/main" val="179361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Selective Enhancement: Brightness/Contrast Adjustment</a:t>
            </a:r>
            <a:endParaRPr lang="en-US" dirty="0"/>
          </a:p>
        </p:txBody>
      </p:sp>
      <p:sp>
        <p:nvSpPr>
          <p:cNvPr id="11" name="Text Placeholder 10"/>
          <p:cNvSpPr>
            <a:spLocks noGrp="1"/>
          </p:cNvSpPr>
          <p:nvPr>
            <p:ph type="body" sz="quarter" idx="13"/>
          </p:nvPr>
        </p:nvSpPr>
        <p:spPr/>
        <p:txBody>
          <a:bodyPr/>
          <a:lstStyle/>
          <a:p>
            <a:endParaRPr lang="en-US"/>
          </a:p>
        </p:txBody>
      </p:sp>
      <p:pic>
        <p:nvPicPr>
          <p:cNvPr id="15" name="Picture 2" descr="Manipulation example-1 copy"/>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01" r="101"/>
          <a:stretch>
            <a:fillRect/>
          </a:stretch>
        </p:blipFill>
        <p:spPr/>
      </p:pic>
      <p:pic>
        <p:nvPicPr>
          <p:cNvPr id="16" name="Picture 2" descr="manipulation - color copy"/>
          <p:cNvPicPr>
            <a:picLocks noGrp="1" noChangeAspect="1" noChangeArrowheads="1"/>
          </p:cNvPicPr>
          <p:nvPr>
            <p:ph sz="quarter" idx="16"/>
          </p:nvPr>
        </p:nvPicPr>
        <p:blipFill>
          <a:blip r:embed="rId4">
            <a:extLst>
              <a:ext uri="{28A0092B-C50C-407E-A947-70E740481C1C}">
                <a14:useLocalDpi xmlns:a14="http://schemas.microsoft.com/office/drawing/2010/main" val="0"/>
              </a:ext>
            </a:extLst>
          </a:blip>
          <a:stretch>
            <a:fillRect/>
          </a:stretch>
        </p:blipFill>
        <p:spPr>
          <a:xfrm>
            <a:off x="5925280" y="2271649"/>
            <a:ext cx="4187952" cy="2968752"/>
          </a:xfrm>
        </p:spPr>
      </p:pic>
      <p:sp>
        <p:nvSpPr>
          <p:cNvPr id="17" name="TextBox 16"/>
          <p:cNvSpPr txBox="1"/>
          <p:nvPr/>
        </p:nvSpPr>
        <p:spPr>
          <a:xfrm>
            <a:off x="6134100" y="2501192"/>
            <a:ext cx="1504901" cy="430644"/>
          </a:xfrm>
          <a:prstGeom prst="rect">
            <a:avLst/>
          </a:prstGeom>
          <a:solidFill>
            <a:schemeClr val="bg1"/>
          </a:solidFill>
        </p:spPr>
        <p:txBody>
          <a:bodyPr wrap="none" rtlCol="0" anchor="ctr" anchorCtr="0">
            <a:noAutofit/>
          </a:bodyPr>
          <a:lstStyle/>
          <a:p>
            <a:pPr algn="r"/>
            <a:r>
              <a:rPr lang="en-US" sz="1200" dirty="0" smtClean="0"/>
              <a:t>1. No Adjustment</a:t>
            </a:r>
            <a:endParaRPr lang="en-US" sz="1200" dirty="0"/>
          </a:p>
        </p:txBody>
      </p:sp>
      <p:sp>
        <p:nvSpPr>
          <p:cNvPr id="20" name="TextBox 19"/>
          <p:cNvSpPr txBox="1"/>
          <p:nvPr/>
        </p:nvSpPr>
        <p:spPr>
          <a:xfrm>
            <a:off x="6134100" y="3428292"/>
            <a:ext cx="1504901" cy="430644"/>
          </a:xfrm>
          <a:prstGeom prst="rect">
            <a:avLst/>
          </a:prstGeom>
          <a:solidFill>
            <a:schemeClr val="bg1"/>
          </a:solidFill>
        </p:spPr>
        <p:txBody>
          <a:bodyPr wrap="none" rtlCol="0" anchor="ctr" anchorCtr="0">
            <a:noAutofit/>
          </a:bodyPr>
          <a:lstStyle/>
          <a:p>
            <a:pPr algn="r"/>
            <a:r>
              <a:rPr lang="en-US" sz="1200" dirty="0" smtClean="0"/>
              <a:t>2. Auto Contrast</a:t>
            </a:r>
            <a:endParaRPr lang="en-US" sz="1200" dirty="0"/>
          </a:p>
        </p:txBody>
      </p:sp>
      <p:sp>
        <p:nvSpPr>
          <p:cNvPr id="21" name="TextBox 20"/>
          <p:cNvSpPr txBox="1"/>
          <p:nvPr/>
        </p:nvSpPr>
        <p:spPr>
          <a:xfrm>
            <a:off x="6134100" y="4340828"/>
            <a:ext cx="1504901" cy="688372"/>
          </a:xfrm>
          <a:prstGeom prst="rect">
            <a:avLst/>
          </a:prstGeom>
          <a:solidFill>
            <a:schemeClr val="bg1"/>
          </a:solidFill>
        </p:spPr>
        <p:txBody>
          <a:bodyPr wrap="none" rtlCol="0" anchor="ctr" anchorCtr="0">
            <a:noAutofit/>
          </a:bodyPr>
          <a:lstStyle/>
          <a:p>
            <a:pPr algn="r"/>
            <a:r>
              <a:rPr lang="en-US" sz="1200" dirty="0" smtClean="0"/>
              <a:t>3. High Contrast</a:t>
            </a:r>
            <a:br>
              <a:rPr lang="en-US" sz="1200" dirty="0" smtClean="0"/>
            </a:br>
            <a:r>
              <a:rPr lang="en-US" sz="1200" dirty="0" smtClean="0"/>
              <a:t>High Brightness</a:t>
            </a:r>
            <a:endParaRPr lang="en-US" sz="1200" dirty="0"/>
          </a:p>
        </p:txBody>
      </p:sp>
    </p:spTree>
    <p:extLst>
      <p:ext uri="{BB962C8B-B14F-4D97-AF65-F5344CB8AC3E}">
        <p14:creationId xmlns:p14="http://schemas.microsoft.com/office/powerpoint/2010/main" val="42111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Order and Rearrangement</a:t>
            </a:r>
            <a:endParaRPr lang="en-US" dirty="0"/>
          </a:p>
        </p:txBody>
      </p:sp>
      <p:sp>
        <p:nvSpPr>
          <p:cNvPr id="8" name="Text Placeholder 7"/>
          <p:cNvSpPr>
            <a:spLocks noGrp="1"/>
          </p:cNvSpPr>
          <p:nvPr>
            <p:ph type="body" sz="quarter" idx="13"/>
          </p:nvPr>
        </p:nvSpPr>
        <p:spPr/>
        <p:txBody>
          <a:bodyPr/>
          <a:lstStyle/>
          <a:p>
            <a:endParaRPr lang="en-US"/>
          </a:p>
        </p:txBody>
      </p:sp>
      <p:pic>
        <p:nvPicPr>
          <p:cNvPr id="12" name="Picture 2" descr="Manipulation example-1 copy"/>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01" r="101"/>
          <a:stretch>
            <a:fillRect/>
          </a:stretch>
        </p:blipFill>
        <p:spPr/>
      </p:pic>
      <p:pic>
        <p:nvPicPr>
          <p:cNvPr id="13" name="Picture 2" descr="Manipulation-movement"/>
          <p:cNvPicPr>
            <a:picLocks noGrp="1" noChangeAspect="1" noChangeArrowheads="1"/>
          </p:cNvPicPr>
          <p:nvPr>
            <p:ph sz="quarter" idx="16"/>
          </p:nvPr>
        </p:nvPicPr>
        <p:blipFill>
          <a:blip r:embed="rId4">
            <a:extLst>
              <a:ext uri="{28A0092B-C50C-407E-A947-70E740481C1C}">
                <a14:useLocalDpi xmlns:a14="http://schemas.microsoft.com/office/drawing/2010/main" val="0"/>
              </a:ext>
            </a:extLst>
          </a:blip>
          <a:srcRect/>
          <a:stretch>
            <a:fillRect/>
          </a:stretch>
        </p:blipFill>
        <p:spPr>
          <a:xfrm>
            <a:off x="5265297" y="1849438"/>
            <a:ext cx="5507919" cy="3813175"/>
          </a:xfrm>
        </p:spPr>
      </p:pic>
      <p:sp>
        <p:nvSpPr>
          <p:cNvPr id="14" name="TextBox 13"/>
          <p:cNvSpPr txBox="1"/>
          <p:nvPr/>
        </p:nvSpPr>
        <p:spPr>
          <a:xfrm>
            <a:off x="5404998" y="2286001"/>
            <a:ext cx="1446604" cy="430644"/>
          </a:xfrm>
          <a:prstGeom prst="rect">
            <a:avLst/>
          </a:prstGeom>
          <a:solidFill>
            <a:schemeClr val="bg1"/>
          </a:solidFill>
        </p:spPr>
        <p:txBody>
          <a:bodyPr wrap="none" rtlCol="0" anchor="ctr" anchorCtr="0">
            <a:noAutofit/>
          </a:bodyPr>
          <a:lstStyle/>
          <a:p>
            <a:pPr algn="r"/>
            <a:r>
              <a:rPr lang="en-US" sz="1200" dirty="0" smtClean="0"/>
              <a:t>1. No Adjustment</a:t>
            </a:r>
            <a:endParaRPr lang="en-US" sz="1200" dirty="0"/>
          </a:p>
        </p:txBody>
      </p:sp>
      <p:sp>
        <p:nvSpPr>
          <p:cNvPr id="15" name="TextBox 14"/>
          <p:cNvSpPr txBox="1"/>
          <p:nvPr/>
        </p:nvSpPr>
        <p:spPr>
          <a:xfrm>
            <a:off x="5283199" y="3992996"/>
            <a:ext cx="1568402" cy="430644"/>
          </a:xfrm>
          <a:prstGeom prst="rect">
            <a:avLst/>
          </a:prstGeom>
          <a:solidFill>
            <a:schemeClr val="bg1"/>
          </a:solidFill>
        </p:spPr>
        <p:txBody>
          <a:bodyPr wrap="none" rtlCol="0" anchor="ctr" anchorCtr="0">
            <a:noAutofit/>
          </a:bodyPr>
          <a:lstStyle/>
          <a:p>
            <a:pPr algn="r"/>
            <a:r>
              <a:rPr lang="en-US" sz="1200" dirty="0" smtClean="0"/>
              <a:t>3. Removed Lane 4</a:t>
            </a:r>
            <a:br>
              <a:rPr lang="en-US" sz="1200" dirty="0" smtClean="0"/>
            </a:br>
            <a:r>
              <a:rPr lang="en-US" sz="1200" dirty="0" smtClean="0"/>
              <a:t>with Space</a:t>
            </a:r>
            <a:endParaRPr lang="en-US" sz="1200" dirty="0"/>
          </a:p>
        </p:txBody>
      </p:sp>
      <p:sp>
        <p:nvSpPr>
          <p:cNvPr id="17" name="TextBox 16"/>
          <p:cNvSpPr txBox="1"/>
          <p:nvPr/>
        </p:nvSpPr>
        <p:spPr>
          <a:xfrm>
            <a:off x="5283199" y="4849091"/>
            <a:ext cx="1568401" cy="430644"/>
          </a:xfrm>
          <a:prstGeom prst="rect">
            <a:avLst/>
          </a:prstGeom>
          <a:solidFill>
            <a:schemeClr val="bg1"/>
          </a:solidFill>
        </p:spPr>
        <p:txBody>
          <a:bodyPr wrap="none" rtlCol="0" anchor="ctr" anchorCtr="0">
            <a:noAutofit/>
          </a:bodyPr>
          <a:lstStyle/>
          <a:p>
            <a:pPr algn="r"/>
            <a:r>
              <a:rPr lang="en-US" sz="1200" dirty="0" smtClean="0"/>
              <a:t>4. Removed Lane 4</a:t>
            </a:r>
            <a:br>
              <a:rPr lang="en-US" sz="1200" dirty="0" smtClean="0"/>
            </a:br>
            <a:r>
              <a:rPr lang="en-US" sz="1200" dirty="0" smtClean="0"/>
              <a:t>Solid Line Inserted</a:t>
            </a:r>
            <a:endParaRPr lang="en-US" sz="1200" dirty="0"/>
          </a:p>
        </p:txBody>
      </p:sp>
      <p:sp>
        <p:nvSpPr>
          <p:cNvPr id="18" name="TextBox 17"/>
          <p:cNvSpPr txBox="1"/>
          <p:nvPr/>
        </p:nvSpPr>
        <p:spPr>
          <a:xfrm>
            <a:off x="5283200" y="3136901"/>
            <a:ext cx="1568402" cy="430644"/>
          </a:xfrm>
          <a:prstGeom prst="rect">
            <a:avLst/>
          </a:prstGeom>
          <a:solidFill>
            <a:schemeClr val="bg1"/>
          </a:solidFill>
        </p:spPr>
        <p:txBody>
          <a:bodyPr wrap="none" rtlCol="0" anchor="ctr" anchorCtr="0">
            <a:noAutofit/>
          </a:bodyPr>
          <a:lstStyle/>
          <a:p>
            <a:pPr algn="r"/>
            <a:r>
              <a:rPr lang="en-US" sz="1200" dirty="0" smtClean="0"/>
              <a:t>2. Removed Lane 4</a:t>
            </a:r>
            <a:endParaRPr lang="en-US" sz="1200" dirty="0"/>
          </a:p>
        </p:txBody>
      </p:sp>
    </p:spTree>
    <p:extLst>
      <p:ext uri="{BB962C8B-B14F-4D97-AF65-F5344CB8AC3E}">
        <p14:creationId xmlns:p14="http://schemas.microsoft.com/office/powerpoint/2010/main" val="133592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a:xfrm>
            <a:off x="5795494" y="2438400"/>
            <a:ext cx="5110162" cy="3505200"/>
          </a:xfrm>
        </p:spPr>
        <p:txBody>
          <a:bodyPr/>
          <a:lstStyle/>
          <a:p>
            <a:pPr lvl="1"/>
            <a:r>
              <a:rPr lang="en-US" altLang="en-US" dirty="0" smtClean="0"/>
              <a:t>These activities will help you APPLY what you have learned so far to common scenarios.</a:t>
            </a:r>
          </a:p>
          <a:p>
            <a:pPr lvl="1"/>
            <a:r>
              <a:rPr lang="en-US" altLang="en-US" dirty="0" smtClean="0"/>
              <a:t>BE SURE to add notes from this presentation to your “My Publications Best Practices” document.</a:t>
            </a:r>
            <a:endParaRPr lang="en-US" altLang="en-US" dirty="0"/>
          </a:p>
        </p:txBody>
      </p:sp>
      <p:sp>
        <p:nvSpPr>
          <p:cNvPr id="2" name="Title 1"/>
          <p:cNvSpPr>
            <a:spLocks noGrp="1"/>
          </p:cNvSpPr>
          <p:nvPr>
            <p:ph type="title"/>
          </p:nvPr>
        </p:nvSpPr>
        <p:spPr/>
        <p:txBody>
          <a:bodyPr/>
          <a:lstStyle/>
          <a:p>
            <a:r>
              <a:rPr lang="en-US" smtClean="0"/>
              <a:t>Small Group Activities</a:t>
            </a:r>
            <a:endParaRPr lang="en-US" dirty="0"/>
          </a:p>
        </p:txBody>
      </p:sp>
      <p:sp>
        <p:nvSpPr>
          <p:cNvPr id="19" name="Text Placeholder 18"/>
          <p:cNvSpPr>
            <a:spLocks noGrp="1"/>
          </p:cNvSpPr>
          <p:nvPr>
            <p:ph type="body" sz="quarter" idx="12"/>
          </p:nvPr>
        </p:nvSpPr>
        <p:spPr/>
        <p:txBody>
          <a:bodyPr/>
          <a:lstStyle/>
          <a:p>
            <a:r>
              <a:rPr lang="en-US" altLang="en-US" smtClean="0"/>
              <a:t>Your instructor will provide directions for these activities</a:t>
            </a:r>
            <a:endParaRPr lang="en-US" dirty="0"/>
          </a:p>
        </p:txBody>
      </p:sp>
      <p:sp>
        <p:nvSpPr>
          <p:cNvPr id="27" name="Text Placeholder 26"/>
          <p:cNvSpPr>
            <a:spLocks noGrp="1"/>
          </p:cNvSpPr>
          <p:nvPr>
            <p:ph type="body" sz="quarter" idx="13"/>
          </p:nvPr>
        </p:nvSpPr>
        <p:spPr/>
        <p:txBody>
          <a:bodyPr/>
          <a:lstStyle/>
          <a:p>
            <a:endParaRPr lang="en-US"/>
          </a:p>
        </p:txBody>
      </p:sp>
      <p:sp>
        <p:nvSpPr>
          <p:cNvPr id="21" name="Text Placeholder 20"/>
          <p:cNvSpPr>
            <a:spLocks noGrp="1"/>
          </p:cNvSpPr>
          <p:nvPr>
            <p:ph type="body" sz="quarter" idx="14"/>
          </p:nvPr>
        </p:nvSpPr>
        <p:spPr/>
        <p:txBody>
          <a:bodyPr/>
          <a:lstStyle/>
          <a:p>
            <a:r>
              <a:rPr lang="en-US" smtClean="0"/>
              <a:t>DISCUSS</a:t>
            </a:r>
            <a:endParaRPr lang="en-US" dirty="0"/>
          </a:p>
        </p:txBody>
      </p:sp>
      <p:sp>
        <p:nvSpPr>
          <p:cNvPr id="4" name="Freeform 3"/>
          <p:cNvSpPr/>
          <p:nvPr/>
        </p:nvSpPr>
        <p:spPr>
          <a:xfrm>
            <a:off x="5195699" y="2376489"/>
            <a:ext cx="1696113" cy="629258"/>
          </a:xfrm>
          <a:custGeom>
            <a:avLst/>
            <a:gdLst>
              <a:gd name="connsiteX0" fmla="*/ 0 w 1696113"/>
              <a:gd name="connsiteY0" fmla="*/ 0 h 629258"/>
              <a:gd name="connsiteX1" fmla="*/ 1696113 w 1696113"/>
              <a:gd name="connsiteY1" fmla="*/ 0 h 629258"/>
              <a:gd name="connsiteX2" fmla="*/ 1696113 w 1696113"/>
              <a:gd name="connsiteY2" fmla="*/ 629258 h 629258"/>
              <a:gd name="connsiteX3" fmla="*/ 0 w 1696113"/>
              <a:gd name="connsiteY3" fmla="*/ 629258 h 629258"/>
              <a:gd name="connsiteX4" fmla="*/ 0 w 1696113"/>
              <a:gd name="connsiteY4" fmla="*/ 0 h 629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113" h="629258">
                <a:moveTo>
                  <a:pt x="0" y="0"/>
                </a:moveTo>
                <a:lnTo>
                  <a:pt x="1696113" y="0"/>
                </a:lnTo>
                <a:lnTo>
                  <a:pt x="1696113" y="629258"/>
                </a:lnTo>
                <a:lnTo>
                  <a:pt x="0" y="6292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184912" rIns="184912" bIns="0" numCol="1" spcCol="1270" anchor="t" anchorCtr="0">
            <a:noAutofit/>
          </a:bodyPr>
          <a:lstStyle/>
          <a:p>
            <a:pPr lvl="0" algn="ctr" defTabSz="1155700" rtl="0">
              <a:lnSpc>
                <a:spcPct val="90000"/>
              </a:lnSpc>
              <a:spcBef>
                <a:spcPct val="0"/>
              </a:spcBef>
              <a:spcAft>
                <a:spcPct val="35000"/>
              </a:spcAft>
            </a:pPr>
            <a:endParaRPr lang="en-US" sz="2600" kern="12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8658" y="2984352"/>
            <a:ext cx="1714084" cy="1879860"/>
          </a:xfrm>
          <a:prstGeom prst="rect">
            <a:avLst/>
          </a:prstGeom>
        </p:spPr>
      </p:pic>
    </p:spTree>
    <p:extLst>
      <p:ext uri="{BB962C8B-B14F-4D97-AF65-F5344CB8AC3E}">
        <p14:creationId xmlns:p14="http://schemas.microsoft.com/office/powerpoint/2010/main" val="35269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Data Management And Integrity</a:t>
            </a:r>
            <a:endParaRPr lang="en-US" dirty="0"/>
          </a:p>
        </p:txBody>
      </p:sp>
      <p:sp>
        <p:nvSpPr>
          <p:cNvPr id="3" name="Content Placeholder 2"/>
          <p:cNvSpPr>
            <a:spLocks noGrp="1"/>
          </p:cNvSpPr>
          <p:nvPr>
            <p:ph idx="1"/>
          </p:nvPr>
        </p:nvSpPr>
        <p:spPr/>
        <p:txBody>
          <a:bodyPr>
            <a:normAutofit fontScale="77500" lnSpcReduction="20000"/>
          </a:bodyPr>
          <a:lstStyle/>
          <a:p>
            <a:pPr lvl="1"/>
            <a:r>
              <a:rPr lang="en-US" dirty="0" smtClean="0"/>
              <a:t>Access more APS Professional Skills Training Courses at </a:t>
            </a:r>
            <a:r>
              <a:rPr lang="en-US" dirty="0" smtClean="0">
                <a:hlinkClick r:id="rId3"/>
              </a:rPr>
              <a:t>www.the-aps.org/pst</a:t>
            </a:r>
            <a:endParaRPr lang="en-US" dirty="0" smtClean="0"/>
          </a:p>
          <a:p>
            <a:pPr lvl="1"/>
            <a:r>
              <a:rPr lang="en-US" dirty="0" smtClean="0"/>
              <a:t>This module is part of a series of seven teaching modules designed to promote best practices in publication ethics for life scientists and biomedical engineers who publish research papers. The modules were developed with support from the National Science Foundation (NSF) (#SES -1238368) and in collaboration with staff and members of the APS, BMES, and SBE. The modules represent the views of the authors and do not necessarily represent the views of NSF, APS, BMES, or SBE.  The information in these modules is designed to represent a summary of good practices and advice at the time of publication. They are not meant to serve as legal advice or publisher policy and do not in any way guarantee protection from professional ethics charges. </a:t>
            </a:r>
          </a:p>
          <a:p>
            <a:pPr lvl="1"/>
            <a:r>
              <a:rPr lang="en-US" dirty="0" smtClean="0"/>
              <a:t>For more information on how the materials were developed and tested, please contact the authors.</a:t>
            </a:r>
            <a:endParaRPr lang="en-US" dirty="0"/>
          </a:p>
        </p:txBody>
      </p:sp>
    </p:spTree>
    <p:extLst>
      <p:ext uri="{BB962C8B-B14F-4D97-AF65-F5344CB8AC3E}">
        <p14:creationId xmlns:p14="http://schemas.microsoft.com/office/powerpoint/2010/main" val="262828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VZbk3GEVSw"/>
          <p:cNvPicPr>
            <a:picLocks noRot="1" noChangeAspect="1"/>
          </p:cNvPicPr>
          <p:nvPr>
            <a:videoFile r:link="rId1"/>
          </p:nvPr>
        </p:nvPicPr>
        <p:blipFill>
          <a:blip r:embed="rId4"/>
          <a:stretch>
            <a:fillRect/>
          </a:stretch>
        </p:blipFill>
        <p:spPr>
          <a:xfrm>
            <a:off x="1923245" y="1043322"/>
            <a:ext cx="8345512" cy="5814678"/>
          </a:xfrm>
          <a:prstGeom prst="rect">
            <a:avLst/>
          </a:prstGeom>
        </p:spPr>
      </p:pic>
      <p:sp>
        <p:nvSpPr>
          <p:cNvPr id="12" name="Rectangle 11"/>
          <p:cNvSpPr/>
          <p:nvPr/>
        </p:nvSpPr>
        <p:spPr>
          <a:xfrm>
            <a:off x="789904" y="27659"/>
            <a:ext cx="11097296" cy="1015663"/>
          </a:xfrm>
          <a:prstGeom prst="rect">
            <a:avLst/>
          </a:prstGeom>
        </p:spPr>
        <p:txBody>
          <a:bodyPr wrap="square">
            <a:spAutoFit/>
          </a:bodyPr>
          <a:lstStyle/>
          <a:p>
            <a:r>
              <a:rPr lang="en-US" dirty="0">
                <a:solidFill>
                  <a:schemeClr val="bg1"/>
                </a:solidFill>
              </a:rPr>
              <a:t>Play video</a:t>
            </a:r>
          </a:p>
          <a:p>
            <a:r>
              <a:rPr lang="en-US" sz="1600" dirty="0">
                <a:solidFill>
                  <a:schemeClr val="bg1"/>
                </a:solidFill>
              </a:rPr>
              <a:t>“Data Sharing and Management Snafu in 3 Short Acts” </a:t>
            </a:r>
            <a:r>
              <a:rPr lang="en-US" sz="1200" dirty="0">
                <a:solidFill>
                  <a:schemeClr val="bg1"/>
                </a:solidFill>
              </a:rPr>
              <a:t>by Karen Hanson, Alisa </a:t>
            </a:r>
            <a:r>
              <a:rPr lang="en-US" sz="1200" dirty="0" err="1">
                <a:solidFill>
                  <a:schemeClr val="bg1"/>
                </a:solidFill>
              </a:rPr>
              <a:t>Surkis</a:t>
            </a:r>
            <a:r>
              <a:rPr lang="en-US" sz="1200" dirty="0">
                <a:solidFill>
                  <a:schemeClr val="bg1"/>
                </a:solidFill>
              </a:rPr>
              <a:t>, and Karen </a:t>
            </a:r>
            <a:r>
              <a:rPr lang="en-US" sz="1200" dirty="0" err="1">
                <a:solidFill>
                  <a:schemeClr val="bg1"/>
                </a:solidFill>
              </a:rPr>
              <a:t>Yacobucci</a:t>
            </a:r>
            <a:r>
              <a:rPr lang="en-US" sz="1200" dirty="0">
                <a:solidFill>
                  <a:schemeClr val="bg1"/>
                </a:solidFill>
              </a:rPr>
              <a:t>, NYU Health Sciences Libraries, August 3, 2012.</a:t>
            </a:r>
          </a:p>
          <a:p>
            <a:r>
              <a:rPr lang="en-US" sz="1400" dirty="0">
                <a:solidFill>
                  <a:schemeClr val="bg1"/>
                </a:solidFill>
                <a:hlinkClick r:id="rId5"/>
              </a:rPr>
              <a:t>https://www.youtube.com/watch?v=N2zK3sAtr-4</a:t>
            </a:r>
            <a:r>
              <a:rPr lang="en-US" sz="1400" dirty="0">
                <a:solidFill>
                  <a:schemeClr val="bg1"/>
                </a:solidFill>
              </a:rPr>
              <a:t>  </a:t>
            </a:r>
          </a:p>
        </p:txBody>
      </p:sp>
    </p:spTree>
    <p:extLst>
      <p:ext uri="{BB962C8B-B14F-4D97-AF65-F5344CB8AC3E}">
        <p14:creationId xmlns:p14="http://schemas.microsoft.com/office/powerpoint/2010/main" val="71774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lvl="1"/>
            <a:r>
              <a:rPr lang="en-US" dirty="0" smtClean="0"/>
              <a:t>Label your data clearly (date / experiment / lanes / treatments)</a:t>
            </a:r>
          </a:p>
          <a:p>
            <a:pPr lvl="1"/>
            <a:r>
              <a:rPr lang="en-US" dirty="0" smtClean="0"/>
              <a:t>Save versions of data at each step of modification (from raw data to figures prepared for publication)</a:t>
            </a:r>
          </a:p>
          <a:p>
            <a:pPr lvl="1"/>
            <a:r>
              <a:rPr lang="en-US" dirty="0" smtClean="0"/>
              <a:t>Specify the pieces of data that are included in your manuscript  </a:t>
            </a:r>
          </a:p>
          <a:p>
            <a:endParaRPr lang="en-US" dirty="0" smtClean="0"/>
          </a:p>
          <a:p>
            <a:r>
              <a:rPr lang="en-US" dirty="0" smtClean="0"/>
              <a:t>Could your advisor readily locate a piece of your data if you had to instruct him/her over the phone or by email?  </a:t>
            </a:r>
            <a:endParaRPr lang="en-US" dirty="0"/>
          </a:p>
        </p:txBody>
      </p:sp>
      <p:sp>
        <p:nvSpPr>
          <p:cNvPr id="2" name="Title 1"/>
          <p:cNvSpPr>
            <a:spLocks noGrp="1"/>
          </p:cNvSpPr>
          <p:nvPr>
            <p:ph type="title"/>
          </p:nvPr>
        </p:nvSpPr>
        <p:spPr>
          <a:xfrm>
            <a:off x="908917" y="739938"/>
            <a:ext cx="10372976" cy="1698461"/>
          </a:xfrm>
        </p:spPr>
        <p:txBody>
          <a:bodyPr/>
          <a:lstStyle/>
          <a:p>
            <a:r>
              <a:rPr lang="en-US" dirty="0" smtClean="0"/>
              <a:t>What are Good Practices for Keeping a Record of Your Data?</a:t>
            </a:r>
            <a:endParaRPr lang="en-US" dirty="0"/>
          </a:p>
        </p:txBody>
      </p:sp>
      <p:pic>
        <p:nvPicPr>
          <p:cNvPr id="10" name="Picture 4" descr="http://images.clipart.com/thb/thb13/PO/050409_5303_23/26559306.thb.jpg?050409_5303_2337_j__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21549" b="21549"/>
          <a:stretch>
            <a:fillRect/>
          </a:stretch>
        </p:blipFill>
        <p:spPr/>
      </p:pic>
      <p:sp>
        <p:nvSpPr>
          <p:cNvPr id="13" name="Text Placeholder 12"/>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52911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normAutofit fontScale="70000" lnSpcReduction="20000"/>
          </a:bodyPr>
          <a:lstStyle/>
          <a:p>
            <a:pPr algn="ctr"/>
            <a:r>
              <a:rPr lang="en-US" b="1" dirty="0" smtClean="0"/>
              <a:t>NSF funded:</a:t>
            </a:r>
            <a:r>
              <a:rPr lang="en-US" dirty="0" smtClean="0"/>
              <a:t> “Financial records, supporting documents, statistical records and other records pertinent to a grant will be retained by the grantee for a period of </a:t>
            </a:r>
            <a:r>
              <a:rPr lang="en-US" b="1" dirty="0" smtClean="0"/>
              <a:t>three years from submission of the Final Project Report </a:t>
            </a:r>
            <a:r>
              <a:rPr lang="en-US" dirty="0" smtClean="0"/>
              <a:t>described in GPM 342, “Final Project Report,” (with exceptions)</a:t>
            </a:r>
          </a:p>
          <a:p>
            <a:pPr algn="ctr"/>
            <a:r>
              <a:rPr lang="en-US" dirty="0" smtClean="0"/>
              <a:t>	</a:t>
            </a:r>
            <a:r>
              <a:rPr lang="en-US" dirty="0" smtClean="0">
                <a:hlinkClick r:id="rId3"/>
              </a:rPr>
              <a:t>http://www.nsf.gov/pubs/manuals/gpm05_131/gpm05_131.pdf</a:t>
            </a:r>
            <a:r>
              <a:rPr lang="en-US" dirty="0" smtClean="0"/>
              <a:t/>
            </a:r>
            <a:br>
              <a:rPr lang="en-US" dirty="0" smtClean="0"/>
            </a:br>
            <a:endParaRPr lang="en-US" b="1" dirty="0" smtClean="0"/>
          </a:p>
          <a:p>
            <a:pPr algn="ctr"/>
            <a:r>
              <a:rPr lang="en-US" b="1" dirty="0" smtClean="0"/>
              <a:t>NIH funded:</a:t>
            </a:r>
            <a:r>
              <a:rPr lang="en-US" dirty="0" smtClean="0"/>
              <a:t>  “Grantees generally must retain financial and programmatic records, supporting documents, statistical records, and all other records that are required by the terms of a grant, or may reasonably be considered pertinent to a grant, for a period of </a:t>
            </a:r>
            <a:r>
              <a:rPr lang="en-US" b="1" dirty="0" smtClean="0"/>
              <a:t>three years from the date the annual FFR is submitted.</a:t>
            </a:r>
            <a:r>
              <a:rPr lang="en-US" dirty="0" smtClean="0"/>
              <a:t>”</a:t>
            </a:r>
          </a:p>
          <a:p>
            <a:pPr algn="ctr"/>
            <a:r>
              <a:rPr lang="en-US" dirty="0" smtClean="0"/>
              <a:t>	</a:t>
            </a:r>
            <a:r>
              <a:rPr lang="en-US" dirty="0" smtClean="0">
                <a:hlinkClick r:id="rId4"/>
              </a:rPr>
              <a:t>http://www.fic.nih.gov/Grants/Pages/records.aspx</a:t>
            </a:r>
            <a:r>
              <a:rPr lang="en-US" dirty="0" smtClean="0"/>
              <a:t> </a:t>
            </a:r>
            <a:endParaRPr lang="en-US" dirty="0"/>
          </a:p>
        </p:txBody>
      </p:sp>
      <p:sp>
        <p:nvSpPr>
          <p:cNvPr id="13" name="Text Placeholder 12"/>
          <p:cNvSpPr>
            <a:spLocks noGrp="1"/>
          </p:cNvSpPr>
          <p:nvPr>
            <p:ph type="body" sz="quarter" idx="13"/>
          </p:nvPr>
        </p:nvSpPr>
        <p:spPr/>
        <p:txBody>
          <a:bodyPr/>
          <a:lstStyle/>
          <a:p>
            <a:endParaRPr lang="en-US"/>
          </a:p>
        </p:txBody>
      </p:sp>
      <p:sp>
        <p:nvSpPr>
          <p:cNvPr id="2" name="Title 1"/>
          <p:cNvSpPr>
            <a:spLocks noGrp="1"/>
          </p:cNvSpPr>
          <p:nvPr>
            <p:ph type="title"/>
          </p:nvPr>
        </p:nvSpPr>
        <p:spPr/>
        <p:txBody>
          <a:bodyPr/>
          <a:lstStyle/>
          <a:p>
            <a:r>
              <a:rPr lang="en-US" smtClean="0"/>
              <a:t>Recordkeeping Regulations</a:t>
            </a:r>
            <a:endParaRPr lang="en-US" dirty="0"/>
          </a:p>
        </p:txBody>
      </p:sp>
      <p:sp>
        <p:nvSpPr>
          <p:cNvPr id="12" name="Text Placeholder 11"/>
          <p:cNvSpPr>
            <a:spLocks noGrp="1"/>
          </p:cNvSpPr>
          <p:nvPr>
            <p:ph type="body" sz="quarter" idx="12"/>
          </p:nvPr>
        </p:nvSpPr>
        <p:spPr/>
        <p:txBody>
          <a:bodyPr/>
          <a:lstStyle/>
          <a:p>
            <a:r>
              <a:rPr lang="en-US" dirty="0"/>
              <a:t>You are required to save your </a:t>
            </a:r>
            <a:r>
              <a:rPr lang="en-US" dirty="0" smtClean="0"/>
              <a:t>data</a:t>
            </a:r>
            <a:endParaRPr lang="en-US" dirty="0"/>
          </a:p>
        </p:txBody>
      </p:sp>
      <p:sp>
        <p:nvSpPr>
          <p:cNvPr id="6" name="TextBox 5"/>
          <p:cNvSpPr txBox="1"/>
          <p:nvPr/>
        </p:nvSpPr>
        <p:spPr>
          <a:xfrm>
            <a:off x="8382001" y="6433817"/>
            <a:ext cx="2291935" cy="400110"/>
          </a:xfrm>
          <a:prstGeom prst="rect">
            <a:avLst/>
          </a:prstGeom>
          <a:noFill/>
        </p:spPr>
        <p:txBody>
          <a:bodyPr wrap="square" rtlCol="0">
            <a:spAutoFit/>
          </a:bodyPr>
          <a:lstStyle/>
          <a:p>
            <a:r>
              <a:rPr lang="en-US" sz="1000" dirty="0"/>
              <a:t/>
            </a:r>
            <a:br>
              <a:rPr lang="en-US" sz="1000" dirty="0"/>
            </a:br>
            <a:endParaRPr lang="en-US" sz="1000" dirty="0"/>
          </a:p>
        </p:txBody>
      </p:sp>
    </p:spTree>
    <p:extLst>
      <p:ext uri="{BB962C8B-B14F-4D97-AF65-F5344CB8AC3E}">
        <p14:creationId xmlns:p14="http://schemas.microsoft.com/office/powerpoint/2010/main" val="129611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normAutofit fontScale="70000" lnSpcReduction="20000"/>
          </a:bodyPr>
          <a:lstStyle/>
          <a:p>
            <a:pPr algn="ctr"/>
            <a:r>
              <a:rPr lang="en-US" b="1" dirty="0" smtClean="0"/>
              <a:t>NSF funded:</a:t>
            </a:r>
            <a:r>
              <a:rPr lang="en-US" dirty="0" smtClean="0"/>
              <a:t> “Financial records, supporting documents, statistical records and other records pertinent to a grant will be retained by the grantee for a period of </a:t>
            </a:r>
            <a:r>
              <a:rPr lang="en-US" b="1" dirty="0" smtClean="0"/>
              <a:t>three years from submission of the Final Project Report </a:t>
            </a:r>
            <a:r>
              <a:rPr lang="en-US" dirty="0" smtClean="0"/>
              <a:t>described in GPM 342, “Final Project Report,” (with exceptions)</a:t>
            </a:r>
          </a:p>
          <a:p>
            <a:pPr algn="ctr"/>
            <a:r>
              <a:rPr lang="en-US" dirty="0" smtClean="0"/>
              <a:t>	</a:t>
            </a:r>
            <a:r>
              <a:rPr lang="en-US" dirty="0" smtClean="0">
                <a:hlinkClick r:id="rId3"/>
              </a:rPr>
              <a:t>http://www.nsf.gov/pubs/manuals/gpm05_131/gpm05_131.pdf</a:t>
            </a:r>
            <a:r>
              <a:rPr lang="en-US" dirty="0" smtClean="0"/>
              <a:t/>
            </a:r>
            <a:br>
              <a:rPr lang="en-US" dirty="0" smtClean="0"/>
            </a:br>
            <a:endParaRPr lang="en-US" b="1" dirty="0" smtClean="0"/>
          </a:p>
          <a:p>
            <a:pPr algn="ctr"/>
            <a:r>
              <a:rPr lang="en-US" b="1" dirty="0" smtClean="0"/>
              <a:t>NIH funded:</a:t>
            </a:r>
            <a:r>
              <a:rPr lang="en-US" dirty="0" smtClean="0"/>
              <a:t>  “Grantees generally must retain financial and programmatic records, supporting documents, statistical records, and all other records that are required by the terms of a grant, or may reasonably be considered pertinent to a grant, for a period of </a:t>
            </a:r>
            <a:r>
              <a:rPr lang="en-US" b="1" dirty="0" smtClean="0"/>
              <a:t>three years from the date the annual FFR is submitted.</a:t>
            </a:r>
            <a:r>
              <a:rPr lang="en-US" dirty="0" smtClean="0"/>
              <a:t>”</a:t>
            </a:r>
          </a:p>
          <a:p>
            <a:pPr algn="ctr"/>
            <a:r>
              <a:rPr lang="en-US" dirty="0" smtClean="0"/>
              <a:t>	</a:t>
            </a:r>
            <a:r>
              <a:rPr lang="en-US" dirty="0" smtClean="0">
                <a:hlinkClick r:id="rId4"/>
              </a:rPr>
              <a:t>http://www.fic.nih.gov/Grants/Pages/records.aspx</a:t>
            </a:r>
            <a:r>
              <a:rPr lang="en-US" dirty="0" smtClean="0"/>
              <a:t> </a:t>
            </a:r>
            <a:endParaRPr lang="en-US" dirty="0"/>
          </a:p>
        </p:txBody>
      </p:sp>
      <p:sp>
        <p:nvSpPr>
          <p:cNvPr id="13" name="Text Placeholder 12"/>
          <p:cNvSpPr>
            <a:spLocks noGrp="1"/>
          </p:cNvSpPr>
          <p:nvPr>
            <p:ph type="body" sz="quarter" idx="13"/>
          </p:nvPr>
        </p:nvSpPr>
        <p:spPr/>
        <p:txBody>
          <a:bodyPr/>
          <a:lstStyle/>
          <a:p>
            <a:endParaRPr lang="en-US"/>
          </a:p>
        </p:txBody>
      </p:sp>
      <p:sp>
        <p:nvSpPr>
          <p:cNvPr id="2" name="Title 1"/>
          <p:cNvSpPr>
            <a:spLocks noGrp="1"/>
          </p:cNvSpPr>
          <p:nvPr>
            <p:ph type="title"/>
          </p:nvPr>
        </p:nvSpPr>
        <p:spPr/>
        <p:txBody>
          <a:bodyPr/>
          <a:lstStyle/>
          <a:p>
            <a:r>
              <a:rPr lang="en-US" smtClean="0"/>
              <a:t>Recordkeeping Regulations</a:t>
            </a:r>
            <a:endParaRPr lang="en-US" dirty="0"/>
          </a:p>
        </p:txBody>
      </p:sp>
      <p:sp>
        <p:nvSpPr>
          <p:cNvPr id="12" name="Text Placeholder 11"/>
          <p:cNvSpPr>
            <a:spLocks noGrp="1"/>
          </p:cNvSpPr>
          <p:nvPr>
            <p:ph type="body" sz="quarter" idx="12"/>
          </p:nvPr>
        </p:nvSpPr>
        <p:spPr/>
        <p:txBody>
          <a:bodyPr/>
          <a:lstStyle/>
          <a:p>
            <a:r>
              <a:rPr lang="en-US" dirty="0"/>
              <a:t>You are required to save your </a:t>
            </a:r>
            <a:r>
              <a:rPr lang="en-US" dirty="0" smtClean="0"/>
              <a:t>data</a:t>
            </a:r>
            <a:endParaRPr lang="en-US" dirty="0"/>
          </a:p>
        </p:txBody>
      </p:sp>
      <p:sp>
        <p:nvSpPr>
          <p:cNvPr id="6" name="TextBox 5"/>
          <p:cNvSpPr txBox="1"/>
          <p:nvPr/>
        </p:nvSpPr>
        <p:spPr>
          <a:xfrm>
            <a:off x="8382001" y="6433817"/>
            <a:ext cx="2291935" cy="400110"/>
          </a:xfrm>
          <a:prstGeom prst="rect">
            <a:avLst/>
          </a:prstGeom>
          <a:noFill/>
        </p:spPr>
        <p:txBody>
          <a:bodyPr wrap="square" rtlCol="0">
            <a:spAutoFit/>
          </a:bodyPr>
          <a:lstStyle/>
          <a:p>
            <a:r>
              <a:rPr lang="en-US" sz="1000" dirty="0"/>
              <a:t/>
            </a:r>
            <a:br>
              <a:rPr lang="en-US" sz="1000" dirty="0"/>
            </a:br>
            <a:endParaRPr lang="en-US" sz="1000" dirty="0"/>
          </a:p>
        </p:txBody>
      </p:sp>
      <p:sp>
        <p:nvSpPr>
          <p:cNvPr id="8" name="TextBox 7"/>
          <p:cNvSpPr txBox="1"/>
          <p:nvPr/>
        </p:nvSpPr>
        <p:spPr>
          <a:xfrm rot="21246696">
            <a:off x="2462787" y="3382564"/>
            <a:ext cx="7543800" cy="1328872"/>
          </a:xfrm>
          <a:prstGeom prst="rect">
            <a:avLst/>
          </a:prstGeom>
          <a:ln/>
        </p:spPr>
        <p:style>
          <a:lnRef idx="1">
            <a:schemeClr val="dk1"/>
          </a:lnRef>
          <a:fillRef idx="2">
            <a:schemeClr val="dk1"/>
          </a:fillRef>
          <a:effectRef idx="1">
            <a:schemeClr val="dk1"/>
          </a:effectRef>
          <a:fontRef idx="minor">
            <a:schemeClr val="dk1"/>
          </a:fontRef>
        </p:style>
        <p:txBody>
          <a:bodyPr wrap="square" rtlCol="0" anchor="ctr" anchorCtr="1">
            <a:noAutofit/>
          </a:bodyPr>
          <a:lstStyle/>
          <a:p>
            <a:pPr algn="ctr"/>
            <a:r>
              <a:rPr lang="en-US" sz="2400" b="1" dirty="0"/>
              <a:t>Data are owned by the institution.  </a:t>
            </a:r>
            <a:endParaRPr lang="en-US" sz="2400" b="1" dirty="0" smtClean="0"/>
          </a:p>
          <a:p>
            <a:pPr algn="ctr"/>
            <a:r>
              <a:rPr lang="en-US" sz="2400" b="1" dirty="0" smtClean="0"/>
              <a:t>Original </a:t>
            </a:r>
            <a:r>
              <a:rPr lang="en-US" sz="2400" b="1" dirty="0"/>
              <a:t>files should remain at the institution.</a:t>
            </a:r>
          </a:p>
        </p:txBody>
      </p:sp>
    </p:spTree>
    <p:extLst>
      <p:ext uri="{BB962C8B-B14F-4D97-AF65-F5344CB8AC3E}">
        <p14:creationId xmlns:p14="http://schemas.microsoft.com/office/powerpoint/2010/main" val="93050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5342" y="2438400"/>
            <a:ext cx="5628066" cy="3505200"/>
          </a:xfrm>
        </p:spPr>
        <p:txBody>
          <a:bodyPr>
            <a:normAutofit fontScale="92500"/>
          </a:bodyPr>
          <a:lstStyle/>
          <a:p>
            <a:pPr lvl="1"/>
            <a:r>
              <a:rPr lang="en-US" dirty="0" smtClean="0"/>
              <a:t>Hypothesis/ experiment rationale</a:t>
            </a:r>
          </a:p>
          <a:p>
            <a:pPr lvl="1"/>
            <a:r>
              <a:rPr lang="en-US" dirty="0" smtClean="0"/>
              <a:t>Date experiment was performed</a:t>
            </a:r>
          </a:p>
          <a:p>
            <a:pPr lvl="1"/>
            <a:r>
              <a:rPr lang="en-US" dirty="0" smtClean="0"/>
              <a:t>Reagents used and details about reagents</a:t>
            </a:r>
          </a:p>
          <a:p>
            <a:pPr lvl="1"/>
            <a:r>
              <a:rPr lang="en-US" dirty="0" smtClean="0"/>
              <a:t>Protocol performed</a:t>
            </a:r>
          </a:p>
          <a:p>
            <a:pPr lvl="1"/>
            <a:r>
              <a:rPr lang="en-US" dirty="0" smtClean="0"/>
              <a:t>Notes about changes to protocol, errors, questions</a:t>
            </a:r>
          </a:p>
          <a:p>
            <a:pPr lvl="1"/>
            <a:r>
              <a:rPr lang="en-US" dirty="0" smtClean="0"/>
              <a:t>Data or location where data are stored</a:t>
            </a:r>
          </a:p>
          <a:p>
            <a:pPr lvl="1"/>
            <a:r>
              <a:rPr lang="en-US" dirty="0" smtClean="0"/>
              <a:t>Location noted of stored samples from experiment</a:t>
            </a:r>
          </a:p>
        </p:txBody>
      </p:sp>
      <p:sp>
        <p:nvSpPr>
          <p:cNvPr id="2" name="Title 1"/>
          <p:cNvSpPr>
            <a:spLocks noGrp="1"/>
          </p:cNvSpPr>
          <p:nvPr>
            <p:ph type="title"/>
          </p:nvPr>
        </p:nvSpPr>
        <p:spPr/>
        <p:txBody>
          <a:bodyPr/>
          <a:lstStyle/>
          <a:p>
            <a:r>
              <a:rPr lang="en-US" smtClean="0"/>
              <a:t>Critique Your Lab Notebook</a:t>
            </a:r>
            <a:endParaRPr lang="en-US" dirty="0"/>
          </a:p>
        </p:txBody>
      </p:sp>
      <p:sp>
        <p:nvSpPr>
          <p:cNvPr id="13" name="Text Placeholder 12"/>
          <p:cNvSpPr>
            <a:spLocks noGrp="1"/>
          </p:cNvSpPr>
          <p:nvPr>
            <p:ph type="body" sz="quarter" idx="12"/>
          </p:nvPr>
        </p:nvSpPr>
        <p:spPr/>
        <p:txBody>
          <a:bodyPr/>
          <a:lstStyle/>
          <a:p>
            <a:r>
              <a:rPr lang="en-US" smtClean="0"/>
              <a:t>With the person next to you, swap lab notebooks and assess </a:t>
            </a:r>
          </a:p>
          <a:p>
            <a:r>
              <a:rPr lang="en-US" smtClean="0"/>
              <a:t>whether experimental details are clearly labeled including:</a:t>
            </a:r>
            <a:endParaRPr lang="en-US" dirty="0"/>
          </a:p>
        </p:txBody>
      </p:sp>
      <p:sp>
        <p:nvSpPr>
          <p:cNvPr id="20" name="Text Placeholder 19"/>
          <p:cNvSpPr>
            <a:spLocks noGrp="1"/>
          </p:cNvSpPr>
          <p:nvPr>
            <p:ph type="body" sz="quarter" idx="13"/>
          </p:nvPr>
        </p:nvSpPr>
        <p:spPr/>
        <p:txBody>
          <a:bodyPr/>
          <a:lstStyle/>
          <a:p>
            <a:endParaRPr lang="en-US"/>
          </a:p>
        </p:txBody>
      </p:sp>
      <p:sp>
        <p:nvSpPr>
          <p:cNvPr id="15" name="Text Placeholder 14"/>
          <p:cNvSpPr>
            <a:spLocks noGrp="1"/>
          </p:cNvSpPr>
          <p:nvPr>
            <p:ph type="body" sz="quarter" idx="14"/>
          </p:nvPr>
        </p:nvSpPr>
        <p:spPr/>
        <p:txBody>
          <a:bodyPr/>
          <a:lstStyle/>
          <a:p>
            <a:r>
              <a:rPr lang="en-US" smtClean="0"/>
              <a:t>DISCUSS</a:t>
            </a:r>
            <a:endParaRPr lang="en-US" dirty="0"/>
          </a:p>
        </p:txBody>
      </p:sp>
      <p:sp>
        <p:nvSpPr>
          <p:cNvPr id="5" name="TextBox 4"/>
          <p:cNvSpPr txBox="1"/>
          <p:nvPr/>
        </p:nvSpPr>
        <p:spPr>
          <a:xfrm>
            <a:off x="8280991" y="6433817"/>
            <a:ext cx="2392944" cy="400110"/>
          </a:xfrm>
          <a:prstGeom prst="rect">
            <a:avLst/>
          </a:prstGeom>
          <a:noFill/>
        </p:spPr>
        <p:txBody>
          <a:bodyPr wrap="square" rtlCol="0">
            <a:spAutoFit/>
          </a:bodyPr>
          <a:lstStyle/>
          <a:p>
            <a:r>
              <a:rPr lang="en-US" sz="1000" dirty="0"/>
              <a:t/>
            </a:r>
            <a:br>
              <a:rPr lang="en-US" sz="1000" dirty="0"/>
            </a:br>
            <a:endParaRPr lang="en-US" sz="1000"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1690" y="2975020"/>
            <a:ext cx="1683356" cy="1846161"/>
          </a:xfrm>
          <a:prstGeom prst="rect">
            <a:avLst/>
          </a:prstGeom>
        </p:spPr>
      </p:pic>
    </p:spTree>
    <p:extLst>
      <p:ext uri="{BB962C8B-B14F-4D97-AF65-F5344CB8AC3E}">
        <p14:creationId xmlns:p14="http://schemas.microsoft.com/office/powerpoint/2010/main" val="287148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There Is an Art and Science in </a:t>
            </a:r>
            <a:br>
              <a:rPr lang="en-US" dirty="0" smtClean="0"/>
            </a:br>
            <a:r>
              <a:rPr lang="en-US" dirty="0" smtClean="0"/>
              <a:t>Turning Raw Data into Polished Figures</a:t>
            </a:r>
            <a:endParaRPr lang="en-US" dirty="0"/>
          </a:p>
        </p:txBody>
      </p:sp>
      <p:sp>
        <p:nvSpPr>
          <p:cNvPr id="9" name="Text Placeholder 8"/>
          <p:cNvSpPr>
            <a:spLocks noGrp="1"/>
          </p:cNvSpPr>
          <p:nvPr>
            <p:ph type="body" sz="quarter" idx="13"/>
          </p:nvPr>
        </p:nvSpPr>
        <p:spPr/>
        <p:txBody>
          <a:bodyPr/>
          <a:lstStyle/>
          <a:p>
            <a:endParaRPr lang="en-US"/>
          </a:p>
        </p:txBody>
      </p:sp>
      <p:grpSp>
        <p:nvGrpSpPr>
          <p:cNvPr id="11" name="Group 10"/>
          <p:cNvGrpSpPr/>
          <p:nvPr/>
        </p:nvGrpSpPr>
        <p:grpSpPr>
          <a:xfrm>
            <a:off x="3136559" y="2383395"/>
            <a:ext cx="5672590" cy="3622404"/>
            <a:chOff x="2103309" y="1632858"/>
            <a:chExt cx="6953615" cy="4440440"/>
          </a:xfrm>
        </p:grpSpPr>
        <p:pic>
          <p:nvPicPr>
            <p:cNvPr id="1026" name="Picture 2" descr="http://images.clipart.com/thb/thb14/PH/pub5400_070101/37194731.thb.jpg?1001616548"/>
            <p:cNvPicPr>
              <a:picLocks noChangeAspect="1" noChangeArrowheads="1"/>
            </p:cNvPicPr>
            <p:nvPr/>
          </p:nvPicPr>
          <p:blipFill rotWithShape="1">
            <a:blip r:embed="rId3">
              <a:extLst>
                <a:ext uri="{28A0092B-C50C-407E-A947-70E740481C1C}">
                  <a14:useLocalDpi xmlns:a14="http://schemas.microsoft.com/office/drawing/2010/main" val="0"/>
                </a:ext>
              </a:extLst>
            </a:blip>
            <a:srcRect t="20292"/>
            <a:stretch/>
          </p:blipFill>
          <p:spPr bwMode="auto">
            <a:xfrm>
              <a:off x="2103309" y="1632858"/>
              <a:ext cx="3708627" cy="44404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8153400" y="1662524"/>
              <a:ext cx="903524" cy="1323152"/>
              <a:chOff x="4699165" y="1632857"/>
              <a:chExt cx="903524" cy="1323152"/>
            </a:xfrm>
          </p:grpSpPr>
          <p:pic>
            <p:nvPicPr>
              <p:cNvPr id="1028" name="Picture 4" descr="http://images.clipart.com/thb/thb14/PH/OLA/36915250.thb.jpg?03900008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9165" y="1632857"/>
                <a:ext cx="903524" cy="13231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45414" y="1733063"/>
                <a:ext cx="778339" cy="4915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Figure 1</a:t>
                </a:r>
              </a:p>
            </p:txBody>
          </p:sp>
        </p:grpSp>
        <p:grpSp>
          <p:nvGrpSpPr>
            <p:cNvPr id="25" name="Group 24"/>
            <p:cNvGrpSpPr/>
            <p:nvPr/>
          </p:nvGrpSpPr>
          <p:grpSpPr>
            <a:xfrm>
              <a:off x="8153400" y="3190476"/>
              <a:ext cx="903524" cy="1323152"/>
              <a:chOff x="4699165" y="1632857"/>
              <a:chExt cx="903524" cy="1323152"/>
            </a:xfrm>
          </p:grpSpPr>
          <p:pic>
            <p:nvPicPr>
              <p:cNvPr id="26" name="Picture 4" descr="http://images.clipart.com/thb/thb14/PH/OLA/36915250.thb.jpg?03900008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9165" y="1632857"/>
                <a:ext cx="903524" cy="132315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4745414" y="1733063"/>
                <a:ext cx="778339" cy="4915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Figure 2</a:t>
                </a:r>
              </a:p>
            </p:txBody>
          </p:sp>
        </p:grpSp>
        <p:grpSp>
          <p:nvGrpSpPr>
            <p:cNvPr id="33" name="Group 32"/>
            <p:cNvGrpSpPr/>
            <p:nvPr/>
          </p:nvGrpSpPr>
          <p:grpSpPr>
            <a:xfrm>
              <a:off x="8153400" y="4750146"/>
              <a:ext cx="903524" cy="1323152"/>
              <a:chOff x="4699165" y="1632857"/>
              <a:chExt cx="903524" cy="1323152"/>
            </a:xfrm>
          </p:grpSpPr>
          <p:pic>
            <p:nvPicPr>
              <p:cNvPr id="34" name="Picture 4" descr="http://images.clipart.com/thb/thb14/PH/OLA/36915250.thb.jpg?039000088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9165" y="1632857"/>
                <a:ext cx="903524" cy="132315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4745414" y="1733063"/>
                <a:ext cx="778339" cy="4915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Figure 3</a:t>
                </a:r>
              </a:p>
            </p:txBody>
          </p:sp>
        </p:grpSp>
      </p:grpSp>
      <p:sp>
        <p:nvSpPr>
          <p:cNvPr id="4" name="Freeform 3"/>
          <p:cNvSpPr/>
          <p:nvPr/>
        </p:nvSpPr>
        <p:spPr bwMode="auto">
          <a:xfrm>
            <a:off x="5563673" y="3052293"/>
            <a:ext cx="2446986" cy="0"/>
          </a:xfrm>
          <a:custGeom>
            <a:avLst/>
            <a:gdLst>
              <a:gd name="connsiteX0" fmla="*/ 0 w 2446986"/>
              <a:gd name="connsiteY0" fmla="*/ 0 h 0"/>
              <a:gd name="connsiteX1" fmla="*/ 2446986 w 2446986"/>
              <a:gd name="connsiteY1" fmla="*/ 0 h 0"/>
            </a:gdLst>
            <a:ahLst/>
            <a:cxnLst>
              <a:cxn ang="0">
                <a:pos x="connsiteX0" y="connsiteY0"/>
              </a:cxn>
              <a:cxn ang="0">
                <a:pos x="connsiteX1" y="connsiteY1"/>
              </a:cxn>
            </a:cxnLst>
            <a:rect l="l" t="t" r="r" b="b"/>
            <a:pathLst>
              <a:path w="2446986">
                <a:moveTo>
                  <a:pt x="0" y="0"/>
                </a:moveTo>
                <a:lnTo>
                  <a:pt x="2446986" y="0"/>
                </a:lnTo>
              </a:path>
            </a:pathLst>
          </a:custGeom>
          <a:noFill/>
          <a:ln w="38100" cap="flat" cmpd="sng" algn="ctr">
            <a:solidFill>
              <a:srgbClr val="0A4EB2"/>
            </a:solidFill>
            <a:prstDash val="sysDot"/>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smtClean="0">
              <a:ln>
                <a:noFill/>
              </a:ln>
              <a:solidFill>
                <a:srgbClr val="7E7E7E"/>
              </a:solidFill>
              <a:effectLst/>
              <a:latin typeface="Helvetica" charset="0"/>
              <a:ea typeface="ヒラギノ角ゴ ProN W3" charset="0"/>
              <a:cs typeface="ヒラギノ角ゴ ProN W3" charset="0"/>
              <a:sym typeface="Helvetica" charset="0"/>
            </a:endParaRPr>
          </a:p>
        </p:txBody>
      </p:sp>
      <p:sp>
        <p:nvSpPr>
          <p:cNvPr id="5" name="Freeform 4"/>
          <p:cNvSpPr/>
          <p:nvPr/>
        </p:nvSpPr>
        <p:spPr bwMode="auto">
          <a:xfrm>
            <a:off x="5615189" y="3696237"/>
            <a:ext cx="2421228" cy="483904"/>
          </a:xfrm>
          <a:custGeom>
            <a:avLst/>
            <a:gdLst>
              <a:gd name="connsiteX0" fmla="*/ 0 w 2421228"/>
              <a:gd name="connsiteY0" fmla="*/ 0 h 373487"/>
              <a:gd name="connsiteX1" fmla="*/ 1545464 w 2421228"/>
              <a:gd name="connsiteY1" fmla="*/ 0 h 373487"/>
              <a:gd name="connsiteX2" fmla="*/ 1545464 w 2421228"/>
              <a:gd name="connsiteY2" fmla="*/ 373487 h 373487"/>
              <a:gd name="connsiteX3" fmla="*/ 2421228 w 2421228"/>
              <a:gd name="connsiteY3" fmla="*/ 373487 h 373487"/>
            </a:gdLst>
            <a:ahLst/>
            <a:cxnLst>
              <a:cxn ang="0">
                <a:pos x="connsiteX0" y="connsiteY0"/>
              </a:cxn>
              <a:cxn ang="0">
                <a:pos x="connsiteX1" y="connsiteY1"/>
              </a:cxn>
              <a:cxn ang="0">
                <a:pos x="connsiteX2" y="connsiteY2"/>
              </a:cxn>
              <a:cxn ang="0">
                <a:pos x="connsiteX3" y="connsiteY3"/>
              </a:cxn>
            </a:cxnLst>
            <a:rect l="l" t="t" r="r" b="b"/>
            <a:pathLst>
              <a:path w="2421228" h="373487">
                <a:moveTo>
                  <a:pt x="0" y="0"/>
                </a:moveTo>
                <a:lnTo>
                  <a:pt x="1545464" y="0"/>
                </a:lnTo>
                <a:lnTo>
                  <a:pt x="1545464" y="373487"/>
                </a:lnTo>
                <a:lnTo>
                  <a:pt x="2421228" y="373487"/>
                </a:lnTo>
              </a:path>
            </a:pathLst>
          </a:custGeom>
          <a:noFill/>
          <a:ln w="38100" cap="flat" cmpd="sng" algn="ctr">
            <a:solidFill>
              <a:srgbClr val="0A4EB2"/>
            </a:solidFill>
            <a:prstDash val="sysDot"/>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smtClean="0">
              <a:ln>
                <a:noFill/>
              </a:ln>
              <a:solidFill>
                <a:srgbClr val="7E7E7E"/>
              </a:solidFill>
              <a:effectLst/>
              <a:latin typeface="Helvetica" charset="0"/>
              <a:ea typeface="ヒラギノ角ゴ ProN W3" charset="0"/>
              <a:cs typeface="ヒラギノ角ゴ ProN W3" charset="0"/>
              <a:sym typeface="Helvetica" charset="0"/>
            </a:endParaRPr>
          </a:p>
        </p:txBody>
      </p:sp>
      <p:sp>
        <p:nvSpPr>
          <p:cNvPr id="6" name="Freeform 5"/>
          <p:cNvSpPr/>
          <p:nvPr/>
        </p:nvSpPr>
        <p:spPr bwMode="auto">
          <a:xfrm>
            <a:off x="5576552" y="4211392"/>
            <a:ext cx="2498501" cy="1287887"/>
          </a:xfrm>
          <a:custGeom>
            <a:avLst/>
            <a:gdLst>
              <a:gd name="connsiteX0" fmla="*/ 0 w 2498501"/>
              <a:gd name="connsiteY0" fmla="*/ 0 h 1287887"/>
              <a:gd name="connsiteX1" fmla="*/ 1249251 w 2498501"/>
              <a:gd name="connsiteY1" fmla="*/ 0 h 1287887"/>
              <a:gd name="connsiteX2" fmla="*/ 1249251 w 2498501"/>
              <a:gd name="connsiteY2" fmla="*/ 1287887 h 1287887"/>
              <a:gd name="connsiteX3" fmla="*/ 2498501 w 2498501"/>
              <a:gd name="connsiteY3" fmla="*/ 1287887 h 1287887"/>
            </a:gdLst>
            <a:ahLst/>
            <a:cxnLst>
              <a:cxn ang="0">
                <a:pos x="connsiteX0" y="connsiteY0"/>
              </a:cxn>
              <a:cxn ang="0">
                <a:pos x="connsiteX1" y="connsiteY1"/>
              </a:cxn>
              <a:cxn ang="0">
                <a:pos x="connsiteX2" y="connsiteY2"/>
              </a:cxn>
              <a:cxn ang="0">
                <a:pos x="connsiteX3" y="connsiteY3"/>
              </a:cxn>
            </a:cxnLst>
            <a:rect l="l" t="t" r="r" b="b"/>
            <a:pathLst>
              <a:path w="2498501" h="1287887">
                <a:moveTo>
                  <a:pt x="0" y="0"/>
                </a:moveTo>
                <a:lnTo>
                  <a:pt x="1249251" y="0"/>
                </a:lnTo>
                <a:lnTo>
                  <a:pt x="1249251" y="1287887"/>
                </a:lnTo>
                <a:lnTo>
                  <a:pt x="2498501" y="1287887"/>
                </a:lnTo>
              </a:path>
            </a:pathLst>
          </a:custGeom>
          <a:noFill/>
          <a:ln w="38100" cap="flat" cmpd="sng" algn="ctr">
            <a:solidFill>
              <a:srgbClr val="0A4EB2"/>
            </a:solidFill>
            <a:prstDash val="sysDot"/>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smtClean="0">
              <a:ln>
                <a:noFill/>
              </a:ln>
              <a:solidFill>
                <a:srgbClr val="7E7E7E"/>
              </a:solidFill>
              <a:effectLst/>
              <a:latin typeface="Helvetica" charset="0"/>
              <a:ea typeface="ヒラギノ角ゴ ProN W3" charset="0"/>
              <a:cs typeface="ヒラギノ角ゴ ProN W3" charset="0"/>
              <a:sym typeface="Helvetica" charset="0"/>
            </a:endParaRPr>
          </a:p>
        </p:txBody>
      </p:sp>
    </p:spTree>
    <p:extLst>
      <p:ext uri="{BB962C8B-B14F-4D97-AF65-F5344CB8AC3E}">
        <p14:creationId xmlns:p14="http://schemas.microsoft.com/office/powerpoint/2010/main" val="52178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Data Presentation Integrity</a:t>
            </a:r>
            <a:endParaRPr lang="en-US" dirty="0"/>
          </a:p>
        </p:txBody>
      </p:sp>
      <p:sp>
        <p:nvSpPr>
          <p:cNvPr id="15" name="Text Placeholder 14"/>
          <p:cNvSpPr>
            <a:spLocks noGrp="1"/>
          </p:cNvSpPr>
          <p:nvPr>
            <p:ph type="body" sz="quarter" idx="12"/>
          </p:nvPr>
        </p:nvSpPr>
        <p:spPr/>
        <p:txBody>
          <a:bodyPr/>
          <a:lstStyle/>
          <a:p>
            <a:r>
              <a:rPr lang="en-US" dirty="0" smtClean="0"/>
              <a:t>Readers trust that experiments were performed as </a:t>
            </a:r>
            <a:br>
              <a:rPr lang="en-US" dirty="0" smtClean="0"/>
            </a:br>
            <a:r>
              <a:rPr lang="en-US" dirty="0" smtClean="0"/>
              <a:t>described, and interpreted in an unbiased manner</a:t>
            </a:r>
            <a:endParaRPr lang="en-US" dirty="0"/>
          </a:p>
        </p:txBody>
      </p:sp>
      <p:sp>
        <p:nvSpPr>
          <p:cNvPr id="19" name="Text Placeholder 18"/>
          <p:cNvSpPr>
            <a:spLocks noGrp="1"/>
          </p:cNvSpPr>
          <p:nvPr>
            <p:ph type="body" sz="quarter" idx="13"/>
          </p:nvPr>
        </p:nvSpPr>
        <p:spPr/>
        <p:txBody>
          <a:bodyPr/>
          <a:lstStyle/>
          <a:p>
            <a:endParaRPr lang="en-US"/>
          </a:p>
        </p:txBody>
      </p:sp>
      <p:pic>
        <p:nvPicPr>
          <p:cNvPr id="5" name="Picture 2" descr="http://images.clipart.com/thb/thb14/PH/images/39163859.thb.jpg?1001634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796" y="2548940"/>
            <a:ext cx="1752600" cy="2632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5796" y="2548940"/>
            <a:ext cx="1714990" cy="2632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8" descr="http://images.clipart.com/thb/thb14/PH/images/39161584.thb.jpg?10016339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4597" y="2519442"/>
            <a:ext cx="1772237" cy="2662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2" descr="http://images.clipart.com/thb/thb14/PH/pub5368_070131/37028670.thb.jpg?10016147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7564" y="2519442"/>
            <a:ext cx="1772237" cy="2662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4708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ata Management And Integrity">
  <a:themeElements>
    <a:clrScheme name="American Physiological Society">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0070C0"/>
      </a:accent5>
      <a:accent6>
        <a:srgbClr val="00B0F0"/>
      </a:accent6>
      <a:hlink>
        <a:srgbClr val="AD1F1F"/>
      </a:hlink>
      <a:folHlink>
        <a:srgbClr val="FFC42F"/>
      </a:folHlink>
    </a:clrScheme>
    <a:fontScheme name="APS-2">
      <a:majorFont>
        <a:latin typeface="Arial Narrow"/>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EFE"/>
        </a:solidFill>
        <a:ln w="25400" cap="flat" cmpd="sng" algn="ctr">
          <a:solidFill>
            <a:srgbClr val="0A4EB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7E7E7E"/>
            </a:solidFill>
            <a:effectLst/>
            <a:latin typeface="Helvetica" charset="0"/>
            <a:ea typeface="ヒラギノ角ゴ ProN W3" charset="0"/>
            <a:cs typeface="ヒラギノ角ゴ ProN W3" charset="0"/>
            <a:sym typeface="Helvetica" charset="0"/>
          </a:defRPr>
        </a:defPPr>
      </a:lstStyle>
    </a:spDef>
    <a:lnDef>
      <a:spPr bwMode="auto">
        <a:xfrm>
          <a:off x="0" y="0"/>
          <a:ext cx="1" cy="1"/>
        </a:xfrm>
        <a:custGeom>
          <a:avLst/>
          <a:gdLst/>
          <a:ahLst/>
          <a:cxnLst/>
          <a:rect l="0" t="0" r="0" b="0"/>
          <a:pathLst/>
        </a:custGeom>
        <a:solidFill>
          <a:srgbClr val="FFFEFE"/>
        </a:solidFill>
        <a:ln w="25400" cap="flat" cmpd="sng" algn="ctr">
          <a:solidFill>
            <a:srgbClr val="0A4EB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7E7E7E"/>
            </a:solidFill>
            <a:effectLst/>
            <a:latin typeface="Helvetica" charset="0"/>
            <a:ea typeface="ヒラギノ角ゴ ProN W3" charset="0"/>
            <a:cs typeface="ヒラギノ角ゴ ProN W3" charset="0"/>
            <a:sym typeface="Helvetica"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Preparing Text and Avoiding Plagiarism-v7KL.pptx" id="{ECEEE38A-2798-4CF8-BF2F-5401EA9AD2BB}" vid="{C94704A7-066E-4304-86D0-76E9D3B4F6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2014</TotalTime>
  <Words>1540</Words>
  <Application>Microsoft Office PowerPoint</Application>
  <PresentationFormat>Custom</PresentationFormat>
  <Paragraphs>171</Paragraphs>
  <Slides>28</Slides>
  <Notes>28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ヒラギノ角ゴ ProN W3</vt:lpstr>
      <vt:lpstr>Calibri</vt:lpstr>
      <vt:lpstr>Gill Sans</vt:lpstr>
      <vt:lpstr>Arial Narrow</vt:lpstr>
      <vt:lpstr>Century Gothic</vt:lpstr>
      <vt:lpstr>Helvetica</vt:lpstr>
      <vt:lpstr>Data Management And Integrity</vt:lpstr>
      <vt:lpstr>Data Management And Integrity</vt:lpstr>
      <vt:lpstr>“May I have the data?”</vt:lpstr>
      <vt:lpstr>PowerPoint Presentation</vt:lpstr>
      <vt:lpstr>What are Good Practices for Keeping a Record of Your Data?</vt:lpstr>
      <vt:lpstr>Recordkeeping Regulations</vt:lpstr>
      <vt:lpstr>Recordkeeping Regulations</vt:lpstr>
      <vt:lpstr>Critique Your Lab Notebook</vt:lpstr>
      <vt:lpstr>There Is an Art and Science in  Turning Raw Data into Polished Figures</vt:lpstr>
      <vt:lpstr>Data Presentation Integrity</vt:lpstr>
      <vt:lpstr>Avoid Deception</vt:lpstr>
      <vt:lpstr>What Steps Do You Take to Prepare Good Data in Your Lab?</vt:lpstr>
      <vt:lpstr>How Do YOU Assess Whether Results Reported  in Articles Are Likely to Be Reliable? </vt:lpstr>
      <vt:lpstr>What Else Should Be Considered When Assessing the Quality and Validity of Data Presented in a Scholarly Article?</vt:lpstr>
      <vt:lpstr>“The results show what?”</vt:lpstr>
      <vt:lpstr>Fig 1. Many different datasets can lead to the same bar graph.</vt:lpstr>
      <vt:lpstr>Fig 2. Additional problems with using bar graphs to show paired data.</vt:lpstr>
      <vt:lpstr>Fig 3. Bar graphs and scatterplots convey very different information.</vt:lpstr>
      <vt:lpstr>Compare 3 Experiments</vt:lpstr>
      <vt:lpstr>Myostatin-deficient Mice Lose More Skeletal Muscle Mass than Wild-type Controls During Hindlimb Suspension</vt:lpstr>
      <vt:lpstr>Translational Signalling, Atrogenic and Myogenic Gene Expression during Unloading and Reloading of Skeletal Muscle in Myostatin-Deficient Mice</vt:lpstr>
      <vt:lpstr>Muscle glucose update in the rat after suspension  with single hindlimb weight bearing </vt:lpstr>
      <vt:lpstr>Digital Data Presentation Guidelines</vt:lpstr>
      <vt:lpstr>The Original Capture  </vt:lpstr>
      <vt:lpstr>Selective Presentation: Cropping</vt:lpstr>
      <vt:lpstr>Selective Enhancement: Brightness/Contrast Adjustment</vt:lpstr>
      <vt:lpstr>Order and Rearrangement</vt:lpstr>
      <vt:lpstr>Small Group Activities</vt:lpstr>
      <vt:lpstr>Data Management And Integrity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Management</dc:title>
  <dc:creator>Marsha Matyas</dc:creator>
  <cp:lastModifiedBy>Christina Bennett</cp:lastModifiedBy>
  <cp:revision>64</cp:revision>
  <cp:lastPrinted>2017-05-09T18:47:52Z</cp:lastPrinted>
  <dcterms:created xsi:type="dcterms:W3CDTF">2017-03-27T13:09:15Z</dcterms:created>
  <dcterms:modified xsi:type="dcterms:W3CDTF">2017-05-09T18:49:01Z</dcterms:modified>
</cp:coreProperties>
</file>