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Lst>
  <p:sldSz cx="121793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19292B"/>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19292B"/>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19292B"/>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19292B"/>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19292B"/>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19292B"/>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19292B"/>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19292B"/>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19292B"/>
        </a:solidFill>
        <a:effectLst/>
        <a:uFillTx/>
        <a:latin typeface="+mj-lt"/>
        <a:ea typeface="+mj-ea"/>
        <a:cs typeface="+mj-cs"/>
        <a:sym typeface="Helvetica"/>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81828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19292B"/>
        </a:fontRef>
        <a:srgbClr val="19292B"/>
      </a:tcTxStyle>
      <a:tcStyle>
        <a:tcBdr>
          <a:left>
            <a:ln w="12700" cap="flat">
              <a:solidFill>
                <a:srgbClr val="499CBF"/>
              </a:solidFill>
              <a:prstDash val="solid"/>
              <a:round/>
            </a:ln>
          </a:left>
          <a:right>
            <a:ln w="12700" cap="flat">
              <a:solidFill>
                <a:srgbClr val="499CBF"/>
              </a:solidFill>
              <a:prstDash val="solid"/>
              <a:round/>
            </a:ln>
          </a:right>
          <a:top>
            <a:ln w="12700" cap="flat">
              <a:solidFill>
                <a:srgbClr val="499CBF"/>
              </a:solidFill>
              <a:prstDash val="solid"/>
              <a:round/>
            </a:ln>
          </a:top>
          <a:bottom>
            <a:ln w="12700" cap="flat">
              <a:solidFill>
                <a:srgbClr val="499CBF"/>
              </a:solidFill>
              <a:prstDash val="solid"/>
              <a:round/>
            </a:ln>
          </a:bottom>
          <a:insideH>
            <a:ln w="12700" cap="flat">
              <a:solidFill>
                <a:srgbClr val="499CBF"/>
              </a:solidFill>
              <a:prstDash val="solid"/>
              <a:round/>
            </a:ln>
          </a:insideH>
          <a:insideV>
            <a:ln w="12700" cap="flat">
              <a:solidFill>
                <a:srgbClr val="499CBF"/>
              </a:solidFill>
              <a:prstDash val="solid"/>
              <a:round/>
            </a:ln>
          </a:insideV>
        </a:tcBdr>
        <a:fill>
          <a:solidFill>
            <a:srgbClr val="D0E0E1"/>
          </a:solidFill>
        </a:fill>
      </a:tcStyle>
    </a:wholeTbl>
    <a:band2H>
      <a:tcTxStyle/>
      <a:tcStyle>
        <a:tcBdr/>
        <a:fill>
          <a:solidFill>
            <a:srgbClr val="E9F0F0"/>
          </a:solidFill>
        </a:fill>
      </a:tcStyle>
    </a:band2H>
    <a:firstCol>
      <a:tcTxStyle b="on" i="off">
        <a:fontRef idx="major">
          <a:srgbClr val="499CBF"/>
        </a:fontRef>
        <a:srgbClr val="499CBF"/>
      </a:tcTxStyle>
      <a:tcStyle>
        <a:tcBdr>
          <a:left>
            <a:ln w="12700" cap="flat">
              <a:solidFill>
                <a:srgbClr val="499CBF"/>
              </a:solidFill>
              <a:prstDash val="solid"/>
              <a:round/>
            </a:ln>
          </a:left>
          <a:right>
            <a:ln w="12700" cap="flat">
              <a:solidFill>
                <a:srgbClr val="499CBF"/>
              </a:solidFill>
              <a:prstDash val="solid"/>
              <a:round/>
            </a:ln>
          </a:right>
          <a:top>
            <a:ln w="12700" cap="flat">
              <a:solidFill>
                <a:srgbClr val="499CBF"/>
              </a:solidFill>
              <a:prstDash val="solid"/>
              <a:round/>
            </a:ln>
          </a:top>
          <a:bottom>
            <a:ln w="12700" cap="flat">
              <a:solidFill>
                <a:srgbClr val="499CBF"/>
              </a:solidFill>
              <a:prstDash val="solid"/>
              <a:round/>
            </a:ln>
          </a:bottom>
          <a:insideH>
            <a:ln w="12700" cap="flat">
              <a:solidFill>
                <a:srgbClr val="499CBF"/>
              </a:solidFill>
              <a:prstDash val="solid"/>
              <a:round/>
            </a:ln>
          </a:insideH>
          <a:insideV>
            <a:ln w="12700" cap="flat">
              <a:solidFill>
                <a:srgbClr val="499CBF"/>
              </a:solidFill>
              <a:prstDash val="solid"/>
              <a:round/>
            </a:ln>
          </a:insideV>
        </a:tcBdr>
        <a:fill>
          <a:solidFill>
            <a:schemeClr val="accent1"/>
          </a:solidFill>
        </a:fill>
      </a:tcStyle>
    </a:firstCol>
    <a:lastRow>
      <a:tcTxStyle b="on" i="off">
        <a:fontRef idx="major">
          <a:srgbClr val="499CBF"/>
        </a:fontRef>
        <a:srgbClr val="499CBF"/>
      </a:tcTxStyle>
      <a:tcStyle>
        <a:tcBdr>
          <a:left>
            <a:ln w="12700" cap="flat">
              <a:solidFill>
                <a:srgbClr val="499CBF"/>
              </a:solidFill>
              <a:prstDash val="solid"/>
              <a:round/>
            </a:ln>
          </a:left>
          <a:right>
            <a:ln w="12700" cap="flat">
              <a:solidFill>
                <a:srgbClr val="499CBF"/>
              </a:solidFill>
              <a:prstDash val="solid"/>
              <a:round/>
            </a:ln>
          </a:right>
          <a:top>
            <a:ln w="38100" cap="flat">
              <a:solidFill>
                <a:srgbClr val="499CBF"/>
              </a:solidFill>
              <a:prstDash val="solid"/>
              <a:round/>
            </a:ln>
          </a:top>
          <a:bottom>
            <a:ln w="12700" cap="flat">
              <a:solidFill>
                <a:srgbClr val="499CBF"/>
              </a:solidFill>
              <a:prstDash val="solid"/>
              <a:round/>
            </a:ln>
          </a:bottom>
          <a:insideH>
            <a:ln w="12700" cap="flat">
              <a:solidFill>
                <a:srgbClr val="499CBF"/>
              </a:solidFill>
              <a:prstDash val="solid"/>
              <a:round/>
            </a:ln>
          </a:insideH>
          <a:insideV>
            <a:ln w="12700" cap="flat">
              <a:solidFill>
                <a:srgbClr val="499CBF"/>
              </a:solidFill>
              <a:prstDash val="solid"/>
              <a:round/>
            </a:ln>
          </a:insideV>
        </a:tcBdr>
        <a:fill>
          <a:solidFill>
            <a:schemeClr val="accent1"/>
          </a:solidFill>
        </a:fill>
      </a:tcStyle>
    </a:lastRow>
    <a:firstRow>
      <a:tcTxStyle b="on" i="off">
        <a:fontRef idx="major">
          <a:srgbClr val="499CBF"/>
        </a:fontRef>
        <a:srgbClr val="499CBF"/>
      </a:tcTxStyle>
      <a:tcStyle>
        <a:tcBdr>
          <a:left>
            <a:ln w="12700" cap="flat">
              <a:solidFill>
                <a:srgbClr val="499CBF"/>
              </a:solidFill>
              <a:prstDash val="solid"/>
              <a:round/>
            </a:ln>
          </a:left>
          <a:right>
            <a:ln w="12700" cap="flat">
              <a:solidFill>
                <a:srgbClr val="499CBF"/>
              </a:solidFill>
              <a:prstDash val="solid"/>
              <a:round/>
            </a:ln>
          </a:right>
          <a:top>
            <a:ln w="12700" cap="flat">
              <a:solidFill>
                <a:srgbClr val="499CBF"/>
              </a:solidFill>
              <a:prstDash val="solid"/>
              <a:round/>
            </a:ln>
          </a:top>
          <a:bottom>
            <a:ln w="38100" cap="flat">
              <a:solidFill>
                <a:srgbClr val="499CBF"/>
              </a:solidFill>
              <a:prstDash val="solid"/>
              <a:round/>
            </a:ln>
          </a:bottom>
          <a:insideH>
            <a:ln w="12700" cap="flat">
              <a:solidFill>
                <a:srgbClr val="499CBF"/>
              </a:solidFill>
              <a:prstDash val="solid"/>
              <a:round/>
            </a:ln>
          </a:insideH>
          <a:insideV>
            <a:ln w="12700" cap="flat">
              <a:solidFill>
                <a:srgbClr val="499CBF"/>
              </a:solidFill>
              <a:prstDash val="solid"/>
              <a:round/>
            </a:ln>
          </a:insideV>
        </a:tcBdr>
        <a:fill>
          <a:solidFill>
            <a:schemeClr val="accent1"/>
          </a:solidFill>
        </a:fill>
      </a:tcStyle>
    </a:firstRow>
  </a:tblStyle>
  <a:tblStyle styleId="{C7B018BB-80A7-4F77-B60F-C8B233D01FF8}" styleName="">
    <a:tblBg/>
    <a:wholeTbl>
      <a:tcTxStyle b="off" i="off">
        <a:fontRef idx="major">
          <a:srgbClr val="19292B"/>
        </a:fontRef>
        <a:srgbClr val="19292B"/>
      </a:tcTxStyle>
      <a:tcStyle>
        <a:tcBdr>
          <a:left>
            <a:ln w="12700" cap="flat">
              <a:solidFill>
                <a:srgbClr val="499CBF"/>
              </a:solidFill>
              <a:prstDash val="solid"/>
              <a:round/>
            </a:ln>
          </a:left>
          <a:right>
            <a:ln w="12700" cap="flat">
              <a:solidFill>
                <a:srgbClr val="499CBF"/>
              </a:solidFill>
              <a:prstDash val="solid"/>
              <a:round/>
            </a:ln>
          </a:right>
          <a:top>
            <a:ln w="12700" cap="flat">
              <a:solidFill>
                <a:srgbClr val="499CBF"/>
              </a:solidFill>
              <a:prstDash val="solid"/>
              <a:round/>
            </a:ln>
          </a:top>
          <a:bottom>
            <a:ln w="12700" cap="flat">
              <a:solidFill>
                <a:srgbClr val="499CBF"/>
              </a:solidFill>
              <a:prstDash val="solid"/>
              <a:round/>
            </a:ln>
          </a:bottom>
          <a:insideH>
            <a:ln w="12700" cap="flat">
              <a:solidFill>
                <a:srgbClr val="499CBF"/>
              </a:solidFill>
              <a:prstDash val="solid"/>
              <a:round/>
            </a:ln>
          </a:insideH>
          <a:insideV>
            <a:ln w="12700" cap="flat">
              <a:solidFill>
                <a:srgbClr val="499CBF"/>
              </a:solidFill>
              <a:prstDash val="solid"/>
              <a:round/>
            </a:ln>
          </a:insideV>
        </a:tcBdr>
        <a:fill>
          <a:solidFill>
            <a:srgbClr val="FCEDCC"/>
          </a:solidFill>
        </a:fill>
      </a:tcStyle>
    </a:wholeTbl>
    <a:band2H>
      <a:tcTxStyle/>
      <a:tcStyle>
        <a:tcBdr/>
        <a:fill>
          <a:solidFill>
            <a:srgbClr val="FEF6E7"/>
          </a:solidFill>
        </a:fill>
      </a:tcStyle>
    </a:band2H>
    <a:firstCol>
      <a:tcTxStyle b="on" i="off">
        <a:fontRef idx="major">
          <a:srgbClr val="499CBF"/>
        </a:fontRef>
        <a:srgbClr val="499CBF"/>
      </a:tcTxStyle>
      <a:tcStyle>
        <a:tcBdr>
          <a:left>
            <a:ln w="12700" cap="flat">
              <a:solidFill>
                <a:srgbClr val="499CBF"/>
              </a:solidFill>
              <a:prstDash val="solid"/>
              <a:round/>
            </a:ln>
          </a:left>
          <a:right>
            <a:ln w="12700" cap="flat">
              <a:solidFill>
                <a:srgbClr val="499CBF"/>
              </a:solidFill>
              <a:prstDash val="solid"/>
              <a:round/>
            </a:ln>
          </a:right>
          <a:top>
            <a:ln w="12700" cap="flat">
              <a:solidFill>
                <a:srgbClr val="499CBF"/>
              </a:solidFill>
              <a:prstDash val="solid"/>
              <a:round/>
            </a:ln>
          </a:top>
          <a:bottom>
            <a:ln w="12700" cap="flat">
              <a:solidFill>
                <a:srgbClr val="499CBF"/>
              </a:solidFill>
              <a:prstDash val="solid"/>
              <a:round/>
            </a:ln>
          </a:bottom>
          <a:insideH>
            <a:ln w="12700" cap="flat">
              <a:solidFill>
                <a:srgbClr val="499CBF"/>
              </a:solidFill>
              <a:prstDash val="solid"/>
              <a:round/>
            </a:ln>
          </a:insideH>
          <a:insideV>
            <a:ln w="12700" cap="flat">
              <a:solidFill>
                <a:srgbClr val="499CBF"/>
              </a:solidFill>
              <a:prstDash val="solid"/>
              <a:round/>
            </a:ln>
          </a:insideV>
        </a:tcBdr>
        <a:fill>
          <a:solidFill>
            <a:schemeClr val="accent3"/>
          </a:solidFill>
        </a:fill>
      </a:tcStyle>
    </a:firstCol>
    <a:lastRow>
      <a:tcTxStyle b="on" i="off">
        <a:fontRef idx="major">
          <a:srgbClr val="499CBF"/>
        </a:fontRef>
        <a:srgbClr val="499CBF"/>
      </a:tcTxStyle>
      <a:tcStyle>
        <a:tcBdr>
          <a:left>
            <a:ln w="12700" cap="flat">
              <a:solidFill>
                <a:srgbClr val="499CBF"/>
              </a:solidFill>
              <a:prstDash val="solid"/>
              <a:round/>
            </a:ln>
          </a:left>
          <a:right>
            <a:ln w="12700" cap="flat">
              <a:solidFill>
                <a:srgbClr val="499CBF"/>
              </a:solidFill>
              <a:prstDash val="solid"/>
              <a:round/>
            </a:ln>
          </a:right>
          <a:top>
            <a:ln w="38100" cap="flat">
              <a:solidFill>
                <a:srgbClr val="499CBF"/>
              </a:solidFill>
              <a:prstDash val="solid"/>
              <a:round/>
            </a:ln>
          </a:top>
          <a:bottom>
            <a:ln w="12700" cap="flat">
              <a:solidFill>
                <a:srgbClr val="499CBF"/>
              </a:solidFill>
              <a:prstDash val="solid"/>
              <a:round/>
            </a:ln>
          </a:bottom>
          <a:insideH>
            <a:ln w="12700" cap="flat">
              <a:solidFill>
                <a:srgbClr val="499CBF"/>
              </a:solidFill>
              <a:prstDash val="solid"/>
              <a:round/>
            </a:ln>
          </a:insideH>
          <a:insideV>
            <a:ln w="12700" cap="flat">
              <a:solidFill>
                <a:srgbClr val="499CBF"/>
              </a:solidFill>
              <a:prstDash val="solid"/>
              <a:round/>
            </a:ln>
          </a:insideV>
        </a:tcBdr>
        <a:fill>
          <a:solidFill>
            <a:schemeClr val="accent3"/>
          </a:solidFill>
        </a:fill>
      </a:tcStyle>
    </a:lastRow>
    <a:firstRow>
      <a:tcTxStyle b="on" i="off">
        <a:fontRef idx="major">
          <a:srgbClr val="499CBF"/>
        </a:fontRef>
        <a:srgbClr val="499CBF"/>
      </a:tcTxStyle>
      <a:tcStyle>
        <a:tcBdr>
          <a:left>
            <a:ln w="12700" cap="flat">
              <a:solidFill>
                <a:srgbClr val="499CBF"/>
              </a:solidFill>
              <a:prstDash val="solid"/>
              <a:round/>
            </a:ln>
          </a:left>
          <a:right>
            <a:ln w="12700" cap="flat">
              <a:solidFill>
                <a:srgbClr val="499CBF"/>
              </a:solidFill>
              <a:prstDash val="solid"/>
              <a:round/>
            </a:ln>
          </a:right>
          <a:top>
            <a:ln w="12700" cap="flat">
              <a:solidFill>
                <a:srgbClr val="499CBF"/>
              </a:solidFill>
              <a:prstDash val="solid"/>
              <a:round/>
            </a:ln>
          </a:top>
          <a:bottom>
            <a:ln w="38100" cap="flat">
              <a:solidFill>
                <a:srgbClr val="499CBF"/>
              </a:solidFill>
              <a:prstDash val="solid"/>
              <a:round/>
            </a:ln>
          </a:bottom>
          <a:insideH>
            <a:ln w="12700" cap="flat">
              <a:solidFill>
                <a:srgbClr val="499CBF"/>
              </a:solidFill>
              <a:prstDash val="solid"/>
              <a:round/>
            </a:ln>
          </a:insideH>
          <a:insideV>
            <a:ln w="12700" cap="flat">
              <a:solidFill>
                <a:srgbClr val="499CBF"/>
              </a:solidFill>
              <a:prstDash val="solid"/>
              <a:round/>
            </a:ln>
          </a:insideV>
        </a:tcBdr>
        <a:fill>
          <a:solidFill>
            <a:schemeClr val="accent3"/>
          </a:solidFill>
        </a:fill>
      </a:tcStyle>
    </a:firstRow>
  </a:tblStyle>
  <a:tblStyle styleId="{EEE7283C-3CF3-47DC-8721-378D4A62B228}" styleName="">
    <a:tblBg/>
    <a:wholeTbl>
      <a:tcTxStyle b="off" i="off">
        <a:fontRef idx="major">
          <a:srgbClr val="19292B"/>
        </a:fontRef>
        <a:srgbClr val="19292B"/>
      </a:tcTxStyle>
      <a:tcStyle>
        <a:tcBdr>
          <a:left>
            <a:ln w="12700" cap="flat">
              <a:solidFill>
                <a:srgbClr val="499CBF"/>
              </a:solidFill>
              <a:prstDash val="solid"/>
              <a:round/>
            </a:ln>
          </a:left>
          <a:right>
            <a:ln w="12700" cap="flat">
              <a:solidFill>
                <a:srgbClr val="499CBF"/>
              </a:solidFill>
              <a:prstDash val="solid"/>
              <a:round/>
            </a:ln>
          </a:right>
          <a:top>
            <a:ln w="12700" cap="flat">
              <a:solidFill>
                <a:srgbClr val="499CBF"/>
              </a:solidFill>
              <a:prstDash val="solid"/>
              <a:round/>
            </a:ln>
          </a:top>
          <a:bottom>
            <a:ln w="12700" cap="flat">
              <a:solidFill>
                <a:srgbClr val="499CBF"/>
              </a:solidFill>
              <a:prstDash val="solid"/>
              <a:round/>
            </a:ln>
          </a:bottom>
          <a:insideH>
            <a:ln w="12700" cap="flat">
              <a:solidFill>
                <a:srgbClr val="499CBF"/>
              </a:solidFill>
              <a:prstDash val="solid"/>
              <a:round/>
            </a:ln>
          </a:insideH>
          <a:insideV>
            <a:ln w="12700" cap="flat">
              <a:solidFill>
                <a:srgbClr val="499CB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499CBF"/>
        </a:fontRef>
        <a:srgbClr val="499CBF"/>
      </a:tcTxStyle>
      <a:tcStyle>
        <a:tcBdr>
          <a:left>
            <a:ln w="12700" cap="flat">
              <a:solidFill>
                <a:srgbClr val="499CBF"/>
              </a:solidFill>
              <a:prstDash val="solid"/>
              <a:round/>
            </a:ln>
          </a:left>
          <a:right>
            <a:ln w="12700" cap="flat">
              <a:solidFill>
                <a:srgbClr val="499CBF"/>
              </a:solidFill>
              <a:prstDash val="solid"/>
              <a:round/>
            </a:ln>
          </a:right>
          <a:top>
            <a:ln w="12700" cap="flat">
              <a:solidFill>
                <a:srgbClr val="499CBF"/>
              </a:solidFill>
              <a:prstDash val="solid"/>
              <a:round/>
            </a:ln>
          </a:top>
          <a:bottom>
            <a:ln w="12700" cap="flat">
              <a:solidFill>
                <a:srgbClr val="499CBF"/>
              </a:solidFill>
              <a:prstDash val="solid"/>
              <a:round/>
            </a:ln>
          </a:bottom>
          <a:insideH>
            <a:ln w="12700" cap="flat">
              <a:solidFill>
                <a:srgbClr val="499CBF"/>
              </a:solidFill>
              <a:prstDash val="solid"/>
              <a:round/>
            </a:ln>
          </a:insideH>
          <a:insideV>
            <a:ln w="12700" cap="flat">
              <a:solidFill>
                <a:srgbClr val="499CBF"/>
              </a:solidFill>
              <a:prstDash val="solid"/>
              <a:round/>
            </a:ln>
          </a:insideV>
        </a:tcBdr>
        <a:fill>
          <a:solidFill>
            <a:schemeClr val="accent6"/>
          </a:solidFill>
        </a:fill>
      </a:tcStyle>
    </a:firstCol>
    <a:lastRow>
      <a:tcTxStyle b="on" i="off">
        <a:fontRef idx="major">
          <a:srgbClr val="499CBF"/>
        </a:fontRef>
        <a:srgbClr val="499CBF"/>
      </a:tcTxStyle>
      <a:tcStyle>
        <a:tcBdr>
          <a:left>
            <a:ln w="12700" cap="flat">
              <a:solidFill>
                <a:srgbClr val="499CBF"/>
              </a:solidFill>
              <a:prstDash val="solid"/>
              <a:round/>
            </a:ln>
          </a:left>
          <a:right>
            <a:ln w="12700" cap="flat">
              <a:solidFill>
                <a:srgbClr val="499CBF"/>
              </a:solidFill>
              <a:prstDash val="solid"/>
              <a:round/>
            </a:ln>
          </a:right>
          <a:top>
            <a:ln w="38100" cap="flat">
              <a:solidFill>
                <a:srgbClr val="499CBF"/>
              </a:solidFill>
              <a:prstDash val="solid"/>
              <a:round/>
            </a:ln>
          </a:top>
          <a:bottom>
            <a:ln w="12700" cap="flat">
              <a:solidFill>
                <a:srgbClr val="499CBF"/>
              </a:solidFill>
              <a:prstDash val="solid"/>
              <a:round/>
            </a:ln>
          </a:bottom>
          <a:insideH>
            <a:ln w="12700" cap="flat">
              <a:solidFill>
                <a:srgbClr val="499CBF"/>
              </a:solidFill>
              <a:prstDash val="solid"/>
              <a:round/>
            </a:ln>
          </a:insideH>
          <a:insideV>
            <a:ln w="12700" cap="flat">
              <a:solidFill>
                <a:srgbClr val="499CBF"/>
              </a:solidFill>
              <a:prstDash val="solid"/>
              <a:round/>
            </a:ln>
          </a:insideV>
        </a:tcBdr>
        <a:fill>
          <a:solidFill>
            <a:schemeClr val="accent6"/>
          </a:solidFill>
        </a:fill>
      </a:tcStyle>
    </a:lastRow>
    <a:firstRow>
      <a:tcTxStyle b="on" i="off">
        <a:fontRef idx="major">
          <a:srgbClr val="499CBF"/>
        </a:fontRef>
        <a:srgbClr val="499CBF"/>
      </a:tcTxStyle>
      <a:tcStyle>
        <a:tcBdr>
          <a:left>
            <a:ln w="12700" cap="flat">
              <a:solidFill>
                <a:srgbClr val="499CBF"/>
              </a:solidFill>
              <a:prstDash val="solid"/>
              <a:round/>
            </a:ln>
          </a:left>
          <a:right>
            <a:ln w="12700" cap="flat">
              <a:solidFill>
                <a:srgbClr val="499CBF"/>
              </a:solidFill>
              <a:prstDash val="solid"/>
              <a:round/>
            </a:ln>
          </a:right>
          <a:top>
            <a:ln w="12700" cap="flat">
              <a:solidFill>
                <a:srgbClr val="499CBF"/>
              </a:solidFill>
              <a:prstDash val="solid"/>
              <a:round/>
            </a:ln>
          </a:top>
          <a:bottom>
            <a:ln w="38100" cap="flat">
              <a:solidFill>
                <a:srgbClr val="499CBF"/>
              </a:solidFill>
              <a:prstDash val="solid"/>
              <a:round/>
            </a:ln>
          </a:bottom>
          <a:insideH>
            <a:ln w="12700" cap="flat">
              <a:solidFill>
                <a:srgbClr val="499CBF"/>
              </a:solidFill>
              <a:prstDash val="solid"/>
              <a:round/>
            </a:ln>
          </a:insideH>
          <a:insideV>
            <a:ln w="12700" cap="flat">
              <a:solidFill>
                <a:srgbClr val="499CBF"/>
              </a:solidFill>
              <a:prstDash val="solid"/>
              <a:round/>
            </a:ln>
          </a:insideV>
        </a:tcBdr>
        <a:fill>
          <a:solidFill>
            <a:schemeClr val="accent6"/>
          </a:solidFill>
        </a:fill>
      </a:tcStyle>
    </a:firstRow>
  </a:tblStyle>
  <a:tblStyle styleId="{CF821DB8-F4EB-4A41-A1BA-3FCAFE7338EE}" styleName="">
    <a:tblBg/>
    <a:wholeTbl>
      <a:tcTxStyle b="off" i="off">
        <a:fontRef idx="major">
          <a:srgbClr val="19292B"/>
        </a:fontRef>
        <a:srgbClr val="19292B"/>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7E7E7"/>
          </a:solidFill>
        </a:fill>
      </a:tcStyle>
    </a:wholeTbl>
    <a:band2H>
      <a:tcTxStyle/>
      <a:tcStyle>
        <a:tcBdr/>
        <a:fill>
          <a:solidFill>
            <a:srgbClr val="499CBF"/>
          </a:solidFill>
        </a:fill>
      </a:tcStyle>
    </a:band2H>
    <a:firstCol>
      <a:tcTxStyle b="on" i="off">
        <a:fontRef idx="major">
          <a:srgbClr val="499CBF"/>
        </a:fontRef>
        <a:srgbClr val="499CB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19292B"/>
        </a:fontRef>
        <a:srgbClr val="19292B"/>
      </a:tcTxStyle>
      <a:tcStyle>
        <a:tcBdr>
          <a:left>
            <a:ln w="12700" cap="flat">
              <a:noFill/>
              <a:miter lim="400000"/>
            </a:ln>
          </a:left>
          <a:right>
            <a:ln w="12700" cap="flat">
              <a:noFill/>
              <a:miter lim="400000"/>
            </a:ln>
          </a:right>
          <a:top>
            <a:ln w="50800" cap="flat">
              <a:solidFill>
                <a:srgbClr val="19292B"/>
              </a:solidFill>
              <a:prstDash val="solid"/>
              <a:round/>
            </a:ln>
          </a:top>
          <a:bottom>
            <a:ln w="25400" cap="flat">
              <a:solidFill>
                <a:srgbClr val="19292B"/>
              </a:solidFill>
              <a:prstDash val="solid"/>
              <a:round/>
            </a:ln>
          </a:bottom>
          <a:insideH>
            <a:ln w="12700" cap="flat">
              <a:noFill/>
              <a:miter lim="400000"/>
            </a:ln>
          </a:insideH>
          <a:insideV>
            <a:ln w="12700" cap="flat">
              <a:noFill/>
              <a:miter lim="400000"/>
            </a:ln>
          </a:insideV>
        </a:tcBdr>
        <a:fill>
          <a:solidFill>
            <a:srgbClr val="499CBF"/>
          </a:solidFill>
        </a:fill>
      </a:tcStyle>
    </a:lastRow>
    <a:firstRow>
      <a:tcTxStyle b="on" i="off">
        <a:fontRef idx="major">
          <a:srgbClr val="499CBF"/>
        </a:fontRef>
        <a:srgbClr val="499CBF"/>
      </a:tcTxStyle>
      <a:tcStyle>
        <a:tcBdr>
          <a:left>
            <a:ln w="12700" cap="flat">
              <a:noFill/>
              <a:miter lim="400000"/>
            </a:ln>
          </a:left>
          <a:right>
            <a:ln w="12700" cap="flat">
              <a:noFill/>
              <a:miter lim="400000"/>
            </a:ln>
          </a:right>
          <a:top>
            <a:ln w="25400" cap="flat">
              <a:solidFill>
                <a:srgbClr val="19292B"/>
              </a:solidFill>
              <a:prstDash val="solid"/>
              <a:round/>
            </a:ln>
          </a:top>
          <a:bottom>
            <a:ln w="25400" cap="flat">
              <a:solidFill>
                <a:srgbClr val="19292B"/>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19292B"/>
        </a:fontRef>
        <a:srgbClr val="19292B"/>
      </a:tcTxStyle>
      <a:tcStyle>
        <a:tcBdr>
          <a:left>
            <a:ln w="12700" cap="flat">
              <a:solidFill>
                <a:srgbClr val="499CBF"/>
              </a:solidFill>
              <a:prstDash val="solid"/>
              <a:round/>
            </a:ln>
          </a:left>
          <a:right>
            <a:ln w="12700" cap="flat">
              <a:solidFill>
                <a:srgbClr val="499CBF"/>
              </a:solidFill>
              <a:prstDash val="solid"/>
              <a:round/>
            </a:ln>
          </a:right>
          <a:top>
            <a:ln w="12700" cap="flat">
              <a:solidFill>
                <a:srgbClr val="499CBF"/>
              </a:solidFill>
              <a:prstDash val="solid"/>
              <a:round/>
            </a:ln>
          </a:top>
          <a:bottom>
            <a:ln w="12700" cap="flat">
              <a:solidFill>
                <a:srgbClr val="499CBF"/>
              </a:solidFill>
              <a:prstDash val="solid"/>
              <a:round/>
            </a:ln>
          </a:bottom>
          <a:insideH>
            <a:ln w="12700" cap="flat">
              <a:solidFill>
                <a:srgbClr val="499CBF"/>
              </a:solidFill>
              <a:prstDash val="solid"/>
              <a:round/>
            </a:ln>
          </a:insideH>
          <a:insideV>
            <a:ln w="12700" cap="flat">
              <a:solidFill>
                <a:srgbClr val="499CBF"/>
              </a:solidFill>
              <a:prstDash val="solid"/>
              <a:round/>
            </a:ln>
          </a:insideV>
        </a:tcBdr>
        <a:fill>
          <a:solidFill>
            <a:srgbClr val="CBCBCB"/>
          </a:solidFill>
        </a:fill>
      </a:tcStyle>
    </a:wholeTbl>
    <a:band2H>
      <a:tcTxStyle/>
      <a:tcStyle>
        <a:tcBdr/>
        <a:fill>
          <a:solidFill>
            <a:srgbClr val="E7E7E7"/>
          </a:solidFill>
        </a:fill>
      </a:tcStyle>
    </a:band2H>
    <a:firstCol>
      <a:tcTxStyle b="on" i="off">
        <a:fontRef idx="major">
          <a:srgbClr val="499CBF"/>
        </a:fontRef>
        <a:srgbClr val="499CBF"/>
      </a:tcTxStyle>
      <a:tcStyle>
        <a:tcBdr>
          <a:left>
            <a:ln w="12700" cap="flat">
              <a:solidFill>
                <a:srgbClr val="499CBF"/>
              </a:solidFill>
              <a:prstDash val="solid"/>
              <a:round/>
            </a:ln>
          </a:left>
          <a:right>
            <a:ln w="12700" cap="flat">
              <a:solidFill>
                <a:srgbClr val="499CBF"/>
              </a:solidFill>
              <a:prstDash val="solid"/>
              <a:round/>
            </a:ln>
          </a:right>
          <a:top>
            <a:ln w="12700" cap="flat">
              <a:solidFill>
                <a:srgbClr val="499CBF"/>
              </a:solidFill>
              <a:prstDash val="solid"/>
              <a:round/>
            </a:ln>
          </a:top>
          <a:bottom>
            <a:ln w="12700" cap="flat">
              <a:solidFill>
                <a:srgbClr val="499CBF"/>
              </a:solidFill>
              <a:prstDash val="solid"/>
              <a:round/>
            </a:ln>
          </a:bottom>
          <a:insideH>
            <a:ln w="12700" cap="flat">
              <a:solidFill>
                <a:srgbClr val="499CBF"/>
              </a:solidFill>
              <a:prstDash val="solid"/>
              <a:round/>
            </a:ln>
          </a:insideH>
          <a:insideV>
            <a:ln w="12700" cap="flat">
              <a:solidFill>
                <a:srgbClr val="499CBF"/>
              </a:solidFill>
              <a:prstDash val="solid"/>
              <a:round/>
            </a:ln>
          </a:insideV>
        </a:tcBdr>
        <a:fill>
          <a:solidFill>
            <a:srgbClr val="19292B"/>
          </a:solidFill>
        </a:fill>
      </a:tcStyle>
    </a:firstCol>
    <a:lastRow>
      <a:tcTxStyle b="on" i="off">
        <a:fontRef idx="major">
          <a:srgbClr val="499CBF"/>
        </a:fontRef>
        <a:srgbClr val="499CBF"/>
      </a:tcTxStyle>
      <a:tcStyle>
        <a:tcBdr>
          <a:left>
            <a:ln w="12700" cap="flat">
              <a:solidFill>
                <a:srgbClr val="499CBF"/>
              </a:solidFill>
              <a:prstDash val="solid"/>
              <a:round/>
            </a:ln>
          </a:left>
          <a:right>
            <a:ln w="12700" cap="flat">
              <a:solidFill>
                <a:srgbClr val="499CBF"/>
              </a:solidFill>
              <a:prstDash val="solid"/>
              <a:round/>
            </a:ln>
          </a:right>
          <a:top>
            <a:ln w="38100" cap="flat">
              <a:solidFill>
                <a:srgbClr val="499CBF"/>
              </a:solidFill>
              <a:prstDash val="solid"/>
              <a:round/>
            </a:ln>
          </a:top>
          <a:bottom>
            <a:ln w="12700" cap="flat">
              <a:solidFill>
                <a:srgbClr val="499CBF"/>
              </a:solidFill>
              <a:prstDash val="solid"/>
              <a:round/>
            </a:ln>
          </a:bottom>
          <a:insideH>
            <a:ln w="12700" cap="flat">
              <a:solidFill>
                <a:srgbClr val="499CBF"/>
              </a:solidFill>
              <a:prstDash val="solid"/>
              <a:round/>
            </a:ln>
          </a:insideH>
          <a:insideV>
            <a:ln w="12700" cap="flat">
              <a:solidFill>
                <a:srgbClr val="499CBF"/>
              </a:solidFill>
              <a:prstDash val="solid"/>
              <a:round/>
            </a:ln>
          </a:insideV>
        </a:tcBdr>
        <a:fill>
          <a:solidFill>
            <a:srgbClr val="19292B"/>
          </a:solidFill>
        </a:fill>
      </a:tcStyle>
    </a:lastRow>
    <a:firstRow>
      <a:tcTxStyle b="on" i="off">
        <a:fontRef idx="major">
          <a:srgbClr val="499CBF"/>
        </a:fontRef>
        <a:srgbClr val="499CBF"/>
      </a:tcTxStyle>
      <a:tcStyle>
        <a:tcBdr>
          <a:left>
            <a:ln w="12700" cap="flat">
              <a:solidFill>
                <a:srgbClr val="499CBF"/>
              </a:solidFill>
              <a:prstDash val="solid"/>
              <a:round/>
            </a:ln>
          </a:left>
          <a:right>
            <a:ln w="12700" cap="flat">
              <a:solidFill>
                <a:srgbClr val="499CBF"/>
              </a:solidFill>
              <a:prstDash val="solid"/>
              <a:round/>
            </a:ln>
          </a:right>
          <a:top>
            <a:ln w="12700" cap="flat">
              <a:solidFill>
                <a:srgbClr val="499CBF"/>
              </a:solidFill>
              <a:prstDash val="solid"/>
              <a:round/>
            </a:ln>
          </a:top>
          <a:bottom>
            <a:ln w="38100" cap="flat">
              <a:solidFill>
                <a:srgbClr val="499CBF"/>
              </a:solidFill>
              <a:prstDash val="solid"/>
              <a:round/>
            </a:ln>
          </a:bottom>
          <a:insideH>
            <a:ln w="12700" cap="flat">
              <a:solidFill>
                <a:srgbClr val="499CBF"/>
              </a:solidFill>
              <a:prstDash val="solid"/>
              <a:round/>
            </a:ln>
          </a:insideH>
          <a:insideV>
            <a:ln w="12700" cap="flat">
              <a:solidFill>
                <a:srgbClr val="499CBF"/>
              </a:solidFill>
              <a:prstDash val="solid"/>
              <a:round/>
            </a:ln>
          </a:insideV>
        </a:tcBdr>
        <a:fill>
          <a:solidFill>
            <a:srgbClr val="19292B"/>
          </a:solidFill>
        </a:fill>
      </a:tcStyle>
    </a:firstRow>
  </a:tblStyle>
  <a:tblStyle styleId="{2708684C-4D16-4618-839F-0558EEFCDFE6}" styleName="">
    <a:tblBg/>
    <a:wholeTbl>
      <a:tcTxStyle b="off" i="off">
        <a:fontRef idx="major">
          <a:srgbClr val="19292B"/>
        </a:fontRef>
        <a:srgbClr val="19292B"/>
      </a:tcTxStyle>
      <a:tcStyle>
        <a:tcBdr>
          <a:left>
            <a:ln w="12700" cap="flat">
              <a:solidFill>
                <a:srgbClr val="19292B"/>
              </a:solidFill>
              <a:prstDash val="solid"/>
              <a:round/>
            </a:ln>
          </a:left>
          <a:right>
            <a:ln w="12700" cap="flat">
              <a:solidFill>
                <a:srgbClr val="19292B"/>
              </a:solidFill>
              <a:prstDash val="solid"/>
              <a:round/>
            </a:ln>
          </a:right>
          <a:top>
            <a:ln w="12700" cap="flat">
              <a:solidFill>
                <a:srgbClr val="19292B"/>
              </a:solidFill>
              <a:prstDash val="solid"/>
              <a:round/>
            </a:ln>
          </a:top>
          <a:bottom>
            <a:ln w="12700" cap="flat">
              <a:solidFill>
                <a:srgbClr val="19292B"/>
              </a:solidFill>
              <a:prstDash val="solid"/>
              <a:round/>
            </a:ln>
          </a:bottom>
          <a:insideH>
            <a:ln w="12700" cap="flat">
              <a:solidFill>
                <a:srgbClr val="19292B"/>
              </a:solidFill>
              <a:prstDash val="solid"/>
              <a:round/>
            </a:ln>
          </a:insideH>
          <a:insideV>
            <a:ln w="12700" cap="flat">
              <a:solidFill>
                <a:srgbClr val="19292B"/>
              </a:solidFill>
              <a:prstDash val="solid"/>
              <a:round/>
            </a:ln>
          </a:insideV>
        </a:tcBdr>
        <a:fill>
          <a:solidFill>
            <a:srgbClr val="19292B">
              <a:alpha val="20000"/>
            </a:srgbClr>
          </a:solidFill>
        </a:fill>
      </a:tcStyle>
    </a:wholeTbl>
    <a:band2H>
      <a:tcTxStyle/>
      <a:tcStyle>
        <a:tcBdr/>
        <a:fill>
          <a:solidFill>
            <a:srgbClr val="FFFFFF"/>
          </a:solidFill>
        </a:fill>
      </a:tcStyle>
    </a:band2H>
    <a:firstCol>
      <a:tcTxStyle b="on" i="off">
        <a:fontRef idx="major">
          <a:srgbClr val="19292B"/>
        </a:fontRef>
        <a:srgbClr val="19292B"/>
      </a:tcTxStyle>
      <a:tcStyle>
        <a:tcBdr>
          <a:left>
            <a:ln w="12700" cap="flat">
              <a:solidFill>
                <a:srgbClr val="19292B"/>
              </a:solidFill>
              <a:prstDash val="solid"/>
              <a:round/>
            </a:ln>
          </a:left>
          <a:right>
            <a:ln w="12700" cap="flat">
              <a:solidFill>
                <a:srgbClr val="19292B"/>
              </a:solidFill>
              <a:prstDash val="solid"/>
              <a:round/>
            </a:ln>
          </a:right>
          <a:top>
            <a:ln w="12700" cap="flat">
              <a:solidFill>
                <a:srgbClr val="19292B"/>
              </a:solidFill>
              <a:prstDash val="solid"/>
              <a:round/>
            </a:ln>
          </a:top>
          <a:bottom>
            <a:ln w="12700" cap="flat">
              <a:solidFill>
                <a:srgbClr val="19292B"/>
              </a:solidFill>
              <a:prstDash val="solid"/>
              <a:round/>
            </a:ln>
          </a:bottom>
          <a:insideH>
            <a:ln w="12700" cap="flat">
              <a:solidFill>
                <a:srgbClr val="19292B"/>
              </a:solidFill>
              <a:prstDash val="solid"/>
              <a:round/>
            </a:ln>
          </a:insideH>
          <a:insideV>
            <a:ln w="12700" cap="flat">
              <a:solidFill>
                <a:srgbClr val="19292B"/>
              </a:solidFill>
              <a:prstDash val="solid"/>
              <a:round/>
            </a:ln>
          </a:insideV>
        </a:tcBdr>
        <a:fill>
          <a:solidFill>
            <a:srgbClr val="19292B">
              <a:alpha val="20000"/>
            </a:srgbClr>
          </a:solidFill>
        </a:fill>
      </a:tcStyle>
    </a:firstCol>
    <a:lastRow>
      <a:tcTxStyle b="on" i="off">
        <a:fontRef idx="major">
          <a:srgbClr val="19292B"/>
        </a:fontRef>
        <a:srgbClr val="19292B"/>
      </a:tcTxStyle>
      <a:tcStyle>
        <a:tcBdr>
          <a:left>
            <a:ln w="12700" cap="flat">
              <a:solidFill>
                <a:srgbClr val="19292B"/>
              </a:solidFill>
              <a:prstDash val="solid"/>
              <a:round/>
            </a:ln>
          </a:left>
          <a:right>
            <a:ln w="12700" cap="flat">
              <a:solidFill>
                <a:srgbClr val="19292B"/>
              </a:solidFill>
              <a:prstDash val="solid"/>
              <a:round/>
            </a:ln>
          </a:right>
          <a:top>
            <a:ln w="50800" cap="flat">
              <a:solidFill>
                <a:srgbClr val="19292B"/>
              </a:solidFill>
              <a:prstDash val="solid"/>
              <a:round/>
            </a:ln>
          </a:top>
          <a:bottom>
            <a:ln w="12700" cap="flat">
              <a:solidFill>
                <a:srgbClr val="19292B"/>
              </a:solidFill>
              <a:prstDash val="solid"/>
              <a:round/>
            </a:ln>
          </a:bottom>
          <a:insideH>
            <a:ln w="12700" cap="flat">
              <a:solidFill>
                <a:srgbClr val="19292B"/>
              </a:solidFill>
              <a:prstDash val="solid"/>
              <a:round/>
            </a:ln>
          </a:insideH>
          <a:insideV>
            <a:ln w="12700" cap="flat">
              <a:solidFill>
                <a:srgbClr val="19292B"/>
              </a:solidFill>
              <a:prstDash val="solid"/>
              <a:round/>
            </a:ln>
          </a:insideV>
        </a:tcBdr>
        <a:fill>
          <a:noFill/>
        </a:fill>
      </a:tcStyle>
    </a:lastRow>
    <a:firstRow>
      <a:tcTxStyle b="on" i="off">
        <a:fontRef idx="major">
          <a:srgbClr val="19292B"/>
        </a:fontRef>
        <a:srgbClr val="19292B"/>
      </a:tcTxStyle>
      <a:tcStyle>
        <a:tcBdr>
          <a:left>
            <a:ln w="12700" cap="flat">
              <a:solidFill>
                <a:srgbClr val="19292B"/>
              </a:solidFill>
              <a:prstDash val="solid"/>
              <a:round/>
            </a:ln>
          </a:left>
          <a:right>
            <a:ln w="12700" cap="flat">
              <a:solidFill>
                <a:srgbClr val="19292B"/>
              </a:solidFill>
              <a:prstDash val="solid"/>
              <a:round/>
            </a:ln>
          </a:right>
          <a:top>
            <a:ln w="12700" cap="flat">
              <a:solidFill>
                <a:srgbClr val="19292B"/>
              </a:solidFill>
              <a:prstDash val="solid"/>
              <a:round/>
            </a:ln>
          </a:top>
          <a:bottom>
            <a:ln w="25400" cap="flat">
              <a:solidFill>
                <a:srgbClr val="19292B"/>
              </a:solidFill>
              <a:prstDash val="solid"/>
              <a:round/>
            </a:ln>
          </a:bottom>
          <a:insideH>
            <a:ln w="12700" cap="flat">
              <a:solidFill>
                <a:srgbClr val="19292B"/>
              </a:solidFill>
              <a:prstDash val="solid"/>
              <a:round/>
            </a:ln>
          </a:insideH>
          <a:insideV>
            <a:ln w="12700" cap="flat">
              <a:solidFill>
                <a:srgbClr val="19292B"/>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4704"/>
  </p:normalViewPr>
  <p:slideViewPr>
    <p:cSldViewPr snapToGrid="0" snapToObjects="1">
      <p:cViewPr varScale="1">
        <p:scale>
          <a:sx n="94" d="100"/>
          <a:sy n="94" d="100"/>
        </p:scale>
        <p:origin x="206"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5" name="Shape 145"/>
          <p:cNvSpPr>
            <a:spLocks noGrp="1" noRot="1" noChangeAspect="1"/>
          </p:cNvSpPr>
          <p:nvPr>
            <p:ph type="sldImg"/>
          </p:nvPr>
        </p:nvSpPr>
        <p:spPr>
          <a:xfrm>
            <a:off x="1143000" y="685800"/>
            <a:ext cx="4572000" cy="3429000"/>
          </a:xfrm>
          <a:prstGeom prst="rect">
            <a:avLst/>
          </a:prstGeom>
        </p:spPr>
        <p:txBody>
          <a:bodyPr/>
          <a:lstStyle/>
          <a:p>
            <a:endParaRPr/>
          </a:p>
        </p:txBody>
      </p:sp>
      <p:sp>
        <p:nvSpPr>
          <p:cNvPr id="146" name="Shape 146"/>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 name="Shape 307"/>
          <p:cNvSpPr>
            <a:spLocks noGrp="1" noRot="1" noChangeAspect="1"/>
          </p:cNvSpPr>
          <p:nvPr>
            <p:ph type="sldImg"/>
          </p:nvPr>
        </p:nvSpPr>
        <p:spPr>
          <a:xfrm>
            <a:off x="384175" y="685800"/>
            <a:ext cx="6089650" cy="3429000"/>
          </a:xfrm>
          <a:prstGeom prst="rect">
            <a:avLst/>
          </a:prstGeom>
        </p:spPr>
        <p:txBody>
          <a:bodyPr/>
          <a:lstStyle/>
          <a:p>
            <a:endParaRPr/>
          </a:p>
        </p:txBody>
      </p:sp>
      <p:sp>
        <p:nvSpPr>
          <p:cNvPr id="308" name="Shape 308"/>
          <p:cNvSpPr>
            <a:spLocks noGrp="1"/>
          </p:cNvSpPr>
          <p:nvPr>
            <p:ph type="body" sz="quarter" idx="1"/>
          </p:nvPr>
        </p:nvSpPr>
        <p:spPr>
          <a:prstGeom prst="rect">
            <a:avLst/>
          </a:prstGeom>
        </p:spPr>
        <p:txBody>
          <a:bodyPr/>
          <a:lstStyle/>
          <a:p>
            <a:r>
              <a:t>Examples of BME projects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 name="Shape 318"/>
          <p:cNvSpPr>
            <a:spLocks noGrp="1" noRot="1" noChangeAspect="1"/>
          </p:cNvSpPr>
          <p:nvPr>
            <p:ph type="sldImg"/>
          </p:nvPr>
        </p:nvSpPr>
        <p:spPr>
          <a:xfrm>
            <a:off x="384175" y="685800"/>
            <a:ext cx="6089650" cy="3429000"/>
          </a:xfrm>
          <a:prstGeom prst="rect">
            <a:avLst/>
          </a:prstGeom>
        </p:spPr>
        <p:txBody>
          <a:bodyPr/>
          <a:lstStyle/>
          <a:p>
            <a:endParaRPr/>
          </a:p>
        </p:txBody>
      </p:sp>
      <p:sp>
        <p:nvSpPr>
          <p:cNvPr id="319" name="Shape 319"/>
          <p:cNvSpPr>
            <a:spLocks noGrp="1"/>
          </p:cNvSpPr>
          <p:nvPr>
            <p:ph type="body" sz="quarter" idx="1"/>
          </p:nvPr>
        </p:nvSpPr>
        <p:spPr>
          <a:prstGeom prst="rect">
            <a:avLst/>
          </a:prstGeom>
        </p:spPr>
        <p:txBody>
          <a:bodyPr/>
          <a:lstStyle/>
          <a:p>
            <a:r>
              <a:t>Examples of BME projects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 name="Shape 326"/>
          <p:cNvSpPr>
            <a:spLocks noGrp="1" noRot="1" noChangeAspect="1"/>
          </p:cNvSpPr>
          <p:nvPr>
            <p:ph type="sldImg"/>
          </p:nvPr>
        </p:nvSpPr>
        <p:spPr>
          <a:xfrm>
            <a:off x="384175" y="685800"/>
            <a:ext cx="6089650" cy="3429000"/>
          </a:xfrm>
          <a:prstGeom prst="rect">
            <a:avLst/>
          </a:prstGeom>
        </p:spPr>
        <p:txBody>
          <a:bodyPr/>
          <a:lstStyle/>
          <a:p>
            <a:endParaRPr/>
          </a:p>
        </p:txBody>
      </p:sp>
      <p:sp>
        <p:nvSpPr>
          <p:cNvPr id="327" name="Shape 327"/>
          <p:cNvSpPr>
            <a:spLocks noGrp="1"/>
          </p:cNvSpPr>
          <p:nvPr>
            <p:ph type="body" sz="quarter" idx="1"/>
          </p:nvPr>
        </p:nvSpPr>
        <p:spPr>
          <a:prstGeom prst="rect">
            <a:avLst/>
          </a:prstGeom>
        </p:spPr>
        <p:txBody>
          <a:bodyPr/>
          <a:lstStyle/>
          <a:p>
            <a:r>
              <a:t>Examples of BME projects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12" name="Shape 12"/>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98" name="Shape 98"/>
          <p:cNvSpPr>
            <a:spLocks noGrp="1"/>
          </p:cNvSpPr>
          <p:nvPr>
            <p:ph type="sldNum" sz="quarter" idx="2"/>
          </p:nvPr>
        </p:nvSpPr>
        <p:spPr>
          <a:xfrm>
            <a:off x="8454847" y="6224225"/>
            <a:ext cx="273652" cy="26425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105" name="Shape 105"/>
          <p:cNvSpPr>
            <a:spLocks noGrp="1"/>
          </p:cNvSpPr>
          <p:nvPr>
            <p:ph type="title"/>
          </p:nvPr>
        </p:nvSpPr>
        <p:spPr>
          <a:xfrm>
            <a:off x="839569" y="457200"/>
            <a:ext cx="3931214" cy="1600200"/>
          </a:xfrm>
          <a:prstGeom prst="rect">
            <a:avLst/>
          </a:prstGeom>
        </p:spPr>
        <p:txBody>
          <a:bodyPr anchor="b"/>
          <a:lstStyle>
            <a:lvl1pPr>
              <a:defRPr sz="3000"/>
            </a:lvl1pPr>
          </a:lstStyle>
          <a:p>
            <a:r>
              <a:t>Title Text</a:t>
            </a:r>
          </a:p>
        </p:txBody>
      </p:sp>
      <p:sp>
        <p:nvSpPr>
          <p:cNvPr id="106" name="Shape 106"/>
          <p:cNvSpPr>
            <a:spLocks noGrp="1"/>
          </p:cNvSpPr>
          <p:nvPr>
            <p:ph type="body" sz="half" idx="1"/>
          </p:nvPr>
        </p:nvSpPr>
        <p:spPr>
          <a:xfrm>
            <a:off x="5181836" y="987427"/>
            <a:ext cx="6170596" cy="487362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7" name="Shape 107"/>
          <p:cNvSpPr>
            <a:spLocks noGrp="1"/>
          </p:cNvSpPr>
          <p:nvPr>
            <p:ph type="body" sz="quarter" idx="13"/>
          </p:nvPr>
        </p:nvSpPr>
        <p:spPr>
          <a:xfrm>
            <a:off x="839567" y="2057400"/>
            <a:ext cx="3931217" cy="3811588"/>
          </a:xfrm>
          <a:prstGeom prst="rect">
            <a:avLst/>
          </a:prstGeom>
        </p:spPr>
        <p:txBody>
          <a:bodyPr/>
          <a:lstStyle/>
          <a:p>
            <a:endParaRPr/>
          </a:p>
        </p:txBody>
      </p:sp>
      <p:sp>
        <p:nvSpPr>
          <p:cNvPr id="108" name="Shape 10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115" name="Shape 115"/>
          <p:cNvSpPr>
            <a:spLocks noGrp="1"/>
          </p:cNvSpPr>
          <p:nvPr>
            <p:ph type="title"/>
          </p:nvPr>
        </p:nvSpPr>
        <p:spPr>
          <a:xfrm>
            <a:off x="839569" y="457200"/>
            <a:ext cx="3931214" cy="1600200"/>
          </a:xfrm>
          <a:prstGeom prst="rect">
            <a:avLst/>
          </a:prstGeom>
        </p:spPr>
        <p:txBody>
          <a:bodyPr anchor="b"/>
          <a:lstStyle>
            <a:lvl1pPr>
              <a:defRPr sz="3000"/>
            </a:lvl1pPr>
          </a:lstStyle>
          <a:p>
            <a:r>
              <a:t>Title Text</a:t>
            </a:r>
          </a:p>
        </p:txBody>
      </p:sp>
      <p:sp>
        <p:nvSpPr>
          <p:cNvPr id="116" name="Shape 116"/>
          <p:cNvSpPr>
            <a:spLocks noGrp="1"/>
          </p:cNvSpPr>
          <p:nvPr>
            <p:ph type="pic" idx="13"/>
          </p:nvPr>
        </p:nvSpPr>
        <p:spPr>
          <a:xfrm>
            <a:off x="5181836" y="460376"/>
            <a:ext cx="6456801" cy="5400677"/>
          </a:xfrm>
          <a:prstGeom prst="rect">
            <a:avLst/>
          </a:prstGeom>
        </p:spPr>
        <p:txBody>
          <a:bodyPr lIns="91439" tIns="45719" rIns="91439" bIns="45719">
            <a:noAutofit/>
          </a:bodyPr>
          <a:lstStyle/>
          <a:p>
            <a:endParaRPr/>
          </a:p>
        </p:txBody>
      </p:sp>
      <p:sp>
        <p:nvSpPr>
          <p:cNvPr id="117" name="Shape 117"/>
          <p:cNvSpPr>
            <a:spLocks noGrp="1"/>
          </p:cNvSpPr>
          <p:nvPr>
            <p:ph type="body" sz="quarter" idx="1"/>
          </p:nvPr>
        </p:nvSpPr>
        <p:spPr>
          <a:xfrm>
            <a:off x="839569" y="2057400"/>
            <a:ext cx="3931214" cy="3811588"/>
          </a:xfrm>
          <a:prstGeom prst="rect">
            <a:avLst/>
          </a:prstGeom>
        </p:spPr>
        <p:txBody>
          <a:bodyPr/>
          <a:lstStyle>
            <a:lvl1pPr marL="0" indent="0">
              <a:buSzTx/>
              <a:buFontTx/>
              <a:buNone/>
              <a:defRPr sz="1600"/>
            </a:lvl1pPr>
            <a:lvl2pPr marL="0" indent="0">
              <a:buSzTx/>
              <a:buFontTx/>
              <a:buNone/>
              <a:defRPr sz="1600"/>
            </a:lvl2pPr>
            <a:lvl3pPr marL="0" indent="0">
              <a:buSzTx/>
              <a:buFontTx/>
              <a:buNone/>
              <a:defRPr sz="1600"/>
            </a:lvl3pPr>
            <a:lvl4pPr marL="0" indent="0">
              <a:buSzTx/>
              <a:buFontTx/>
              <a:buNone/>
              <a:defRPr sz="1600"/>
            </a:lvl4pPr>
            <a:lvl5pPr marL="0" indent="0">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118" name="Shape 11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Slide">
    <p:bg>
      <p:bgPr>
        <a:solidFill>
          <a:srgbClr val="FFFFFF"/>
        </a:solidFill>
        <a:effectLst/>
      </p:bgPr>
    </p:bg>
    <p:spTree>
      <p:nvGrpSpPr>
        <p:cNvPr id="1" name=""/>
        <p:cNvGrpSpPr/>
        <p:nvPr/>
      </p:nvGrpSpPr>
      <p:grpSpPr>
        <a:xfrm>
          <a:off x="0" y="0"/>
          <a:ext cx="0" cy="0"/>
          <a:chOff x="0" y="0"/>
          <a:chExt cx="0" cy="0"/>
        </a:xfrm>
      </p:grpSpPr>
      <p:pic>
        <p:nvPicPr>
          <p:cNvPr id="125" name="image6.png" descr="Uplift_Template_Graphic.png"/>
          <p:cNvPicPr>
            <a:picLocks noChangeAspect="1"/>
          </p:cNvPicPr>
          <p:nvPr/>
        </p:nvPicPr>
        <p:blipFill>
          <a:blip r:embed="rId2">
            <a:extLst/>
          </a:blip>
          <a:stretch>
            <a:fillRect/>
          </a:stretch>
        </p:blipFill>
        <p:spPr>
          <a:xfrm>
            <a:off x="0" y="0"/>
            <a:ext cx="12188825" cy="1019799"/>
          </a:xfrm>
          <a:prstGeom prst="rect">
            <a:avLst/>
          </a:prstGeom>
          <a:ln w="12700">
            <a:miter lim="400000"/>
          </a:ln>
        </p:spPr>
      </p:pic>
      <p:sp>
        <p:nvSpPr>
          <p:cNvPr id="126" name="Shape 126"/>
          <p:cNvSpPr>
            <a:spLocks noGrp="1"/>
          </p:cNvSpPr>
          <p:nvPr>
            <p:ph type="title"/>
          </p:nvPr>
        </p:nvSpPr>
        <p:spPr>
          <a:xfrm>
            <a:off x="914162" y="2797175"/>
            <a:ext cx="10360501" cy="1470026"/>
          </a:xfrm>
          <a:prstGeom prst="rect">
            <a:avLst/>
          </a:prstGeom>
        </p:spPr>
        <p:txBody>
          <a:bodyPr/>
          <a:lstStyle>
            <a:lvl1pPr algn="ctr" defTabSz="457200">
              <a:lnSpc>
                <a:spcPct val="100000"/>
              </a:lnSpc>
              <a:defRPr sz="3000"/>
            </a:lvl1pPr>
          </a:lstStyle>
          <a:p>
            <a:r>
              <a:t>Title Text</a:t>
            </a:r>
          </a:p>
        </p:txBody>
      </p:sp>
      <p:sp>
        <p:nvSpPr>
          <p:cNvPr id="127" name="Shape 127"/>
          <p:cNvSpPr>
            <a:spLocks noGrp="1"/>
          </p:cNvSpPr>
          <p:nvPr>
            <p:ph type="body" sz="quarter" idx="1"/>
          </p:nvPr>
        </p:nvSpPr>
        <p:spPr>
          <a:xfrm>
            <a:off x="1828324" y="3822700"/>
            <a:ext cx="8532178" cy="1752600"/>
          </a:xfrm>
          <a:prstGeom prst="rect">
            <a:avLst/>
          </a:prstGeom>
        </p:spPr>
        <p:txBody>
          <a:bodyPr/>
          <a:lstStyle>
            <a:lvl1pPr marL="0" indent="0" algn="ctr" defTabSz="457200">
              <a:lnSpc>
                <a:spcPct val="100000"/>
              </a:lnSpc>
              <a:spcBef>
                <a:spcPts val="400"/>
              </a:spcBef>
              <a:buSzTx/>
              <a:buFontTx/>
              <a:buNone/>
              <a:defRPr sz="1800">
                <a:solidFill>
                  <a:srgbClr val="898B8B"/>
                </a:solidFill>
              </a:defRPr>
            </a:lvl1pPr>
            <a:lvl2pPr marL="0" indent="0" algn="ctr" defTabSz="457200">
              <a:lnSpc>
                <a:spcPct val="100000"/>
              </a:lnSpc>
              <a:spcBef>
                <a:spcPts val="400"/>
              </a:spcBef>
              <a:buSzTx/>
              <a:buFontTx/>
              <a:buNone/>
              <a:defRPr sz="1800">
                <a:solidFill>
                  <a:srgbClr val="898B8B"/>
                </a:solidFill>
              </a:defRPr>
            </a:lvl2pPr>
            <a:lvl3pPr marL="0" indent="0" algn="ctr" defTabSz="457200">
              <a:lnSpc>
                <a:spcPct val="100000"/>
              </a:lnSpc>
              <a:spcBef>
                <a:spcPts val="400"/>
              </a:spcBef>
              <a:buSzTx/>
              <a:buFontTx/>
              <a:buNone/>
              <a:defRPr sz="1800">
                <a:solidFill>
                  <a:srgbClr val="898B8B"/>
                </a:solidFill>
              </a:defRPr>
            </a:lvl3pPr>
            <a:lvl4pPr marL="0" indent="0" algn="ctr" defTabSz="457200">
              <a:lnSpc>
                <a:spcPct val="100000"/>
              </a:lnSpc>
              <a:spcBef>
                <a:spcPts val="400"/>
              </a:spcBef>
              <a:buSzTx/>
              <a:buFontTx/>
              <a:buNone/>
              <a:defRPr sz="1800">
                <a:solidFill>
                  <a:srgbClr val="898B8B"/>
                </a:solidFill>
              </a:defRPr>
            </a:lvl4pPr>
            <a:lvl5pPr marL="0" indent="0" algn="ctr" defTabSz="457200">
              <a:lnSpc>
                <a:spcPct val="100000"/>
              </a:lnSpc>
              <a:spcBef>
                <a:spcPts val="400"/>
              </a:spcBef>
              <a:buSzTx/>
              <a:buFontTx/>
              <a:buNone/>
              <a:defRPr sz="1800">
                <a:solidFill>
                  <a:srgbClr val="898B8B"/>
                </a:solidFill>
              </a:defRPr>
            </a:lvl5pPr>
          </a:lstStyle>
          <a:p>
            <a:r>
              <a:t>Body Level One</a:t>
            </a:r>
          </a:p>
          <a:p>
            <a:pPr lvl="1"/>
            <a:r>
              <a:t>Body Level Two</a:t>
            </a:r>
          </a:p>
          <a:p>
            <a:pPr lvl="2"/>
            <a:r>
              <a:t>Body Level Three</a:t>
            </a:r>
          </a:p>
          <a:p>
            <a:pPr lvl="3"/>
            <a:r>
              <a:t>Body Level Four</a:t>
            </a:r>
          </a:p>
          <a:p>
            <a:pPr lvl="4"/>
            <a:r>
              <a:t>Body Level Five</a:t>
            </a:r>
          </a:p>
        </p:txBody>
      </p:sp>
      <p:sp>
        <p:nvSpPr>
          <p:cNvPr id="128" name="Shape 128"/>
          <p:cNvSpPr/>
          <p:nvPr/>
        </p:nvSpPr>
        <p:spPr>
          <a:xfrm>
            <a:off x="1828324" y="5505449"/>
            <a:ext cx="8532178" cy="301105"/>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a:bodyPr>
          <a:lstStyle>
            <a:lvl1pPr algn="ctr" defTabSz="457200">
              <a:lnSpc>
                <a:spcPct val="90000"/>
              </a:lnSpc>
              <a:spcBef>
                <a:spcPts val="300"/>
              </a:spcBef>
              <a:defRPr sz="1500">
                <a:solidFill>
                  <a:schemeClr val="accent2"/>
                </a:solidFill>
                <a:latin typeface="Arial"/>
                <a:ea typeface="Arial"/>
                <a:cs typeface="Arial"/>
                <a:sym typeface="Arial"/>
              </a:defRPr>
            </a:lvl1pPr>
          </a:lstStyle>
          <a:p>
            <a:r>
              <a:t>09.21.2016</a:t>
            </a:r>
          </a:p>
        </p:txBody>
      </p:sp>
      <p:pic>
        <p:nvPicPr>
          <p:cNvPr id="129" name="image7.png" descr="Uplift_Logo_Primary.png"/>
          <p:cNvPicPr>
            <a:picLocks noChangeAspect="1"/>
          </p:cNvPicPr>
          <p:nvPr/>
        </p:nvPicPr>
        <p:blipFill>
          <a:blip r:embed="rId3">
            <a:extLst/>
          </a:blip>
          <a:stretch>
            <a:fillRect/>
          </a:stretch>
        </p:blipFill>
        <p:spPr>
          <a:xfrm>
            <a:off x="4291314" y="2055091"/>
            <a:ext cx="3433020" cy="966892"/>
          </a:xfrm>
          <a:prstGeom prst="rect">
            <a:avLst/>
          </a:prstGeom>
          <a:ln w="12700">
            <a:miter lim="400000"/>
          </a:ln>
        </p:spPr>
      </p:pic>
      <p:sp>
        <p:nvSpPr>
          <p:cNvPr id="130" name="Shape 130"/>
          <p:cNvSpPr>
            <a:spLocks noGrp="1"/>
          </p:cNvSpPr>
          <p:nvPr>
            <p:ph type="sldNum" sz="quarter" idx="2"/>
          </p:nvPr>
        </p:nvSpPr>
        <p:spPr>
          <a:xfrm>
            <a:off x="8454848" y="6224225"/>
            <a:ext cx="273652" cy="26425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2_Title Slide">
    <p:bg>
      <p:bgPr>
        <a:solidFill>
          <a:srgbClr val="FFFFFF"/>
        </a:solidFill>
        <a:effectLst/>
      </p:bgPr>
    </p:bg>
    <p:spTree>
      <p:nvGrpSpPr>
        <p:cNvPr id="1" name=""/>
        <p:cNvGrpSpPr/>
        <p:nvPr/>
      </p:nvGrpSpPr>
      <p:grpSpPr>
        <a:xfrm>
          <a:off x="0" y="0"/>
          <a:ext cx="0" cy="0"/>
          <a:chOff x="0" y="0"/>
          <a:chExt cx="0" cy="0"/>
        </a:xfrm>
      </p:grpSpPr>
      <p:sp>
        <p:nvSpPr>
          <p:cNvPr id="137" name="Shape 137"/>
          <p:cNvSpPr>
            <a:spLocks noGrp="1"/>
          </p:cNvSpPr>
          <p:nvPr>
            <p:ph type="title"/>
          </p:nvPr>
        </p:nvSpPr>
        <p:spPr>
          <a:xfrm>
            <a:off x="700265" y="1647494"/>
            <a:ext cx="10360501" cy="1470026"/>
          </a:xfrm>
          <a:prstGeom prst="rect">
            <a:avLst/>
          </a:prstGeom>
        </p:spPr>
        <p:txBody>
          <a:bodyPr/>
          <a:lstStyle>
            <a:lvl1pPr defTabSz="457200">
              <a:lnSpc>
                <a:spcPct val="100000"/>
              </a:lnSpc>
              <a:defRPr sz="2200"/>
            </a:lvl1pPr>
          </a:lstStyle>
          <a:p>
            <a:r>
              <a:t>Title Text</a:t>
            </a:r>
          </a:p>
        </p:txBody>
      </p:sp>
      <p:sp>
        <p:nvSpPr>
          <p:cNvPr id="138" name="Shape 138"/>
          <p:cNvSpPr>
            <a:spLocks noGrp="1"/>
          </p:cNvSpPr>
          <p:nvPr>
            <p:ph type="body" sz="quarter" idx="1"/>
          </p:nvPr>
        </p:nvSpPr>
        <p:spPr>
          <a:xfrm>
            <a:off x="705364" y="2539332"/>
            <a:ext cx="8532178" cy="1752602"/>
          </a:xfrm>
          <a:prstGeom prst="rect">
            <a:avLst/>
          </a:prstGeom>
        </p:spPr>
        <p:txBody>
          <a:bodyPr/>
          <a:lstStyle>
            <a:lvl1pPr marL="0" indent="0" defTabSz="457200">
              <a:lnSpc>
                <a:spcPct val="100000"/>
              </a:lnSpc>
              <a:spcBef>
                <a:spcPts val="400"/>
              </a:spcBef>
              <a:buSzTx/>
              <a:buFontTx/>
              <a:buNone/>
              <a:defRPr sz="1800"/>
            </a:lvl1pPr>
            <a:lvl2pPr marL="0" indent="0" defTabSz="457200">
              <a:lnSpc>
                <a:spcPct val="100000"/>
              </a:lnSpc>
              <a:spcBef>
                <a:spcPts val="400"/>
              </a:spcBef>
              <a:buSzTx/>
              <a:buFontTx/>
              <a:buNone/>
              <a:defRPr sz="1800"/>
            </a:lvl2pPr>
            <a:lvl3pPr marL="0" indent="0" defTabSz="457200">
              <a:lnSpc>
                <a:spcPct val="100000"/>
              </a:lnSpc>
              <a:spcBef>
                <a:spcPts val="400"/>
              </a:spcBef>
              <a:buSzTx/>
              <a:buFontTx/>
              <a:buNone/>
              <a:defRPr sz="1800"/>
            </a:lvl3pPr>
            <a:lvl4pPr marL="0" indent="0" defTabSz="457200">
              <a:lnSpc>
                <a:spcPct val="100000"/>
              </a:lnSpc>
              <a:spcBef>
                <a:spcPts val="400"/>
              </a:spcBef>
              <a:buSzTx/>
              <a:buFontTx/>
              <a:buNone/>
              <a:defRPr sz="1800"/>
            </a:lvl4pPr>
            <a:lvl5pPr marL="0" indent="0" defTabSz="457200">
              <a:lnSpc>
                <a:spcPct val="100000"/>
              </a:lnSpc>
              <a:spcBef>
                <a:spcPts val="400"/>
              </a:spcBef>
              <a:buSzTx/>
              <a:buFontTx/>
              <a:buNone/>
              <a:defRPr sz="1800"/>
            </a:lvl5pPr>
          </a:lstStyle>
          <a:p>
            <a:r>
              <a:t>Body Level One</a:t>
            </a:r>
          </a:p>
          <a:p>
            <a:pPr lvl="1"/>
            <a:r>
              <a:t>Body Level Two</a:t>
            </a:r>
          </a:p>
          <a:p>
            <a:pPr lvl="2"/>
            <a:r>
              <a:t>Body Level Three</a:t>
            </a:r>
          </a:p>
          <a:p>
            <a:pPr lvl="3"/>
            <a:r>
              <a:t>Body Level Four</a:t>
            </a:r>
          </a:p>
          <a:p>
            <a:pPr lvl="4"/>
            <a:r>
              <a:t>Body Level Five</a:t>
            </a:r>
          </a:p>
        </p:txBody>
      </p:sp>
      <p:sp>
        <p:nvSpPr>
          <p:cNvPr id="139" name="Shape 139"/>
          <p:cNvSpPr>
            <a:spLocks noGrp="1"/>
          </p:cNvSpPr>
          <p:nvPr>
            <p:ph type="sldNum" sz="quarter" idx="2"/>
          </p:nvPr>
        </p:nvSpPr>
        <p:spPr>
          <a:xfrm>
            <a:off x="8454848" y="6224225"/>
            <a:ext cx="273652" cy="26425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1_Section Header">
    <p:bg>
      <p:bgPr>
        <a:solidFill>
          <a:srgbClr val="499CBF"/>
        </a:solidFill>
        <a:effectLst/>
      </p:bgPr>
    </p:bg>
    <p:spTree>
      <p:nvGrpSpPr>
        <p:cNvPr id="1" name=""/>
        <p:cNvGrpSpPr/>
        <p:nvPr/>
      </p:nvGrpSpPr>
      <p:grpSpPr>
        <a:xfrm>
          <a:off x="0" y="0"/>
          <a:ext cx="0" cy="0"/>
          <a:chOff x="0" y="0"/>
          <a:chExt cx="0" cy="0"/>
        </a:xfrm>
      </p:grpSpPr>
      <p:sp>
        <p:nvSpPr>
          <p:cNvPr id="20" name="Shape 20"/>
          <p:cNvSpPr>
            <a:spLocks noGrp="1"/>
          </p:cNvSpPr>
          <p:nvPr>
            <p:ph type="title"/>
          </p:nvPr>
        </p:nvSpPr>
        <p:spPr>
          <a:xfrm>
            <a:off x="831634" y="1709740"/>
            <a:ext cx="7294252" cy="2852737"/>
          </a:xfrm>
          <a:prstGeom prst="rect">
            <a:avLst/>
          </a:prstGeom>
        </p:spPr>
        <p:txBody>
          <a:bodyPr anchor="b"/>
          <a:lstStyle>
            <a:lvl1pPr>
              <a:lnSpc>
                <a:spcPct val="80000"/>
              </a:lnSpc>
              <a:defRPr sz="3500">
                <a:solidFill>
                  <a:srgbClr val="FFFFFF"/>
                </a:solidFill>
              </a:defRPr>
            </a:lvl1pPr>
          </a:lstStyle>
          <a:p>
            <a:r>
              <a:t>Title Text</a:t>
            </a:r>
          </a:p>
        </p:txBody>
      </p:sp>
      <p:sp>
        <p:nvSpPr>
          <p:cNvPr id="21" name="Shape 21"/>
          <p:cNvSpPr>
            <a:spLocks noGrp="1"/>
          </p:cNvSpPr>
          <p:nvPr>
            <p:ph type="body" sz="quarter" idx="1"/>
          </p:nvPr>
        </p:nvSpPr>
        <p:spPr>
          <a:xfrm>
            <a:off x="831634" y="4589464"/>
            <a:ext cx="10512863" cy="1500191"/>
          </a:xfrm>
          <a:prstGeom prst="rect">
            <a:avLst/>
          </a:prstGeom>
        </p:spPr>
        <p:txBody>
          <a:bodyPr/>
          <a:lstStyle>
            <a:lvl1pPr marL="0" indent="0">
              <a:buSzTx/>
              <a:buFontTx/>
              <a:buNone/>
              <a:defRPr>
                <a:solidFill>
                  <a:schemeClr val="accent3"/>
                </a:solidFill>
              </a:defRPr>
            </a:lvl1pPr>
            <a:lvl2pPr marL="0" indent="0">
              <a:buSzTx/>
              <a:buFontTx/>
              <a:buNone/>
              <a:defRPr>
                <a:solidFill>
                  <a:schemeClr val="accent3"/>
                </a:solidFill>
              </a:defRPr>
            </a:lvl2pPr>
            <a:lvl3pPr marL="0" indent="0">
              <a:buSzTx/>
              <a:buFontTx/>
              <a:buNone/>
              <a:defRPr>
                <a:solidFill>
                  <a:schemeClr val="accent3"/>
                </a:solidFill>
              </a:defRPr>
            </a:lvl3pPr>
            <a:lvl4pPr marL="0" indent="0">
              <a:buSzTx/>
              <a:buFontTx/>
              <a:buNone/>
              <a:defRPr>
                <a:solidFill>
                  <a:schemeClr val="accent3"/>
                </a:solidFill>
              </a:defRPr>
            </a:lvl4pPr>
            <a:lvl5pPr marL="0" indent="0">
              <a:buSzTx/>
              <a:buFontTx/>
              <a:buNone/>
              <a:defRPr>
                <a:solidFill>
                  <a:schemeClr val="accent3"/>
                </a:solidFill>
              </a:defRPr>
            </a:lvl5pPr>
          </a:lstStyle>
          <a:p>
            <a:r>
              <a:t>Body Level One</a:t>
            </a:r>
          </a:p>
          <a:p>
            <a:pPr lvl="1"/>
            <a:r>
              <a:t>Body Level Two</a:t>
            </a:r>
          </a:p>
          <a:p>
            <a:pPr lvl="2"/>
            <a:r>
              <a:t>Body Level Three</a:t>
            </a:r>
          </a:p>
          <a:p>
            <a:pPr lvl="3"/>
            <a:r>
              <a:t>Body Level Four</a:t>
            </a:r>
          </a:p>
          <a:p>
            <a:pPr lvl="4"/>
            <a:r>
              <a:t>Body Level Five</a:t>
            </a:r>
          </a:p>
        </p:txBody>
      </p:sp>
      <p:sp>
        <p:nvSpPr>
          <p:cNvPr id="22" name="Shape 2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2_Section Header">
    <p:bg>
      <p:bgPr>
        <a:solidFill>
          <a:schemeClr val="accent2"/>
        </a:solidFill>
        <a:effectLst/>
      </p:bgPr>
    </p:bg>
    <p:spTree>
      <p:nvGrpSpPr>
        <p:cNvPr id="1" name=""/>
        <p:cNvGrpSpPr/>
        <p:nvPr/>
      </p:nvGrpSpPr>
      <p:grpSpPr>
        <a:xfrm>
          <a:off x="0" y="0"/>
          <a:ext cx="0" cy="0"/>
          <a:chOff x="0" y="0"/>
          <a:chExt cx="0" cy="0"/>
        </a:xfrm>
      </p:grpSpPr>
      <p:sp>
        <p:nvSpPr>
          <p:cNvPr id="29" name="Shape 29"/>
          <p:cNvSpPr>
            <a:spLocks noGrp="1"/>
          </p:cNvSpPr>
          <p:nvPr>
            <p:ph type="title"/>
          </p:nvPr>
        </p:nvSpPr>
        <p:spPr>
          <a:xfrm>
            <a:off x="831634" y="1709740"/>
            <a:ext cx="7294252" cy="2852737"/>
          </a:xfrm>
          <a:prstGeom prst="rect">
            <a:avLst/>
          </a:prstGeom>
        </p:spPr>
        <p:txBody>
          <a:bodyPr anchor="b"/>
          <a:lstStyle>
            <a:lvl1pPr>
              <a:lnSpc>
                <a:spcPct val="80000"/>
              </a:lnSpc>
              <a:defRPr sz="3500">
                <a:solidFill>
                  <a:srgbClr val="FFFFFF"/>
                </a:solidFill>
              </a:defRPr>
            </a:lvl1pPr>
          </a:lstStyle>
          <a:p>
            <a:r>
              <a:t>Title Text</a:t>
            </a:r>
          </a:p>
        </p:txBody>
      </p:sp>
      <p:sp>
        <p:nvSpPr>
          <p:cNvPr id="30" name="Shape 30"/>
          <p:cNvSpPr>
            <a:spLocks noGrp="1"/>
          </p:cNvSpPr>
          <p:nvPr>
            <p:ph type="body" sz="quarter" idx="1"/>
          </p:nvPr>
        </p:nvSpPr>
        <p:spPr>
          <a:xfrm>
            <a:off x="831634" y="4589464"/>
            <a:ext cx="10512863" cy="1500191"/>
          </a:xfrm>
          <a:prstGeom prst="rect">
            <a:avLst/>
          </a:prstGeom>
        </p:spPr>
        <p:txBody>
          <a:bodyPr/>
          <a:lstStyle>
            <a:lvl1pPr marL="0" indent="0">
              <a:buSzTx/>
              <a:buFontTx/>
              <a:buNone/>
            </a:lvl1pPr>
            <a:lvl2pPr marL="0" indent="0">
              <a:buSzTx/>
              <a:buFontTx/>
              <a:buNone/>
            </a:lvl2pPr>
            <a:lvl3pPr marL="0" indent="0">
              <a:buSzTx/>
              <a:buFontTx/>
              <a:buNone/>
            </a:lvl3pPr>
            <a:lvl4pPr marL="0" indent="0">
              <a:buSzTx/>
              <a:buFontTx/>
              <a:buNone/>
            </a:lvl4pPr>
            <a:lvl5pPr marL="0" indent="0">
              <a:buSzTx/>
              <a:buFontTx/>
              <a:buNone/>
            </a:lvl5pPr>
          </a:lstStyle>
          <a:p>
            <a:r>
              <a:t>Body Level One</a:t>
            </a:r>
          </a:p>
          <a:p>
            <a:pPr lvl="1"/>
            <a:r>
              <a:t>Body Level Two</a:t>
            </a:r>
          </a:p>
          <a:p>
            <a:pPr lvl="2"/>
            <a:r>
              <a:t>Body Level Three</a:t>
            </a:r>
          </a:p>
          <a:p>
            <a:pPr lvl="3"/>
            <a:r>
              <a:t>Body Level Four</a:t>
            </a:r>
          </a:p>
          <a:p>
            <a:pPr lvl="4"/>
            <a:r>
              <a:t>Body Level Five</a:t>
            </a:r>
          </a:p>
        </p:txBody>
      </p:sp>
      <p:pic>
        <p:nvPicPr>
          <p:cNvPr id="31" name="image2.png"/>
          <p:cNvPicPr>
            <a:picLocks noChangeAspect="1"/>
          </p:cNvPicPr>
          <p:nvPr/>
        </p:nvPicPr>
        <p:blipFill>
          <a:blip r:embed="rId2">
            <a:alphaModFix amt="24669"/>
            <a:extLst/>
          </a:blip>
          <a:stretch>
            <a:fillRect/>
          </a:stretch>
        </p:blipFill>
        <p:spPr>
          <a:xfrm>
            <a:off x="-248472" y="-3017118"/>
            <a:ext cx="12717595" cy="11338864"/>
          </a:xfrm>
          <a:prstGeom prst="rect">
            <a:avLst/>
          </a:prstGeom>
          <a:ln w="12700">
            <a:miter lim="400000"/>
          </a:ln>
        </p:spPr>
      </p:pic>
      <p:sp>
        <p:nvSpPr>
          <p:cNvPr id="32" name="Shape 3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Custom Layout">
    <p:bg>
      <p:bgPr>
        <a:solidFill>
          <a:schemeClr val="accent3"/>
        </a:solidFill>
        <a:effectLst/>
      </p:bgPr>
    </p:bg>
    <p:spTree>
      <p:nvGrpSpPr>
        <p:cNvPr id="1" name=""/>
        <p:cNvGrpSpPr/>
        <p:nvPr/>
      </p:nvGrpSpPr>
      <p:grpSpPr>
        <a:xfrm>
          <a:off x="0" y="0"/>
          <a:ext cx="0" cy="0"/>
          <a:chOff x="0" y="0"/>
          <a:chExt cx="0" cy="0"/>
        </a:xfrm>
      </p:grpSpPr>
      <p:sp>
        <p:nvSpPr>
          <p:cNvPr id="39" name="Shape 39"/>
          <p:cNvSpPr/>
          <p:nvPr/>
        </p:nvSpPr>
        <p:spPr>
          <a:xfrm>
            <a:off x="837981" y="6406784"/>
            <a:ext cx="2742491" cy="264252"/>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a:defRPr sz="1200">
                <a:solidFill>
                  <a:srgbClr val="898B8B"/>
                </a:solidFill>
                <a:latin typeface="Arial"/>
                <a:ea typeface="Arial"/>
                <a:cs typeface="Arial"/>
                <a:sym typeface="Arial"/>
              </a:defRPr>
            </a:lvl1pPr>
          </a:lstStyle>
          <a:p>
            <a:r>
              <a:t>8/31/16</a:t>
            </a:r>
          </a:p>
        </p:txBody>
      </p:sp>
      <p:sp>
        <p:nvSpPr>
          <p:cNvPr id="40" name="Shape 40"/>
          <p:cNvSpPr>
            <a:spLocks noGrp="1"/>
          </p:cNvSpPr>
          <p:nvPr>
            <p:ph type="title"/>
          </p:nvPr>
        </p:nvSpPr>
        <p:spPr>
          <a:xfrm>
            <a:off x="831634" y="1709740"/>
            <a:ext cx="7294252" cy="2852737"/>
          </a:xfrm>
          <a:prstGeom prst="rect">
            <a:avLst/>
          </a:prstGeom>
        </p:spPr>
        <p:txBody>
          <a:bodyPr anchor="b"/>
          <a:lstStyle>
            <a:lvl1pPr>
              <a:lnSpc>
                <a:spcPct val="80000"/>
              </a:lnSpc>
              <a:defRPr sz="3500">
                <a:solidFill>
                  <a:srgbClr val="FFFFFF"/>
                </a:solidFill>
              </a:defRPr>
            </a:lvl1pPr>
          </a:lstStyle>
          <a:p>
            <a:r>
              <a:t>Title Text</a:t>
            </a:r>
          </a:p>
        </p:txBody>
      </p:sp>
      <p:sp>
        <p:nvSpPr>
          <p:cNvPr id="41" name="Shape 41"/>
          <p:cNvSpPr>
            <a:spLocks noGrp="1"/>
          </p:cNvSpPr>
          <p:nvPr>
            <p:ph type="body" sz="quarter" idx="1"/>
          </p:nvPr>
        </p:nvSpPr>
        <p:spPr>
          <a:xfrm>
            <a:off x="831634" y="4589464"/>
            <a:ext cx="10512863" cy="1500191"/>
          </a:xfrm>
          <a:prstGeom prst="rect">
            <a:avLst/>
          </a:prstGeom>
        </p:spPr>
        <p:txBody>
          <a:bodyPr/>
          <a:lstStyle>
            <a:lvl1pPr marL="0" indent="0">
              <a:buSzTx/>
              <a:buFontTx/>
              <a:buNone/>
            </a:lvl1pPr>
            <a:lvl2pPr marL="0" indent="0">
              <a:buSzTx/>
              <a:buFontTx/>
              <a:buNone/>
            </a:lvl2pPr>
            <a:lvl3pPr marL="0" indent="0">
              <a:buSzTx/>
              <a:buFontTx/>
              <a:buNone/>
            </a:lvl3pPr>
            <a:lvl4pPr marL="0" indent="0">
              <a:buSzTx/>
              <a:buFontTx/>
              <a:buNone/>
            </a:lvl4pPr>
            <a:lvl5pPr marL="0" indent="0">
              <a:buSzTx/>
              <a:buFontTx/>
              <a:buNone/>
            </a:lvl5pPr>
          </a:lstStyle>
          <a:p>
            <a:r>
              <a:t>Body Level One</a:t>
            </a:r>
          </a:p>
          <a:p>
            <a:pPr lvl="1"/>
            <a:r>
              <a:t>Body Level Two</a:t>
            </a:r>
          </a:p>
          <a:p>
            <a:pPr lvl="2"/>
            <a:r>
              <a:t>Body Level Three</a:t>
            </a:r>
          </a:p>
          <a:p>
            <a:pPr lvl="3"/>
            <a:r>
              <a:t>Body Level Four</a:t>
            </a:r>
          </a:p>
          <a:p>
            <a:pPr lvl="4"/>
            <a:r>
              <a:t>Body Level Five</a:t>
            </a:r>
          </a:p>
        </p:txBody>
      </p:sp>
      <p:sp>
        <p:nvSpPr>
          <p:cNvPr id="42" name="Shape 4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1_Custom Layout">
    <p:bg>
      <p:bgPr>
        <a:solidFill>
          <a:schemeClr val="accent4"/>
        </a:solidFill>
        <a:effectLst/>
      </p:bgPr>
    </p:bg>
    <p:spTree>
      <p:nvGrpSpPr>
        <p:cNvPr id="1" name=""/>
        <p:cNvGrpSpPr/>
        <p:nvPr/>
      </p:nvGrpSpPr>
      <p:grpSpPr>
        <a:xfrm>
          <a:off x="0" y="0"/>
          <a:ext cx="0" cy="0"/>
          <a:chOff x="0" y="0"/>
          <a:chExt cx="0" cy="0"/>
        </a:xfrm>
      </p:grpSpPr>
      <p:sp>
        <p:nvSpPr>
          <p:cNvPr id="49" name="Shape 49"/>
          <p:cNvSpPr/>
          <p:nvPr/>
        </p:nvSpPr>
        <p:spPr>
          <a:xfrm>
            <a:off x="837981" y="6406784"/>
            <a:ext cx="2742491" cy="264252"/>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a:defRPr sz="1200">
                <a:solidFill>
                  <a:srgbClr val="898B8B"/>
                </a:solidFill>
                <a:latin typeface="Arial"/>
                <a:ea typeface="Arial"/>
                <a:cs typeface="Arial"/>
                <a:sym typeface="Arial"/>
              </a:defRPr>
            </a:lvl1pPr>
          </a:lstStyle>
          <a:p>
            <a:r>
              <a:t>8/31/16</a:t>
            </a:r>
          </a:p>
        </p:txBody>
      </p:sp>
      <p:sp>
        <p:nvSpPr>
          <p:cNvPr id="50" name="Shape 50"/>
          <p:cNvSpPr>
            <a:spLocks noGrp="1"/>
          </p:cNvSpPr>
          <p:nvPr>
            <p:ph type="title"/>
          </p:nvPr>
        </p:nvSpPr>
        <p:spPr>
          <a:xfrm>
            <a:off x="831634" y="1709740"/>
            <a:ext cx="7294252" cy="2852737"/>
          </a:xfrm>
          <a:prstGeom prst="rect">
            <a:avLst/>
          </a:prstGeom>
        </p:spPr>
        <p:txBody>
          <a:bodyPr anchor="b"/>
          <a:lstStyle>
            <a:lvl1pPr>
              <a:lnSpc>
                <a:spcPct val="80000"/>
              </a:lnSpc>
              <a:defRPr sz="3500">
                <a:solidFill>
                  <a:srgbClr val="FFFFFF"/>
                </a:solidFill>
              </a:defRPr>
            </a:lvl1pPr>
          </a:lstStyle>
          <a:p>
            <a:r>
              <a:t>Title Text</a:t>
            </a:r>
          </a:p>
        </p:txBody>
      </p:sp>
      <p:sp>
        <p:nvSpPr>
          <p:cNvPr id="51" name="Shape 51"/>
          <p:cNvSpPr>
            <a:spLocks noGrp="1"/>
          </p:cNvSpPr>
          <p:nvPr>
            <p:ph type="body" sz="quarter" idx="1"/>
          </p:nvPr>
        </p:nvSpPr>
        <p:spPr>
          <a:xfrm>
            <a:off x="831634" y="4589464"/>
            <a:ext cx="10512863" cy="1500191"/>
          </a:xfrm>
          <a:prstGeom prst="rect">
            <a:avLst/>
          </a:prstGeom>
        </p:spPr>
        <p:txBody>
          <a:bodyPr/>
          <a:lstStyle>
            <a:lvl1pPr marL="0" indent="0">
              <a:buSzTx/>
              <a:buFontTx/>
              <a:buNone/>
            </a:lvl1pPr>
            <a:lvl2pPr marL="0" indent="0">
              <a:buSzTx/>
              <a:buFontTx/>
              <a:buNone/>
            </a:lvl2pPr>
            <a:lvl3pPr marL="0" indent="0">
              <a:buSzTx/>
              <a:buFontTx/>
              <a:buNone/>
            </a:lvl3pPr>
            <a:lvl4pPr marL="0" indent="0">
              <a:buSzTx/>
              <a:buFontTx/>
              <a:buNone/>
            </a:lvl4pPr>
            <a:lvl5pPr marL="0" indent="0">
              <a:buSzTx/>
              <a:buFontTx/>
              <a:buNone/>
            </a:lvl5pPr>
          </a:lstStyle>
          <a:p>
            <a:r>
              <a:t>Body Level One</a:t>
            </a:r>
          </a:p>
          <a:p>
            <a:pPr lvl="1"/>
            <a:r>
              <a:t>Body Level Two</a:t>
            </a:r>
          </a:p>
          <a:p>
            <a:pPr lvl="2"/>
            <a:r>
              <a:t>Body Level Three</a:t>
            </a:r>
          </a:p>
          <a:p>
            <a:pPr lvl="3"/>
            <a:r>
              <a:t>Body Level Four</a:t>
            </a:r>
          </a:p>
          <a:p>
            <a:pPr lvl="4"/>
            <a:r>
              <a:t>Body Level Five</a:t>
            </a:r>
          </a:p>
        </p:txBody>
      </p:sp>
      <p:sp>
        <p:nvSpPr>
          <p:cNvPr id="52" name="Shape 5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3_Section Header">
    <p:bg>
      <p:bgPr>
        <a:solidFill>
          <a:srgbClr val="293B41"/>
        </a:solidFill>
        <a:effectLst/>
      </p:bgPr>
    </p:bg>
    <p:spTree>
      <p:nvGrpSpPr>
        <p:cNvPr id="1" name=""/>
        <p:cNvGrpSpPr/>
        <p:nvPr/>
      </p:nvGrpSpPr>
      <p:grpSpPr>
        <a:xfrm>
          <a:off x="0" y="0"/>
          <a:ext cx="0" cy="0"/>
          <a:chOff x="0" y="0"/>
          <a:chExt cx="0" cy="0"/>
        </a:xfrm>
      </p:grpSpPr>
      <p:pic>
        <p:nvPicPr>
          <p:cNvPr id="59" name="image3.jpeg" descr="Uplift_Image_2.jpg"/>
          <p:cNvPicPr>
            <a:picLocks noChangeAspect="1"/>
          </p:cNvPicPr>
          <p:nvPr/>
        </p:nvPicPr>
        <p:blipFill>
          <a:blip r:embed="rId2">
            <a:extLst/>
          </a:blip>
          <a:stretch>
            <a:fillRect/>
          </a:stretch>
        </p:blipFill>
        <p:spPr>
          <a:xfrm>
            <a:off x="0" y="0"/>
            <a:ext cx="12188391" cy="6858000"/>
          </a:xfrm>
          <a:prstGeom prst="rect">
            <a:avLst/>
          </a:prstGeom>
          <a:ln w="12700">
            <a:miter lim="400000"/>
          </a:ln>
        </p:spPr>
      </p:pic>
      <p:sp>
        <p:nvSpPr>
          <p:cNvPr id="60" name="Shape 60"/>
          <p:cNvSpPr>
            <a:spLocks noGrp="1"/>
          </p:cNvSpPr>
          <p:nvPr>
            <p:ph type="title"/>
          </p:nvPr>
        </p:nvSpPr>
        <p:spPr>
          <a:xfrm>
            <a:off x="831634" y="2478088"/>
            <a:ext cx="6341999" cy="2852737"/>
          </a:xfrm>
          <a:prstGeom prst="rect">
            <a:avLst/>
          </a:prstGeom>
        </p:spPr>
        <p:txBody>
          <a:bodyPr anchor="b"/>
          <a:lstStyle>
            <a:lvl1pPr>
              <a:lnSpc>
                <a:spcPct val="80000"/>
              </a:lnSpc>
              <a:defRPr sz="3000">
                <a:solidFill>
                  <a:srgbClr val="FFFFFF"/>
                </a:solidFill>
              </a:defRPr>
            </a:lvl1pPr>
          </a:lstStyle>
          <a:p>
            <a:r>
              <a:t>Title Text</a:t>
            </a:r>
          </a:p>
        </p:txBody>
      </p:sp>
      <p:sp>
        <p:nvSpPr>
          <p:cNvPr id="61" name="Shape 61"/>
          <p:cNvSpPr>
            <a:spLocks noGrp="1"/>
          </p:cNvSpPr>
          <p:nvPr>
            <p:ph type="body" sz="quarter" idx="1"/>
          </p:nvPr>
        </p:nvSpPr>
        <p:spPr>
          <a:xfrm>
            <a:off x="831634" y="5357812"/>
            <a:ext cx="10512863" cy="1500191"/>
          </a:xfrm>
          <a:prstGeom prst="rect">
            <a:avLst/>
          </a:prstGeom>
        </p:spPr>
        <p:txBody>
          <a:bodyPr/>
          <a:lstStyle>
            <a:lvl1pPr marL="0" indent="0">
              <a:buSzTx/>
              <a:buFontTx/>
              <a:buNone/>
              <a:defRPr>
                <a:solidFill>
                  <a:schemeClr val="accent2"/>
                </a:solidFill>
              </a:defRPr>
            </a:lvl1pPr>
            <a:lvl2pPr marL="0" indent="0">
              <a:buSzTx/>
              <a:buFontTx/>
              <a:buNone/>
              <a:defRPr>
                <a:solidFill>
                  <a:schemeClr val="accent2"/>
                </a:solidFill>
              </a:defRPr>
            </a:lvl2pPr>
            <a:lvl3pPr marL="0" indent="0">
              <a:buSzTx/>
              <a:buFontTx/>
              <a:buNone/>
              <a:defRPr>
                <a:solidFill>
                  <a:schemeClr val="accent2"/>
                </a:solidFill>
              </a:defRPr>
            </a:lvl3pPr>
            <a:lvl4pPr marL="0" indent="0">
              <a:buSzTx/>
              <a:buFontTx/>
              <a:buNone/>
              <a:defRPr>
                <a:solidFill>
                  <a:schemeClr val="accent2"/>
                </a:solidFill>
              </a:defRPr>
            </a:lvl4pPr>
            <a:lvl5pPr marL="0" indent="0">
              <a:buSzTx/>
              <a:buFontTx/>
              <a:buNone/>
              <a:defRPr>
                <a:solidFill>
                  <a:schemeClr val="accent2"/>
                </a:solidFill>
              </a:defRPr>
            </a:lvl5pPr>
          </a:lstStyle>
          <a:p>
            <a:r>
              <a:t>Body Level One</a:t>
            </a:r>
          </a:p>
          <a:p>
            <a:pPr lvl="1"/>
            <a:r>
              <a:t>Body Level Two</a:t>
            </a:r>
          </a:p>
          <a:p>
            <a:pPr lvl="2"/>
            <a:r>
              <a:t>Body Level Three</a:t>
            </a:r>
          </a:p>
          <a:p>
            <a:pPr lvl="3"/>
            <a:r>
              <a:t>Body Level Four</a:t>
            </a:r>
          </a:p>
          <a:p>
            <a:pPr lvl="4"/>
            <a:r>
              <a:t>Body Level Five</a:t>
            </a:r>
          </a:p>
        </p:txBody>
      </p:sp>
      <p:pic>
        <p:nvPicPr>
          <p:cNvPr id="62" name="image4.png" descr="Uplift_Icon_DarkBkgd.png"/>
          <p:cNvPicPr>
            <a:picLocks noChangeAspect="1"/>
          </p:cNvPicPr>
          <p:nvPr/>
        </p:nvPicPr>
        <p:blipFill>
          <a:blip r:embed="rId3">
            <a:extLst/>
          </a:blip>
          <a:stretch>
            <a:fillRect/>
          </a:stretch>
        </p:blipFill>
        <p:spPr>
          <a:xfrm>
            <a:off x="11451590" y="6269175"/>
            <a:ext cx="473208" cy="468513"/>
          </a:xfrm>
          <a:prstGeom prst="rect">
            <a:avLst/>
          </a:prstGeom>
          <a:ln w="12700">
            <a:miter lim="400000"/>
          </a:ln>
        </p:spPr>
      </p:pic>
      <p:sp>
        <p:nvSpPr>
          <p:cNvPr id="63" name="Shape 63"/>
          <p:cNvSpPr>
            <a:spLocks noGrp="1"/>
          </p:cNvSpPr>
          <p:nvPr>
            <p:ph type="sldNum" sz="quarter" idx="2"/>
          </p:nvPr>
        </p:nvSpPr>
        <p:spPr>
          <a:xfrm>
            <a:off x="8454848" y="6224225"/>
            <a:ext cx="273652" cy="26425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6_Custom Layout">
    <p:spTree>
      <p:nvGrpSpPr>
        <p:cNvPr id="1" name=""/>
        <p:cNvGrpSpPr/>
        <p:nvPr/>
      </p:nvGrpSpPr>
      <p:grpSpPr>
        <a:xfrm>
          <a:off x="0" y="0"/>
          <a:ext cx="0" cy="0"/>
          <a:chOff x="0" y="0"/>
          <a:chExt cx="0" cy="0"/>
        </a:xfrm>
      </p:grpSpPr>
      <p:pic>
        <p:nvPicPr>
          <p:cNvPr id="70" name="image5.jpeg" descr="Uplift_Image_3.jpg"/>
          <p:cNvPicPr>
            <a:picLocks noChangeAspect="1"/>
          </p:cNvPicPr>
          <p:nvPr/>
        </p:nvPicPr>
        <p:blipFill>
          <a:blip r:embed="rId2">
            <a:extLst/>
          </a:blip>
          <a:stretch>
            <a:fillRect/>
          </a:stretch>
        </p:blipFill>
        <p:spPr>
          <a:xfrm>
            <a:off x="435" y="0"/>
            <a:ext cx="12188391" cy="6858000"/>
          </a:xfrm>
          <a:prstGeom prst="rect">
            <a:avLst/>
          </a:prstGeom>
          <a:ln w="12700">
            <a:miter lim="400000"/>
          </a:ln>
        </p:spPr>
      </p:pic>
      <p:sp>
        <p:nvSpPr>
          <p:cNvPr id="71" name="Shape 71"/>
          <p:cNvSpPr>
            <a:spLocks noGrp="1"/>
          </p:cNvSpPr>
          <p:nvPr>
            <p:ph type="title"/>
          </p:nvPr>
        </p:nvSpPr>
        <p:spPr>
          <a:xfrm>
            <a:off x="831634" y="1709740"/>
            <a:ext cx="5812972" cy="2852737"/>
          </a:xfrm>
          <a:prstGeom prst="rect">
            <a:avLst/>
          </a:prstGeom>
        </p:spPr>
        <p:txBody>
          <a:bodyPr anchor="b"/>
          <a:lstStyle>
            <a:lvl1pPr>
              <a:lnSpc>
                <a:spcPct val="80000"/>
              </a:lnSpc>
              <a:defRPr sz="3000">
                <a:solidFill>
                  <a:srgbClr val="FFFFFF"/>
                </a:solidFill>
              </a:defRPr>
            </a:lvl1pPr>
          </a:lstStyle>
          <a:p>
            <a:r>
              <a:t>Title Text</a:t>
            </a:r>
          </a:p>
        </p:txBody>
      </p:sp>
      <p:sp>
        <p:nvSpPr>
          <p:cNvPr id="72" name="Shape 72"/>
          <p:cNvSpPr>
            <a:spLocks noGrp="1"/>
          </p:cNvSpPr>
          <p:nvPr>
            <p:ph type="body" sz="quarter" idx="1"/>
          </p:nvPr>
        </p:nvSpPr>
        <p:spPr>
          <a:xfrm>
            <a:off x="831634" y="4589464"/>
            <a:ext cx="10512863" cy="1500191"/>
          </a:xfrm>
          <a:prstGeom prst="rect">
            <a:avLst/>
          </a:prstGeom>
        </p:spPr>
        <p:txBody>
          <a:bodyPr/>
          <a:lstStyle>
            <a:lvl1pPr marL="0" indent="0">
              <a:buSzTx/>
              <a:buFontTx/>
              <a:buNone/>
              <a:defRPr>
                <a:solidFill>
                  <a:schemeClr val="accent3"/>
                </a:solidFill>
              </a:defRPr>
            </a:lvl1pPr>
            <a:lvl2pPr marL="0" indent="0">
              <a:buSzTx/>
              <a:buFontTx/>
              <a:buNone/>
              <a:defRPr>
                <a:solidFill>
                  <a:schemeClr val="accent3"/>
                </a:solidFill>
              </a:defRPr>
            </a:lvl2pPr>
            <a:lvl3pPr marL="0" indent="0">
              <a:buSzTx/>
              <a:buFontTx/>
              <a:buNone/>
              <a:defRPr>
                <a:solidFill>
                  <a:schemeClr val="accent3"/>
                </a:solidFill>
              </a:defRPr>
            </a:lvl3pPr>
            <a:lvl4pPr marL="0" indent="0">
              <a:buSzTx/>
              <a:buFontTx/>
              <a:buNone/>
              <a:defRPr>
                <a:solidFill>
                  <a:schemeClr val="accent3"/>
                </a:solidFill>
              </a:defRPr>
            </a:lvl4pPr>
            <a:lvl5pPr marL="0" indent="0">
              <a:buSzTx/>
              <a:buFontTx/>
              <a:buNone/>
              <a:defRPr>
                <a:solidFill>
                  <a:schemeClr val="accent3"/>
                </a:solidFill>
              </a:defRPr>
            </a:lvl5pPr>
          </a:lstStyle>
          <a:p>
            <a:r>
              <a:t>Body Level One</a:t>
            </a:r>
          </a:p>
          <a:p>
            <a:pPr lvl="1"/>
            <a:r>
              <a:t>Body Level Two</a:t>
            </a:r>
          </a:p>
          <a:p>
            <a:pPr lvl="2"/>
            <a:r>
              <a:t>Body Level Three</a:t>
            </a:r>
          </a:p>
          <a:p>
            <a:pPr lvl="3"/>
            <a:r>
              <a:t>Body Level Four</a:t>
            </a:r>
          </a:p>
          <a:p>
            <a:pPr lvl="4"/>
            <a:r>
              <a:t>Body Level Five</a:t>
            </a:r>
          </a:p>
        </p:txBody>
      </p:sp>
      <p:pic>
        <p:nvPicPr>
          <p:cNvPr id="73" name="image4.png" descr="Uplift_Icon_DarkBkgd.png"/>
          <p:cNvPicPr>
            <a:picLocks noChangeAspect="1"/>
          </p:cNvPicPr>
          <p:nvPr/>
        </p:nvPicPr>
        <p:blipFill>
          <a:blip r:embed="rId3">
            <a:extLst/>
          </a:blip>
          <a:stretch>
            <a:fillRect/>
          </a:stretch>
        </p:blipFill>
        <p:spPr>
          <a:xfrm>
            <a:off x="11451590" y="6269175"/>
            <a:ext cx="473208" cy="468513"/>
          </a:xfrm>
          <a:prstGeom prst="rect">
            <a:avLst/>
          </a:prstGeom>
          <a:ln w="12700">
            <a:miter lim="400000"/>
          </a:ln>
        </p:spPr>
      </p:pic>
      <p:sp>
        <p:nvSpPr>
          <p:cNvPr id="74" name="Shape 7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5_Custom Layout">
    <p:spTree>
      <p:nvGrpSpPr>
        <p:cNvPr id="1" name=""/>
        <p:cNvGrpSpPr/>
        <p:nvPr/>
      </p:nvGrpSpPr>
      <p:grpSpPr>
        <a:xfrm>
          <a:off x="0" y="0"/>
          <a:ext cx="0" cy="0"/>
          <a:chOff x="0" y="0"/>
          <a:chExt cx="0" cy="0"/>
        </a:xfrm>
      </p:grpSpPr>
      <p:sp>
        <p:nvSpPr>
          <p:cNvPr id="81" name="Shape 81"/>
          <p:cNvSpPr>
            <a:spLocks noGrp="1"/>
          </p:cNvSpPr>
          <p:nvPr>
            <p:ph type="title"/>
          </p:nvPr>
        </p:nvSpPr>
        <p:spPr>
          <a:xfrm>
            <a:off x="831634" y="1709740"/>
            <a:ext cx="7294252" cy="2852737"/>
          </a:xfrm>
          <a:prstGeom prst="rect">
            <a:avLst/>
          </a:prstGeom>
        </p:spPr>
        <p:txBody>
          <a:bodyPr anchor="b"/>
          <a:lstStyle>
            <a:lvl1pPr>
              <a:lnSpc>
                <a:spcPct val="80000"/>
              </a:lnSpc>
              <a:defRPr sz="3500"/>
            </a:lvl1pPr>
          </a:lstStyle>
          <a:p>
            <a:r>
              <a:t>Title Text</a:t>
            </a:r>
          </a:p>
        </p:txBody>
      </p:sp>
      <p:sp>
        <p:nvSpPr>
          <p:cNvPr id="82" name="Shape 82"/>
          <p:cNvSpPr>
            <a:spLocks noGrp="1"/>
          </p:cNvSpPr>
          <p:nvPr>
            <p:ph type="body" sz="quarter" idx="1"/>
          </p:nvPr>
        </p:nvSpPr>
        <p:spPr>
          <a:xfrm>
            <a:off x="831634" y="4589464"/>
            <a:ext cx="10512863" cy="1500191"/>
          </a:xfrm>
          <a:prstGeom prst="rect">
            <a:avLst/>
          </a:prstGeom>
        </p:spPr>
        <p:txBody>
          <a:bodyPr/>
          <a:lstStyle>
            <a:lvl1pPr marL="0" indent="0">
              <a:buSzTx/>
              <a:buFontTx/>
              <a:buNone/>
            </a:lvl1pPr>
            <a:lvl2pPr marL="0" indent="0">
              <a:buSzTx/>
              <a:buFontTx/>
              <a:buNone/>
            </a:lvl2pPr>
            <a:lvl3pPr marL="0" indent="0">
              <a:buSzTx/>
              <a:buFontTx/>
              <a:buNone/>
            </a:lvl3pPr>
            <a:lvl4pPr marL="0" indent="0">
              <a:buSzTx/>
              <a:buFontTx/>
              <a:buNone/>
            </a:lvl4pPr>
            <a:lvl5pPr marL="0" indent="0">
              <a:buSzTx/>
              <a:buFontTx/>
              <a:buNone/>
            </a:lvl5pPr>
          </a:lstStyle>
          <a:p>
            <a:r>
              <a:t>Body Level One</a:t>
            </a:r>
          </a:p>
          <a:p>
            <a:pPr lvl="1"/>
            <a:r>
              <a:t>Body Level Two</a:t>
            </a:r>
          </a:p>
          <a:p>
            <a:pPr lvl="2"/>
            <a:r>
              <a:t>Body Level Three</a:t>
            </a:r>
          </a:p>
          <a:p>
            <a:pPr lvl="3"/>
            <a:r>
              <a:t>Body Level Four</a:t>
            </a:r>
          </a:p>
          <a:p>
            <a:pPr lvl="4"/>
            <a:r>
              <a:t>Body Level Five</a:t>
            </a:r>
          </a:p>
        </p:txBody>
      </p:sp>
      <p:sp>
        <p:nvSpPr>
          <p:cNvPr id="83" name="Shape 8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90" name="Shape 90"/>
          <p:cNvSpPr>
            <a:spLocks noGrp="1"/>
          </p:cNvSpPr>
          <p:nvPr>
            <p:ph type="title"/>
          </p:nvPr>
        </p:nvSpPr>
        <p:spPr>
          <a:prstGeom prst="rect">
            <a:avLst/>
          </a:prstGeom>
        </p:spPr>
        <p:txBody>
          <a:bodyPr/>
          <a:lstStyle/>
          <a:p>
            <a:r>
              <a:t>Title Text</a:t>
            </a:r>
          </a:p>
        </p:txBody>
      </p:sp>
      <p:sp>
        <p:nvSpPr>
          <p:cNvPr id="91" name="Shape 9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6"/>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837981" y="365127"/>
            <a:ext cx="10512864" cy="1325563"/>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rmAutofit/>
          </a:bodyPr>
          <a:lstStyle/>
          <a:p>
            <a:r>
              <a:t>Title Text</a:t>
            </a:r>
          </a:p>
        </p:txBody>
      </p:sp>
      <p:sp>
        <p:nvSpPr>
          <p:cNvPr id="3" name="Shape 3"/>
          <p:cNvSpPr>
            <a:spLocks noGrp="1"/>
          </p:cNvSpPr>
          <p:nvPr>
            <p:ph type="body" idx="1"/>
          </p:nvPr>
        </p:nvSpPr>
        <p:spPr>
          <a:xfrm>
            <a:off x="837981" y="1825625"/>
            <a:ext cx="10512864" cy="4351338"/>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11139733" y="6406789"/>
            <a:ext cx="273653" cy="264251"/>
          </a:xfrm>
          <a:prstGeom prst="rect">
            <a:avLst/>
          </a:prstGeom>
          <a:ln w="12700">
            <a:miter lim="400000"/>
          </a:ln>
        </p:spPr>
        <p:txBody>
          <a:bodyPr wrap="none" lIns="45718" tIns="45718" rIns="45718" bIns="45718" anchor="ctr">
            <a:spAutoFit/>
          </a:bodyPr>
          <a:lstStyle>
            <a:lvl1pPr algn="r">
              <a:defRPr sz="1200">
                <a:solidFill>
                  <a:srgbClr val="898B8B"/>
                </a:solidFill>
                <a:latin typeface="Arial"/>
                <a:ea typeface="Arial"/>
                <a:cs typeface="Arial"/>
                <a:sym typeface="Aria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ransition spd="med"/>
  <p:txStyles>
    <p:titleStyle>
      <a:lvl1pPr marL="0" marR="0" indent="0" algn="l" defTabSz="914400" rtl="0" latinLnBrk="0">
        <a:lnSpc>
          <a:spcPct val="90000"/>
        </a:lnSpc>
        <a:spcBef>
          <a:spcPts val="0"/>
        </a:spcBef>
        <a:spcAft>
          <a:spcPts val="0"/>
        </a:spcAft>
        <a:buClrTx/>
        <a:buSzTx/>
        <a:buFontTx/>
        <a:buNone/>
        <a:tabLst/>
        <a:defRPr sz="2500" b="1" i="0" u="none" strike="noStrike" cap="none" spc="0" baseline="0">
          <a:ln>
            <a:noFill/>
          </a:ln>
          <a:solidFill>
            <a:srgbClr val="293B41"/>
          </a:solidFill>
          <a:uFillTx/>
          <a:latin typeface="Arial"/>
          <a:ea typeface="Arial"/>
          <a:cs typeface="Arial"/>
          <a:sym typeface="Arial"/>
        </a:defRPr>
      </a:lvl1pPr>
      <a:lvl2pPr marL="0" marR="0" indent="0" algn="l" defTabSz="914400" rtl="0" latinLnBrk="0">
        <a:lnSpc>
          <a:spcPct val="90000"/>
        </a:lnSpc>
        <a:spcBef>
          <a:spcPts val="0"/>
        </a:spcBef>
        <a:spcAft>
          <a:spcPts val="0"/>
        </a:spcAft>
        <a:buClrTx/>
        <a:buSzTx/>
        <a:buFontTx/>
        <a:buNone/>
        <a:tabLst/>
        <a:defRPr sz="2500" b="1" i="0" u="none" strike="noStrike" cap="none" spc="0" baseline="0">
          <a:ln>
            <a:noFill/>
          </a:ln>
          <a:solidFill>
            <a:srgbClr val="293B41"/>
          </a:solidFill>
          <a:uFillTx/>
          <a:latin typeface="Arial"/>
          <a:ea typeface="Arial"/>
          <a:cs typeface="Arial"/>
          <a:sym typeface="Arial"/>
        </a:defRPr>
      </a:lvl2pPr>
      <a:lvl3pPr marL="0" marR="0" indent="0" algn="l" defTabSz="914400" rtl="0" latinLnBrk="0">
        <a:lnSpc>
          <a:spcPct val="90000"/>
        </a:lnSpc>
        <a:spcBef>
          <a:spcPts val="0"/>
        </a:spcBef>
        <a:spcAft>
          <a:spcPts val="0"/>
        </a:spcAft>
        <a:buClrTx/>
        <a:buSzTx/>
        <a:buFontTx/>
        <a:buNone/>
        <a:tabLst/>
        <a:defRPr sz="2500" b="1" i="0" u="none" strike="noStrike" cap="none" spc="0" baseline="0">
          <a:ln>
            <a:noFill/>
          </a:ln>
          <a:solidFill>
            <a:srgbClr val="293B41"/>
          </a:solidFill>
          <a:uFillTx/>
          <a:latin typeface="Arial"/>
          <a:ea typeface="Arial"/>
          <a:cs typeface="Arial"/>
          <a:sym typeface="Arial"/>
        </a:defRPr>
      </a:lvl3pPr>
      <a:lvl4pPr marL="0" marR="0" indent="0" algn="l" defTabSz="914400" rtl="0" latinLnBrk="0">
        <a:lnSpc>
          <a:spcPct val="90000"/>
        </a:lnSpc>
        <a:spcBef>
          <a:spcPts val="0"/>
        </a:spcBef>
        <a:spcAft>
          <a:spcPts val="0"/>
        </a:spcAft>
        <a:buClrTx/>
        <a:buSzTx/>
        <a:buFontTx/>
        <a:buNone/>
        <a:tabLst/>
        <a:defRPr sz="2500" b="1" i="0" u="none" strike="noStrike" cap="none" spc="0" baseline="0">
          <a:ln>
            <a:noFill/>
          </a:ln>
          <a:solidFill>
            <a:srgbClr val="293B41"/>
          </a:solidFill>
          <a:uFillTx/>
          <a:latin typeface="Arial"/>
          <a:ea typeface="Arial"/>
          <a:cs typeface="Arial"/>
          <a:sym typeface="Arial"/>
        </a:defRPr>
      </a:lvl4pPr>
      <a:lvl5pPr marL="0" marR="0" indent="0" algn="l" defTabSz="914400" rtl="0" latinLnBrk="0">
        <a:lnSpc>
          <a:spcPct val="90000"/>
        </a:lnSpc>
        <a:spcBef>
          <a:spcPts val="0"/>
        </a:spcBef>
        <a:spcAft>
          <a:spcPts val="0"/>
        </a:spcAft>
        <a:buClrTx/>
        <a:buSzTx/>
        <a:buFontTx/>
        <a:buNone/>
        <a:tabLst/>
        <a:defRPr sz="2500" b="1" i="0" u="none" strike="noStrike" cap="none" spc="0" baseline="0">
          <a:ln>
            <a:noFill/>
          </a:ln>
          <a:solidFill>
            <a:srgbClr val="293B41"/>
          </a:solidFill>
          <a:uFillTx/>
          <a:latin typeface="Arial"/>
          <a:ea typeface="Arial"/>
          <a:cs typeface="Arial"/>
          <a:sym typeface="Arial"/>
        </a:defRPr>
      </a:lvl5pPr>
      <a:lvl6pPr marL="0" marR="0" indent="0" algn="l" defTabSz="914400" rtl="0" latinLnBrk="0">
        <a:lnSpc>
          <a:spcPct val="90000"/>
        </a:lnSpc>
        <a:spcBef>
          <a:spcPts val="0"/>
        </a:spcBef>
        <a:spcAft>
          <a:spcPts val="0"/>
        </a:spcAft>
        <a:buClrTx/>
        <a:buSzTx/>
        <a:buFontTx/>
        <a:buNone/>
        <a:tabLst/>
        <a:defRPr sz="2500" b="1" i="0" u="none" strike="noStrike" cap="none" spc="0" baseline="0">
          <a:ln>
            <a:noFill/>
          </a:ln>
          <a:solidFill>
            <a:srgbClr val="293B41"/>
          </a:solidFill>
          <a:uFillTx/>
          <a:latin typeface="Arial"/>
          <a:ea typeface="Arial"/>
          <a:cs typeface="Arial"/>
          <a:sym typeface="Arial"/>
        </a:defRPr>
      </a:lvl6pPr>
      <a:lvl7pPr marL="0" marR="0" indent="0" algn="l" defTabSz="914400" rtl="0" latinLnBrk="0">
        <a:lnSpc>
          <a:spcPct val="90000"/>
        </a:lnSpc>
        <a:spcBef>
          <a:spcPts val="0"/>
        </a:spcBef>
        <a:spcAft>
          <a:spcPts val="0"/>
        </a:spcAft>
        <a:buClrTx/>
        <a:buSzTx/>
        <a:buFontTx/>
        <a:buNone/>
        <a:tabLst/>
        <a:defRPr sz="2500" b="1" i="0" u="none" strike="noStrike" cap="none" spc="0" baseline="0">
          <a:ln>
            <a:noFill/>
          </a:ln>
          <a:solidFill>
            <a:srgbClr val="293B41"/>
          </a:solidFill>
          <a:uFillTx/>
          <a:latin typeface="Arial"/>
          <a:ea typeface="Arial"/>
          <a:cs typeface="Arial"/>
          <a:sym typeface="Arial"/>
        </a:defRPr>
      </a:lvl7pPr>
      <a:lvl8pPr marL="0" marR="0" indent="0" algn="l" defTabSz="914400" rtl="0" latinLnBrk="0">
        <a:lnSpc>
          <a:spcPct val="90000"/>
        </a:lnSpc>
        <a:spcBef>
          <a:spcPts val="0"/>
        </a:spcBef>
        <a:spcAft>
          <a:spcPts val="0"/>
        </a:spcAft>
        <a:buClrTx/>
        <a:buSzTx/>
        <a:buFontTx/>
        <a:buNone/>
        <a:tabLst/>
        <a:defRPr sz="2500" b="1" i="0" u="none" strike="noStrike" cap="none" spc="0" baseline="0">
          <a:ln>
            <a:noFill/>
          </a:ln>
          <a:solidFill>
            <a:srgbClr val="293B41"/>
          </a:solidFill>
          <a:uFillTx/>
          <a:latin typeface="Arial"/>
          <a:ea typeface="Arial"/>
          <a:cs typeface="Arial"/>
          <a:sym typeface="Arial"/>
        </a:defRPr>
      </a:lvl8pPr>
      <a:lvl9pPr marL="0" marR="0" indent="0" algn="l" defTabSz="914400" rtl="0" latinLnBrk="0">
        <a:lnSpc>
          <a:spcPct val="90000"/>
        </a:lnSpc>
        <a:spcBef>
          <a:spcPts val="0"/>
        </a:spcBef>
        <a:spcAft>
          <a:spcPts val="0"/>
        </a:spcAft>
        <a:buClrTx/>
        <a:buSzTx/>
        <a:buFontTx/>
        <a:buNone/>
        <a:tabLst/>
        <a:defRPr sz="2500" b="1" i="0" u="none" strike="noStrike" cap="none" spc="0" baseline="0">
          <a:ln>
            <a:noFill/>
          </a:ln>
          <a:solidFill>
            <a:srgbClr val="293B41"/>
          </a:solidFill>
          <a:uFillTx/>
          <a:latin typeface="Arial"/>
          <a:ea typeface="Arial"/>
          <a:cs typeface="Arial"/>
          <a:sym typeface="Arial"/>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000" b="0" i="0" u="none" strike="noStrike" cap="none" spc="0" baseline="0">
          <a:ln>
            <a:noFill/>
          </a:ln>
          <a:solidFill>
            <a:srgbClr val="293B41"/>
          </a:solidFill>
          <a:uFillTx/>
          <a:latin typeface="Arial"/>
          <a:ea typeface="Arial"/>
          <a:cs typeface="Arial"/>
          <a:sym typeface="Arial"/>
        </a:defRPr>
      </a:lvl1pPr>
      <a:lvl2pPr marL="711200" marR="0" indent="-254000" algn="l" defTabSz="914400" rtl="0" latinLnBrk="0">
        <a:lnSpc>
          <a:spcPct val="90000"/>
        </a:lnSpc>
        <a:spcBef>
          <a:spcPts val="1000"/>
        </a:spcBef>
        <a:spcAft>
          <a:spcPts val="0"/>
        </a:spcAft>
        <a:buClrTx/>
        <a:buSzPct val="100000"/>
        <a:buFont typeface="Arial"/>
        <a:buChar char="•"/>
        <a:tabLst/>
        <a:defRPr sz="2000" b="0" i="0" u="none" strike="noStrike" cap="none" spc="0" baseline="0">
          <a:ln>
            <a:noFill/>
          </a:ln>
          <a:solidFill>
            <a:srgbClr val="293B41"/>
          </a:solidFill>
          <a:uFillTx/>
          <a:latin typeface="Arial"/>
          <a:ea typeface="Arial"/>
          <a:cs typeface="Arial"/>
          <a:sym typeface="Arial"/>
        </a:defRPr>
      </a:lvl2pPr>
      <a:lvl3pPr marL="1168400" marR="0" indent="-254000" algn="l" defTabSz="914400" rtl="0" latinLnBrk="0">
        <a:lnSpc>
          <a:spcPct val="90000"/>
        </a:lnSpc>
        <a:spcBef>
          <a:spcPts val="1000"/>
        </a:spcBef>
        <a:spcAft>
          <a:spcPts val="0"/>
        </a:spcAft>
        <a:buClrTx/>
        <a:buSzPct val="100000"/>
        <a:buFont typeface="Arial"/>
        <a:buChar char="•"/>
        <a:tabLst/>
        <a:defRPr sz="2000" b="0" i="0" u="none" strike="noStrike" cap="none" spc="0" baseline="0">
          <a:ln>
            <a:noFill/>
          </a:ln>
          <a:solidFill>
            <a:srgbClr val="293B41"/>
          </a:solidFill>
          <a:uFillTx/>
          <a:latin typeface="Arial"/>
          <a:ea typeface="Arial"/>
          <a:cs typeface="Arial"/>
          <a:sym typeface="Arial"/>
        </a:defRPr>
      </a:lvl3pPr>
      <a:lvl4pPr marL="1676400" marR="0" indent="-304800" algn="l" defTabSz="914400" rtl="0" latinLnBrk="0">
        <a:lnSpc>
          <a:spcPct val="90000"/>
        </a:lnSpc>
        <a:spcBef>
          <a:spcPts val="1000"/>
        </a:spcBef>
        <a:spcAft>
          <a:spcPts val="0"/>
        </a:spcAft>
        <a:buClrTx/>
        <a:buSzPct val="100000"/>
        <a:buFont typeface="Arial"/>
        <a:buChar char="•"/>
        <a:tabLst/>
        <a:defRPr sz="2000" b="0" i="0" u="none" strike="noStrike" cap="none" spc="0" baseline="0">
          <a:ln>
            <a:noFill/>
          </a:ln>
          <a:solidFill>
            <a:srgbClr val="293B41"/>
          </a:solidFill>
          <a:uFillTx/>
          <a:latin typeface="Arial"/>
          <a:ea typeface="Arial"/>
          <a:cs typeface="Arial"/>
          <a:sym typeface="Arial"/>
        </a:defRPr>
      </a:lvl4pPr>
      <a:lvl5pPr marL="2133600" marR="0" indent="-304800" algn="l" defTabSz="914400" rtl="0" latinLnBrk="0">
        <a:lnSpc>
          <a:spcPct val="90000"/>
        </a:lnSpc>
        <a:spcBef>
          <a:spcPts val="1000"/>
        </a:spcBef>
        <a:spcAft>
          <a:spcPts val="0"/>
        </a:spcAft>
        <a:buClrTx/>
        <a:buSzPct val="100000"/>
        <a:buFont typeface="Arial"/>
        <a:buChar char="•"/>
        <a:tabLst/>
        <a:defRPr sz="2000" b="0" i="0" u="none" strike="noStrike" cap="none" spc="0" baseline="0">
          <a:ln>
            <a:noFill/>
          </a:ln>
          <a:solidFill>
            <a:srgbClr val="293B41"/>
          </a:solidFill>
          <a:uFillTx/>
          <a:latin typeface="Arial"/>
          <a:ea typeface="Arial"/>
          <a:cs typeface="Arial"/>
          <a:sym typeface="Arial"/>
        </a:defRPr>
      </a:lvl5pPr>
      <a:lvl6pPr marL="2540000" marR="0" indent="-254000" algn="l" defTabSz="914400" rtl="0" latinLnBrk="0">
        <a:lnSpc>
          <a:spcPct val="90000"/>
        </a:lnSpc>
        <a:spcBef>
          <a:spcPts val="1000"/>
        </a:spcBef>
        <a:spcAft>
          <a:spcPts val="0"/>
        </a:spcAft>
        <a:buClrTx/>
        <a:buSzPct val="100000"/>
        <a:buFont typeface="Arial"/>
        <a:buChar char="•"/>
        <a:tabLst/>
        <a:defRPr sz="2000" b="0" i="0" u="none" strike="noStrike" cap="none" spc="0" baseline="0">
          <a:ln>
            <a:noFill/>
          </a:ln>
          <a:solidFill>
            <a:srgbClr val="293B41"/>
          </a:solidFill>
          <a:uFillTx/>
          <a:latin typeface="Arial"/>
          <a:ea typeface="Arial"/>
          <a:cs typeface="Arial"/>
          <a:sym typeface="Arial"/>
        </a:defRPr>
      </a:lvl6pPr>
      <a:lvl7pPr marL="2997200" marR="0" indent="-254000" algn="l" defTabSz="914400" rtl="0" latinLnBrk="0">
        <a:lnSpc>
          <a:spcPct val="90000"/>
        </a:lnSpc>
        <a:spcBef>
          <a:spcPts val="1000"/>
        </a:spcBef>
        <a:spcAft>
          <a:spcPts val="0"/>
        </a:spcAft>
        <a:buClrTx/>
        <a:buSzPct val="100000"/>
        <a:buFont typeface="Arial"/>
        <a:buChar char="•"/>
        <a:tabLst/>
        <a:defRPr sz="2000" b="0" i="0" u="none" strike="noStrike" cap="none" spc="0" baseline="0">
          <a:ln>
            <a:noFill/>
          </a:ln>
          <a:solidFill>
            <a:srgbClr val="293B41"/>
          </a:solidFill>
          <a:uFillTx/>
          <a:latin typeface="Arial"/>
          <a:ea typeface="Arial"/>
          <a:cs typeface="Arial"/>
          <a:sym typeface="Arial"/>
        </a:defRPr>
      </a:lvl7pPr>
      <a:lvl8pPr marL="3454400" marR="0" indent="-254000" algn="l" defTabSz="914400" rtl="0" latinLnBrk="0">
        <a:lnSpc>
          <a:spcPct val="90000"/>
        </a:lnSpc>
        <a:spcBef>
          <a:spcPts val="1000"/>
        </a:spcBef>
        <a:spcAft>
          <a:spcPts val="0"/>
        </a:spcAft>
        <a:buClrTx/>
        <a:buSzPct val="100000"/>
        <a:buFont typeface="Arial"/>
        <a:buChar char="•"/>
        <a:tabLst/>
        <a:defRPr sz="2000" b="0" i="0" u="none" strike="noStrike" cap="none" spc="0" baseline="0">
          <a:ln>
            <a:noFill/>
          </a:ln>
          <a:solidFill>
            <a:srgbClr val="293B41"/>
          </a:solidFill>
          <a:uFillTx/>
          <a:latin typeface="Arial"/>
          <a:ea typeface="Arial"/>
          <a:cs typeface="Arial"/>
          <a:sym typeface="Arial"/>
        </a:defRPr>
      </a:lvl8pPr>
      <a:lvl9pPr marL="3911600" marR="0" indent="-254000" algn="l" defTabSz="914400" rtl="0" latinLnBrk="0">
        <a:lnSpc>
          <a:spcPct val="90000"/>
        </a:lnSpc>
        <a:spcBef>
          <a:spcPts val="1000"/>
        </a:spcBef>
        <a:spcAft>
          <a:spcPts val="0"/>
        </a:spcAft>
        <a:buClrTx/>
        <a:buSzPct val="100000"/>
        <a:buFont typeface="Arial"/>
        <a:buChar char="•"/>
        <a:tabLst/>
        <a:defRPr sz="2000" b="0" i="0" u="none" strike="noStrike" cap="none" spc="0" baseline="0">
          <a:ln>
            <a:noFill/>
          </a:ln>
          <a:solidFill>
            <a:srgbClr val="293B41"/>
          </a:solidFill>
          <a:uFillTx/>
          <a:latin typeface="Arial"/>
          <a:ea typeface="Arial"/>
          <a:cs typeface="Arial"/>
          <a:sym typeface="Arial"/>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creativecommons.org/licenses/by-nc/4.0/" TargetMode="External"/><Relationship Id="rId1" Type="http://schemas.openxmlformats.org/officeDocument/2006/relationships/slideLayout" Target="../slideLayouts/slideLayout14.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hyperlink" Target="http://www.nsf.gov/oig/misconscieng.jsp" TargetMode="Externa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hyperlink" Target="http://www.rackham.umich.edu/downloads/publications/Fmentoring.pdf" TargetMode="Externa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hyperlink" Target="http://www.rackham.umich.edu/downloads/publications/mentoring.pdf" TargetMode="Externa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image" Target="../media/image19.jpeg"/></Relationships>
</file>

<file path=ppt/slides/_rels/slide38.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3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image" Target="../media/image26.jpeg"/></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Shape 148"/>
          <p:cNvSpPr/>
          <p:nvPr/>
        </p:nvSpPr>
        <p:spPr>
          <a:xfrm>
            <a:off x="1528052" y="6058737"/>
            <a:ext cx="11047188" cy="495728"/>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indent="219709">
              <a:lnSpc>
                <a:spcPts val="1500"/>
              </a:lnSpc>
              <a:spcBef>
                <a:spcPts val="200"/>
              </a:spcBef>
              <a:tabLst>
                <a:tab pos="215900" algn="l"/>
                <a:tab pos="431800" algn="l"/>
                <a:tab pos="647700" algn="l"/>
                <a:tab pos="876300" algn="l"/>
                <a:tab pos="1092200" algn="l"/>
                <a:tab pos="1308100" algn="l"/>
                <a:tab pos="1524000" algn="l"/>
                <a:tab pos="1752600" algn="l"/>
                <a:tab pos="1968500" algn="l"/>
                <a:tab pos="2184400" algn="l"/>
                <a:tab pos="2413000" algn="l"/>
                <a:tab pos="2628900" algn="l"/>
                <a:tab pos="2844800" algn="l"/>
                <a:tab pos="3060700" algn="l"/>
                <a:tab pos="3289300" algn="l"/>
                <a:tab pos="3505200" algn="l"/>
                <a:tab pos="3721100" algn="l"/>
                <a:tab pos="3949700" algn="l"/>
                <a:tab pos="4165600" algn="l"/>
                <a:tab pos="4381500" algn="l"/>
                <a:tab pos="4597400" algn="l"/>
                <a:tab pos="4826000" algn="l"/>
              </a:tabLst>
              <a:defRPr>
                <a:solidFill>
                  <a:srgbClr val="000000"/>
                </a:solidFill>
                <a:uFill>
                  <a:solidFill>
                    <a:srgbClr val="000000"/>
                  </a:solidFill>
                </a:uFill>
                <a:latin typeface="+mn-lt"/>
                <a:ea typeface="+mn-ea"/>
                <a:cs typeface="+mn-cs"/>
                <a:sym typeface="Calibri"/>
              </a:defRPr>
            </a:pPr>
            <a:r>
              <a:t>This work is licensed under a Creative Commons Attribution-Non Commercial 4.0 International   (</a:t>
            </a:r>
            <a:r>
              <a:rPr u="sng">
                <a:solidFill>
                  <a:srgbClr val="0000FF"/>
                </a:solidFill>
                <a:uFill>
                  <a:solidFill>
                    <a:srgbClr val="0000FF"/>
                  </a:solidFill>
                </a:uFill>
                <a:hlinkClick r:id="rId2"/>
              </a:rPr>
              <a:t>https://creativecommons.org/licenses/by-nc/4.0/</a:t>
            </a:r>
            <a:r>
              <a:t>)</a:t>
            </a:r>
          </a:p>
        </p:txBody>
      </p:sp>
      <p:pic>
        <p:nvPicPr>
          <p:cNvPr id="149" name="image8.png" descr="Creative Commons License"/>
          <p:cNvPicPr>
            <a:picLocks noChangeAspect="1"/>
          </p:cNvPicPr>
          <p:nvPr/>
        </p:nvPicPr>
        <p:blipFill>
          <a:blip r:embed="rId3">
            <a:extLst/>
          </a:blip>
          <a:stretch>
            <a:fillRect/>
          </a:stretch>
        </p:blipFill>
        <p:spPr>
          <a:xfrm>
            <a:off x="712873" y="6148673"/>
            <a:ext cx="838201" cy="297181"/>
          </a:xfrm>
          <a:prstGeom prst="rect">
            <a:avLst/>
          </a:prstGeom>
          <a:ln w="12700">
            <a:miter lim="400000"/>
          </a:ln>
        </p:spPr>
      </p:pic>
      <p:pic>
        <p:nvPicPr>
          <p:cNvPr id="150" name="image9.jpg"/>
          <p:cNvPicPr>
            <a:picLocks noChangeAspect="1"/>
          </p:cNvPicPr>
          <p:nvPr/>
        </p:nvPicPr>
        <p:blipFill>
          <a:blip r:embed="rId4">
            <a:extLst/>
          </a:blip>
          <a:stretch>
            <a:fillRect/>
          </a:stretch>
        </p:blipFill>
        <p:spPr>
          <a:xfrm>
            <a:off x="530524" y="4602657"/>
            <a:ext cx="4212520" cy="1075161"/>
          </a:xfrm>
          <a:prstGeom prst="rect">
            <a:avLst/>
          </a:prstGeom>
          <a:ln w="12700">
            <a:miter lim="400000"/>
          </a:ln>
        </p:spPr>
      </p:pic>
      <p:sp>
        <p:nvSpPr>
          <p:cNvPr id="151" name="Shape 151"/>
          <p:cNvSpPr/>
          <p:nvPr/>
        </p:nvSpPr>
        <p:spPr>
          <a:xfrm>
            <a:off x="4934687" y="5280509"/>
            <a:ext cx="1236934" cy="1"/>
          </a:xfrm>
          <a:prstGeom prst="line">
            <a:avLst/>
          </a:prstGeom>
          <a:ln w="25400">
            <a:solidFill>
              <a:srgbClr val="CCC45E"/>
            </a:solidFill>
          </a:ln>
        </p:spPr>
        <p:txBody>
          <a:bodyPr lIns="45718" tIns="45718" rIns="45718" bIns="45718"/>
          <a:lstStyle/>
          <a:p>
            <a:endParaRPr/>
          </a:p>
        </p:txBody>
      </p:sp>
      <p:pic>
        <p:nvPicPr>
          <p:cNvPr id="152" name="image10.jpg" descr="Image result for Stuart School of Business"/>
          <p:cNvPicPr>
            <a:picLocks noChangeAspect="1"/>
          </p:cNvPicPr>
          <p:nvPr/>
        </p:nvPicPr>
        <p:blipFill>
          <a:blip r:embed="rId5">
            <a:extLst/>
          </a:blip>
          <a:stretch>
            <a:fillRect/>
          </a:stretch>
        </p:blipFill>
        <p:spPr>
          <a:xfrm>
            <a:off x="6171620" y="4945062"/>
            <a:ext cx="5445416" cy="543209"/>
          </a:xfrm>
          <a:prstGeom prst="rect">
            <a:avLst/>
          </a:prstGeom>
          <a:ln w="12700">
            <a:miter lim="400000"/>
          </a:ln>
        </p:spPr>
      </p:pic>
      <p:pic>
        <p:nvPicPr>
          <p:cNvPr id="153" name="image11.jpg"/>
          <p:cNvPicPr>
            <a:picLocks noChangeAspect="1"/>
          </p:cNvPicPr>
          <p:nvPr/>
        </p:nvPicPr>
        <p:blipFill>
          <a:blip r:embed="rId6">
            <a:alphaModFix amt="25000"/>
            <a:extLst/>
          </a:blip>
          <a:stretch>
            <a:fillRect/>
          </a:stretch>
        </p:blipFill>
        <p:spPr>
          <a:xfrm>
            <a:off x="0" y="-2"/>
            <a:ext cx="12179300" cy="9134476"/>
          </a:xfrm>
          <a:prstGeom prst="rect">
            <a:avLst/>
          </a:prstGeom>
          <a:ln w="12700">
            <a:miter lim="400000"/>
          </a:ln>
        </p:spPr>
      </p:pic>
      <p:sp>
        <p:nvSpPr>
          <p:cNvPr id="154" name="Shape 154"/>
          <p:cNvSpPr>
            <a:spLocks noGrp="1"/>
          </p:cNvSpPr>
          <p:nvPr>
            <p:ph type="body" sz="quarter" idx="1"/>
          </p:nvPr>
        </p:nvSpPr>
        <p:spPr>
          <a:xfrm>
            <a:off x="502343" y="3925215"/>
            <a:ext cx="8532178" cy="1752603"/>
          </a:xfrm>
          <a:prstGeom prst="rect">
            <a:avLst/>
          </a:prstGeom>
        </p:spPr>
        <p:txBody>
          <a:bodyPr/>
          <a:lstStyle/>
          <a:p>
            <a:pPr>
              <a:defRPr b="1">
                <a:solidFill>
                  <a:srgbClr val="818284"/>
                </a:solidFill>
              </a:defRPr>
            </a:pPr>
            <a:r>
              <a:t>Samantha Dempsey + Ciara Taylor + Kelly Laas + Christine Miller </a:t>
            </a:r>
            <a:r>
              <a:rPr b="0"/>
              <a:t> </a:t>
            </a:r>
          </a:p>
        </p:txBody>
      </p:sp>
      <p:sp>
        <p:nvSpPr>
          <p:cNvPr id="155" name="Shape 155"/>
          <p:cNvSpPr>
            <a:spLocks noGrp="1"/>
          </p:cNvSpPr>
          <p:nvPr>
            <p:ph type="title"/>
          </p:nvPr>
        </p:nvSpPr>
        <p:spPr>
          <a:xfrm>
            <a:off x="502343" y="2555200"/>
            <a:ext cx="8532178" cy="1470031"/>
          </a:xfrm>
          <a:prstGeom prst="rect">
            <a:avLst/>
          </a:prstGeom>
        </p:spPr>
        <p:txBody>
          <a:bodyPr/>
          <a:lstStyle>
            <a:lvl1pPr>
              <a:defRPr sz="2800">
                <a:solidFill>
                  <a:srgbClr val="2E5890"/>
                </a:solidFill>
              </a:defRPr>
            </a:lvl1pPr>
          </a:lstStyle>
          <a:p>
            <a:r>
              <a:t>RCR Workshop: Bottom-Up Ethics</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0" name="Shape 190"/>
          <p:cNvSpPr/>
          <p:nvPr/>
        </p:nvSpPr>
        <p:spPr>
          <a:xfrm>
            <a:off x="266470" y="1298828"/>
            <a:ext cx="10853461" cy="5395882"/>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a:bodyPr>
          <a:lstStyle/>
          <a:p>
            <a:pPr defTabSz="457200">
              <a:lnSpc>
                <a:spcPct val="99000"/>
              </a:lnSpc>
              <a:spcBef>
                <a:spcPts val="400"/>
              </a:spcBef>
              <a:defRPr sz="2400" b="1">
                <a:solidFill>
                  <a:srgbClr val="818284"/>
                </a:solidFill>
                <a:latin typeface="Arial"/>
                <a:ea typeface="Arial"/>
                <a:cs typeface="Arial"/>
                <a:sym typeface="Arial"/>
              </a:defRPr>
            </a:pPr>
            <a:r>
              <a:rPr sz="2500" dirty="0"/>
              <a:t>Biomedical Engineering Research Obligations</a:t>
            </a:r>
            <a:endParaRPr sz="2500" dirty="0">
              <a:solidFill>
                <a:srgbClr val="3E305B"/>
              </a:solidFill>
            </a:endParaRPr>
          </a:p>
          <a:p>
            <a:pPr defTabSz="457200">
              <a:lnSpc>
                <a:spcPct val="99000"/>
              </a:lnSpc>
              <a:spcBef>
                <a:spcPts val="400"/>
              </a:spcBef>
              <a:defRPr b="1">
                <a:solidFill>
                  <a:srgbClr val="293B41"/>
                </a:solidFill>
                <a:latin typeface="Arial"/>
                <a:ea typeface="Arial"/>
                <a:cs typeface="Arial"/>
                <a:sym typeface="Arial"/>
              </a:defRPr>
            </a:pPr>
            <a:endParaRPr sz="2500" dirty="0">
              <a:solidFill>
                <a:srgbClr val="3E305B"/>
              </a:solidFill>
            </a:endParaRPr>
          </a:p>
          <a:p>
            <a:pPr>
              <a:lnSpc>
                <a:spcPct val="80000"/>
              </a:lnSpc>
              <a:defRPr sz="2400">
                <a:solidFill>
                  <a:srgbClr val="818284"/>
                </a:solidFill>
                <a:latin typeface="Arial"/>
                <a:ea typeface="Arial"/>
                <a:cs typeface="Arial"/>
                <a:sym typeface="Arial"/>
              </a:defRPr>
            </a:pPr>
            <a:r>
              <a:rPr lang="en-US" sz="2500" dirty="0"/>
              <a:t>"</a:t>
            </a:r>
            <a:r>
              <a:rPr sz="2500" dirty="0"/>
              <a:t>Biomedical engineers involved in research shall:</a:t>
            </a:r>
            <a:endParaRPr lang="en-US" sz="2500" dirty="0"/>
          </a:p>
          <a:p>
            <a:pPr>
              <a:lnSpc>
                <a:spcPct val="80000"/>
              </a:lnSpc>
              <a:defRPr sz="2400">
                <a:solidFill>
                  <a:srgbClr val="818284"/>
                </a:solidFill>
                <a:latin typeface="Arial"/>
                <a:ea typeface="Arial"/>
                <a:cs typeface="Arial"/>
                <a:sym typeface="Arial"/>
              </a:defRPr>
            </a:pPr>
            <a:endParaRPr sz="2500" dirty="0">
              <a:latin typeface="+mn-lt"/>
              <a:ea typeface="+mn-ea"/>
              <a:cs typeface="+mn-cs"/>
              <a:sym typeface="Calibri"/>
            </a:endParaRPr>
          </a:p>
          <a:p>
            <a:pPr marL="457200" indent="-457200">
              <a:lnSpc>
                <a:spcPct val="80000"/>
              </a:lnSpc>
              <a:buFont typeface="+mj-lt"/>
              <a:buAutoNum type="arabicPeriod"/>
              <a:defRPr sz="2400">
                <a:solidFill>
                  <a:srgbClr val="818284"/>
                </a:solidFill>
                <a:latin typeface="Arial"/>
                <a:ea typeface="Arial"/>
                <a:cs typeface="Arial"/>
                <a:sym typeface="Arial"/>
              </a:defRPr>
            </a:pPr>
            <a:r>
              <a:rPr sz="2500" dirty="0"/>
              <a:t>Comply fully with legal, ethical, institutional, governmental, and other applicable research guidelines, respecting the rights of and exercising the responsibilities to colleagues, human and animal subjects, and the scientific and general public. </a:t>
            </a:r>
            <a:endParaRPr lang="en-US" sz="2500" dirty="0"/>
          </a:p>
          <a:p>
            <a:pPr marL="457200" indent="-457200">
              <a:lnSpc>
                <a:spcPct val="80000"/>
              </a:lnSpc>
              <a:buFont typeface="+mj-lt"/>
              <a:buAutoNum type="arabicPeriod"/>
              <a:defRPr sz="2400">
                <a:solidFill>
                  <a:srgbClr val="818284"/>
                </a:solidFill>
                <a:latin typeface="Arial"/>
                <a:ea typeface="Arial"/>
                <a:cs typeface="Arial"/>
                <a:sym typeface="Arial"/>
              </a:defRPr>
            </a:pPr>
            <a:endParaRPr lang="en-US" sz="2500" dirty="0">
              <a:latin typeface="+mn-lt"/>
              <a:ea typeface="+mn-ea"/>
              <a:cs typeface="+mn-cs"/>
              <a:sym typeface="Calibri"/>
            </a:endParaRPr>
          </a:p>
          <a:p>
            <a:pPr marL="457200" indent="-457200">
              <a:lnSpc>
                <a:spcPct val="80000"/>
              </a:lnSpc>
              <a:buFont typeface="+mj-lt"/>
              <a:buAutoNum type="arabicPeriod"/>
              <a:defRPr sz="2400">
                <a:solidFill>
                  <a:srgbClr val="818284"/>
                </a:solidFill>
                <a:latin typeface="Arial"/>
                <a:ea typeface="Arial"/>
                <a:cs typeface="Arial"/>
                <a:sym typeface="Arial"/>
              </a:defRPr>
            </a:pPr>
            <a:r>
              <a:rPr sz="2500" dirty="0"/>
              <a:t>Publish and/or present properly credited results of research accurately 	and clearly.</a:t>
            </a:r>
            <a:r>
              <a:rPr lang="en-US" sz="2500" dirty="0"/>
              <a:t>"</a:t>
            </a:r>
          </a:p>
          <a:p>
            <a:pPr lvl="3">
              <a:defRPr sz="2400">
                <a:solidFill>
                  <a:srgbClr val="818284"/>
                </a:solidFill>
                <a:latin typeface="Arial"/>
                <a:ea typeface="Arial"/>
                <a:cs typeface="Arial"/>
                <a:sym typeface="Arial"/>
              </a:defRPr>
            </a:pPr>
            <a:endParaRPr lang="en-US" dirty="0">
              <a:latin typeface="+mn-lt"/>
              <a:ea typeface="+mn-ea"/>
              <a:cs typeface="+mn-cs"/>
              <a:sym typeface="Calibri"/>
            </a:endParaRPr>
          </a:p>
          <a:p>
            <a:pPr lvl="3">
              <a:defRPr sz="2400">
                <a:solidFill>
                  <a:srgbClr val="818284"/>
                </a:solidFill>
                <a:latin typeface="Arial"/>
                <a:ea typeface="Arial"/>
                <a:cs typeface="Arial"/>
                <a:sym typeface="Arial"/>
              </a:defRPr>
            </a:pPr>
            <a:r>
              <a:rPr lang="en-US" sz="2000" dirty="0"/>
              <a:t>BMES Code of Ethics. (2004). https://www.bmes.org/files/CodeEthics04.pdf</a:t>
            </a:r>
            <a:endParaRPr lang="en-US" sz="2000" dirty="0">
              <a:solidFill>
                <a:srgbClr val="818284"/>
              </a:solidFill>
              <a:sym typeface="Calibri"/>
            </a:endParaRPr>
          </a:p>
          <a:p>
            <a:pPr lvl="3">
              <a:defRPr sz="2400">
                <a:solidFill>
                  <a:srgbClr val="818284"/>
                </a:solidFill>
                <a:latin typeface="Arial"/>
                <a:ea typeface="Arial"/>
                <a:cs typeface="Arial"/>
                <a:sym typeface="Arial"/>
              </a:defRPr>
            </a:pPr>
            <a:endParaRPr dirty="0">
              <a:latin typeface="+mn-lt"/>
              <a:ea typeface="+mn-ea"/>
              <a:cs typeface="+mn-cs"/>
              <a:sym typeface="Calibri"/>
            </a:endParaRPr>
          </a:p>
          <a:p>
            <a:pPr defTabSz="457200">
              <a:lnSpc>
                <a:spcPct val="99000"/>
              </a:lnSpc>
              <a:spcBef>
                <a:spcPts val="400"/>
              </a:spcBef>
              <a:defRPr>
                <a:solidFill>
                  <a:srgbClr val="818284"/>
                </a:solidFill>
                <a:latin typeface="Arial"/>
                <a:ea typeface="Arial"/>
                <a:cs typeface="Arial"/>
                <a:sym typeface="Arial"/>
              </a:defRPr>
            </a:pPr>
            <a:r>
              <a:rPr dirty="0"/>
              <a:t> </a:t>
            </a:r>
          </a:p>
        </p:txBody>
      </p:sp>
      <p:sp>
        <p:nvSpPr>
          <p:cNvPr id="191" name="Shape 191"/>
          <p:cNvSpPr/>
          <p:nvPr/>
        </p:nvSpPr>
        <p:spPr>
          <a:xfrm>
            <a:off x="266470" y="429799"/>
            <a:ext cx="10512870" cy="412496"/>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rmAutofit/>
          </a:bodyPr>
          <a:lstStyle>
            <a:lvl1pPr defTabSz="457200">
              <a:lnSpc>
                <a:spcPct val="90000"/>
              </a:lnSpc>
              <a:defRPr sz="2200" b="1">
                <a:solidFill>
                  <a:srgbClr val="2E5890"/>
                </a:solidFill>
                <a:latin typeface="Arial"/>
                <a:ea typeface="Arial"/>
                <a:cs typeface="Arial"/>
                <a:sym typeface="Arial"/>
              </a:defRPr>
            </a:lvl1pPr>
          </a:lstStyle>
          <a:p>
            <a:r>
              <a:t>Intro to ethics.</a:t>
            </a:r>
          </a:p>
        </p:txBody>
      </p:sp>
      <p:sp>
        <p:nvSpPr>
          <p:cNvPr id="192" name="Shape 192"/>
          <p:cNvSpPr/>
          <p:nvPr/>
        </p:nvSpPr>
        <p:spPr>
          <a:xfrm flipH="1">
            <a:off x="9158288" y="5829308"/>
            <a:ext cx="1961644" cy="2"/>
          </a:xfrm>
          <a:prstGeom prst="line">
            <a:avLst/>
          </a:prstGeom>
          <a:ln w="38100">
            <a:solidFill>
              <a:srgbClr val="CCC45E"/>
            </a:solidFill>
          </a:ln>
        </p:spPr>
        <p:txBody>
          <a:bodyPr lIns="45718" tIns="45718" rIns="45718" bIns="45718"/>
          <a:lstStyle/>
          <a:p>
            <a:endParaRPr/>
          </a:p>
        </p:txBody>
      </p:sp>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 name="Shape 194"/>
          <p:cNvSpPr/>
          <p:nvPr/>
        </p:nvSpPr>
        <p:spPr>
          <a:xfrm>
            <a:off x="266470" y="1298828"/>
            <a:ext cx="10853461" cy="5322398"/>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a:bodyPr>
          <a:lstStyle/>
          <a:p>
            <a:pPr defTabSz="457200">
              <a:lnSpc>
                <a:spcPct val="99000"/>
              </a:lnSpc>
              <a:spcBef>
                <a:spcPts val="400"/>
              </a:spcBef>
              <a:defRPr sz="2400" b="1">
                <a:solidFill>
                  <a:srgbClr val="818284"/>
                </a:solidFill>
                <a:latin typeface="Arial"/>
                <a:ea typeface="Arial"/>
                <a:cs typeface="Arial"/>
                <a:sym typeface="Arial"/>
              </a:defRPr>
            </a:pPr>
            <a:r>
              <a:rPr dirty="0"/>
              <a:t>Biomedical Engineering Training Obligations</a:t>
            </a:r>
            <a:endParaRPr dirty="0">
              <a:solidFill>
                <a:srgbClr val="3E305B"/>
              </a:solidFill>
            </a:endParaRPr>
          </a:p>
          <a:p>
            <a:pPr defTabSz="457200">
              <a:lnSpc>
                <a:spcPct val="99000"/>
              </a:lnSpc>
              <a:spcBef>
                <a:spcPts val="400"/>
              </a:spcBef>
              <a:defRPr b="1">
                <a:solidFill>
                  <a:srgbClr val="293B41"/>
                </a:solidFill>
                <a:latin typeface="Arial"/>
                <a:ea typeface="Arial"/>
                <a:cs typeface="Arial"/>
                <a:sym typeface="Arial"/>
              </a:defRPr>
            </a:pPr>
            <a:endParaRPr dirty="0">
              <a:solidFill>
                <a:srgbClr val="3E305B"/>
              </a:solidFill>
            </a:endParaRPr>
          </a:p>
          <a:p>
            <a:pPr>
              <a:lnSpc>
                <a:spcPct val="80000"/>
              </a:lnSpc>
              <a:defRPr sz="2400">
                <a:solidFill>
                  <a:srgbClr val="818284"/>
                </a:solidFill>
                <a:latin typeface="Arial"/>
                <a:ea typeface="Arial"/>
                <a:cs typeface="Arial"/>
                <a:sym typeface="Arial"/>
              </a:defRPr>
            </a:pPr>
            <a:r>
              <a:rPr lang="en-US" dirty="0"/>
              <a:t>"</a:t>
            </a:r>
            <a:r>
              <a:rPr dirty="0"/>
              <a:t>Biomedical engineers entrusted with the responsibilities of training others shall: </a:t>
            </a:r>
            <a:endParaRPr dirty="0">
              <a:latin typeface="+mn-lt"/>
              <a:ea typeface="+mn-ea"/>
              <a:cs typeface="+mn-cs"/>
              <a:sym typeface="Calibri"/>
            </a:endParaRPr>
          </a:p>
          <a:p>
            <a:pPr>
              <a:lnSpc>
                <a:spcPct val="80000"/>
              </a:lnSpc>
              <a:defRPr sz="2400">
                <a:solidFill>
                  <a:srgbClr val="818284"/>
                </a:solidFill>
                <a:latin typeface="Arial"/>
                <a:ea typeface="Arial"/>
                <a:cs typeface="Arial"/>
                <a:sym typeface="Arial"/>
              </a:defRPr>
            </a:pPr>
            <a:r>
              <a:rPr dirty="0"/>
              <a:t> </a:t>
            </a:r>
            <a:endParaRPr dirty="0">
              <a:latin typeface="+mn-lt"/>
              <a:ea typeface="+mn-ea"/>
              <a:cs typeface="+mn-cs"/>
              <a:sym typeface="Calibri"/>
            </a:endParaRPr>
          </a:p>
          <a:p>
            <a:pPr marL="457200" lvl="4" indent="-457200">
              <a:buFont typeface="+mj-lt"/>
              <a:buAutoNum type="arabicPeriod"/>
              <a:defRPr sz="2400">
                <a:solidFill>
                  <a:srgbClr val="818284"/>
                </a:solidFill>
                <a:latin typeface="Arial"/>
                <a:ea typeface="Arial"/>
                <a:cs typeface="Arial"/>
                <a:sym typeface="Arial"/>
              </a:defRPr>
            </a:pPr>
            <a:r>
              <a:rPr dirty="0"/>
              <a:t>Honor the responsibility not only to train biomedical engineering 	students in proper professional conduct in performing research and publishing results, but also to model such conduct before them. </a:t>
            </a:r>
            <a:endParaRPr lang="en-US" dirty="0">
              <a:latin typeface="+mn-lt"/>
              <a:ea typeface="+mn-ea"/>
              <a:cs typeface="+mn-cs"/>
              <a:sym typeface="Calibri"/>
            </a:endParaRPr>
          </a:p>
          <a:p>
            <a:pPr marL="457200" lvl="4" indent="-457200">
              <a:buFont typeface="+mj-lt"/>
              <a:buAutoNum type="arabicPeriod"/>
              <a:defRPr sz="2400">
                <a:solidFill>
                  <a:srgbClr val="818284"/>
                </a:solidFill>
                <a:latin typeface="Arial"/>
                <a:ea typeface="Arial"/>
                <a:cs typeface="Arial"/>
                <a:sym typeface="Arial"/>
              </a:defRPr>
            </a:pPr>
            <a:endParaRPr lang="en-US" dirty="0">
              <a:latin typeface="+mn-lt"/>
              <a:ea typeface="+mn-ea"/>
              <a:cs typeface="+mn-cs"/>
              <a:sym typeface="Calibri"/>
            </a:endParaRPr>
          </a:p>
          <a:p>
            <a:pPr marL="457200" lvl="4" indent="-457200">
              <a:buFont typeface="+mj-lt"/>
              <a:buAutoNum type="arabicPeriod"/>
              <a:defRPr sz="2400">
                <a:solidFill>
                  <a:srgbClr val="818284"/>
                </a:solidFill>
                <a:latin typeface="Arial"/>
                <a:ea typeface="Arial"/>
                <a:cs typeface="Arial"/>
                <a:sym typeface="Arial"/>
              </a:defRPr>
            </a:pPr>
            <a:r>
              <a:rPr dirty="0"/>
              <a:t>Keep training methods and content free from inappropriate influence from special interests.</a:t>
            </a:r>
            <a:r>
              <a:rPr lang="en-US" dirty="0"/>
              <a:t>"</a:t>
            </a:r>
          </a:p>
          <a:p>
            <a:pPr lvl="3">
              <a:defRPr sz="2400">
                <a:solidFill>
                  <a:srgbClr val="818284"/>
                </a:solidFill>
                <a:latin typeface="Arial"/>
                <a:ea typeface="Arial"/>
                <a:cs typeface="Arial"/>
                <a:sym typeface="Arial"/>
              </a:defRPr>
            </a:pPr>
            <a:endParaRPr lang="en-US" dirty="0">
              <a:latin typeface="+mn-lt"/>
              <a:ea typeface="+mn-ea"/>
              <a:cs typeface="+mn-cs"/>
              <a:sym typeface="Calibri"/>
            </a:endParaRPr>
          </a:p>
          <a:p>
            <a:pPr lvl="3">
              <a:defRPr sz="2400">
                <a:solidFill>
                  <a:srgbClr val="818284"/>
                </a:solidFill>
                <a:latin typeface="Arial"/>
                <a:ea typeface="Arial"/>
                <a:cs typeface="Arial"/>
                <a:sym typeface="Arial"/>
              </a:defRPr>
            </a:pPr>
            <a:r>
              <a:rPr lang="en-US" sz="2000" dirty="0"/>
              <a:t>BMES Code of Ethics. (2004). https://www.bmes.org/files/CodeEthics04.pdf</a:t>
            </a:r>
            <a:endParaRPr lang="en-US" sz="2000" dirty="0">
              <a:solidFill>
                <a:srgbClr val="818284"/>
              </a:solidFill>
              <a:sym typeface="Calibri"/>
            </a:endParaRPr>
          </a:p>
          <a:p>
            <a:pPr lvl="3">
              <a:defRPr sz="2400">
                <a:solidFill>
                  <a:srgbClr val="818284"/>
                </a:solidFill>
                <a:latin typeface="Arial"/>
                <a:ea typeface="Arial"/>
                <a:cs typeface="Arial"/>
                <a:sym typeface="Arial"/>
              </a:defRPr>
            </a:pPr>
            <a:endParaRPr dirty="0">
              <a:latin typeface="+mn-lt"/>
              <a:ea typeface="+mn-ea"/>
              <a:cs typeface="+mn-cs"/>
              <a:sym typeface="Calibri"/>
            </a:endParaRPr>
          </a:p>
          <a:p>
            <a:pPr defTabSz="457200">
              <a:lnSpc>
                <a:spcPct val="99000"/>
              </a:lnSpc>
              <a:spcBef>
                <a:spcPts val="400"/>
              </a:spcBef>
              <a:defRPr>
                <a:solidFill>
                  <a:srgbClr val="818284"/>
                </a:solidFill>
                <a:latin typeface="Arial"/>
                <a:ea typeface="Arial"/>
                <a:cs typeface="Arial"/>
                <a:sym typeface="Arial"/>
              </a:defRPr>
            </a:pPr>
            <a:r>
              <a:rPr dirty="0"/>
              <a:t> </a:t>
            </a:r>
          </a:p>
        </p:txBody>
      </p:sp>
      <p:sp>
        <p:nvSpPr>
          <p:cNvPr id="195" name="Shape 195"/>
          <p:cNvSpPr/>
          <p:nvPr/>
        </p:nvSpPr>
        <p:spPr>
          <a:xfrm>
            <a:off x="266470" y="429799"/>
            <a:ext cx="10512870" cy="412496"/>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rmAutofit/>
          </a:bodyPr>
          <a:lstStyle>
            <a:lvl1pPr defTabSz="457200">
              <a:lnSpc>
                <a:spcPct val="90000"/>
              </a:lnSpc>
              <a:defRPr sz="2200" b="1">
                <a:solidFill>
                  <a:srgbClr val="2E5890"/>
                </a:solidFill>
                <a:latin typeface="Arial"/>
                <a:ea typeface="Arial"/>
                <a:cs typeface="Arial"/>
                <a:sym typeface="Arial"/>
              </a:defRPr>
            </a:lvl1pPr>
          </a:lstStyle>
          <a:p>
            <a:r>
              <a:t>Intro to ethics.</a:t>
            </a:r>
          </a:p>
        </p:txBody>
      </p:sp>
      <p:sp>
        <p:nvSpPr>
          <p:cNvPr id="196" name="Shape 196"/>
          <p:cNvSpPr/>
          <p:nvPr/>
        </p:nvSpPr>
        <p:spPr>
          <a:xfrm flipH="1">
            <a:off x="9158288" y="5829308"/>
            <a:ext cx="1961644" cy="2"/>
          </a:xfrm>
          <a:prstGeom prst="line">
            <a:avLst/>
          </a:prstGeom>
          <a:ln w="38100">
            <a:solidFill>
              <a:srgbClr val="CCC45E"/>
            </a:solidFill>
          </a:ln>
        </p:spPr>
        <p:txBody>
          <a:bodyPr lIns="45718" tIns="45718" rIns="45718" bIns="45718"/>
          <a:lstStyle/>
          <a:p>
            <a:endParaRPr/>
          </a:p>
        </p:txBody>
      </p:sp>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8" name="Shape 198"/>
          <p:cNvSpPr/>
          <p:nvPr/>
        </p:nvSpPr>
        <p:spPr>
          <a:xfrm>
            <a:off x="266471" y="1298827"/>
            <a:ext cx="7201128" cy="3844185"/>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lnSpcReduction="10000"/>
          </a:bodyPr>
          <a:lstStyle/>
          <a:p>
            <a:pPr defTabSz="457200">
              <a:lnSpc>
                <a:spcPct val="99000"/>
              </a:lnSpc>
              <a:spcBef>
                <a:spcPts val="400"/>
              </a:spcBef>
              <a:defRPr sz="2400" b="1">
                <a:solidFill>
                  <a:srgbClr val="818284"/>
                </a:solidFill>
                <a:latin typeface="Arial"/>
                <a:ea typeface="Arial"/>
                <a:cs typeface="Arial"/>
                <a:sym typeface="Arial"/>
              </a:defRPr>
            </a:pPr>
            <a:r>
              <a:rPr lang="en-US" dirty="0"/>
              <a:t>Questions about the </a:t>
            </a:r>
            <a:r>
              <a:rPr dirty="0"/>
              <a:t>BMES Code of Ethics</a:t>
            </a:r>
            <a:endParaRPr dirty="0">
              <a:solidFill>
                <a:srgbClr val="3E305B"/>
              </a:solidFill>
            </a:endParaRPr>
          </a:p>
          <a:p>
            <a:pPr defTabSz="457200">
              <a:lnSpc>
                <a:spcPct val="99000"/>
              </a:lnSpc>
              <a:spcBef>
                <a:spcPts val="400"/>
              </a:spcBef>
              <a:defRPr b="1">
                <a:solidFill>
                  <a:srgbClr val="293B41"/>
                </a:solidFill>
                <a:latin typeface="Arial"/>
                <a:ea typeface="Arial"/>
                <a:cs typeface="Arial"/>
                <a:sym typeface="Arial"/>
              </a:defRPr>
            </a:pPr>
            <a:endParaRPr dirty="0">
              <a:solidFill>
                <a:srgbClr val="3E305B"/>
              </a:solidFill>
            </a:endParaRPr>
          </a:p>
          <a:p>
            <a:pPr marL="274320" indent="-274320">
              <a:lnSpc>
                <a:spcPct val="80000"/>
              </a:lnSpc>
              <a:buClr>
                <a:schemeClr val="accent1"/>
              </a:buClr>
              <a:buSzPct val="69730"/>
              <a:buFont typeface="Helvetica"/>
              <a:buChar char="•"/>
              <a:defRPr sz="2400">
                <a:solidFill>
                  <a:srgbClr val="818284"/>
                </a:solidFill>
                <a:latin typeface="Arial"/>
                <a:ea typeface="Arial"/>
                <a:cs typeface="Arial"/>
                <a:sym typeface="Arial"/>
              </a:defRPr>
            </a:pPr>
            <a:r>
              <a:rPr dirty="0"/>
              <a:t>Have any of you ever read the BMES Code?</a:t>
            </a:r>
            <a:endParaRPr dirty="0">
              <a:latin typeface="+mn-lt"/>
              <a:ea typeface="+mn-ea"/>
              <a:cs typeface="+mn-cs"/>
              <a:sym typeface="Calibri"/>
            </a:endParaRPr>
          </a:p>
          <a:p>
            <a:pPr marL="274320" indent="-274320">
              <a:buClr>
                <a:schemeClr val="accent1"/>
              </a:buClr>
              <a:buSzPct val="69730"/>
              <a:buFont typeface="Helvetica"/>
              <a:buChar char="•"/>
              <a:defRPr sz="2400">
                <a:solidFill>
                  <a:srgbClr val="818284"/>
                </a:solidFill>
                <a:latin typeface="Arial"/>
                <a:ea typeface="Arial"/>
                <a:cs typeface="Arial"/>
                <a:sym typeface="Arial"/>
              </a:defRPr>
            </a:pPr>
            <a:r>
              <a:rPr dirty="0"/>
              <a:t>What provisions of the code would you expect to see here?</a:t>
            </a:r>
            <a:endParaRPr dirty="0">
              <a:latin typeface="+mn-lt"/>
              <a:ea typeface="+mn-ea"/>
              <a:cs typeface="+mn-cs"/>
              <a:sym typeface="Calibri"/>
            </a:endParaRPr>
          </a:p>
          <a:p>
            <a:pPr marL="274320" indent="-274320">
              <a:buClr>
                <a:schemeClr val="accent1"/>
              </a:buClr>
              <a:buSzPct val="69730"/>
              <a:buFont typeface="Helvetica"/>
              <a:buChar char="•"/>
              <a:defRPr sz="2400">
                <a:solidFill>
                  <a:srgbClr val="818284"/>
                </a:solidFill>
                <a:latin typeface="Arial"/>
                <a:ea typeface="Arial"/>
                <a:cs typeface="Arial"/>
                <a:sym typeface="Arial"/>
              </a:defRPr>
            </a:pPr>
            <a:r>
              <a:rPr dirty="0"/>
              <a:t>What provisions surprise you, make you wonder why they are included?</a:t>
            </a:r>
            <a:endParaRPr dirty="0">
              <a:latin typeface="+mn-lt"/>
              <a:ea typeface="+mn-ea"/>
              <a:cs typeface="+mn-cs"/>
              <a:sym typeface="Calibri"/>
            </a:endParaRPr>
          </a:p>
          <a:p>
            <a:pPr marL="274320" indent="-274320">
              <a:buClr>
                <a:schemeClr val="accent1"/>
              </a:buClr>
              <a:buSzPct val="69730"/>
              <a:buFont typeface="Helvetica"/>
              <a:buChar char="•"/>
              <a:defRPr sz="2400">
                <a:solidFill>
                  <a:srgbClr val="818284"/>
                </a:solidFill>
                <a:latin typeface="Arial"/>
                <a:ea typeface="Arial"/>
                <a:cs typeface="Arial"/>
                <a:sym typeface="Arial"/>
              </a:defRPr>
            </a:pPr>
            <a:r>
              <a:rPr dirty="0"/>
              <a:t>Is anything missing from the code?</a:t>
            </a:r>
            <a:endParaRPr dirty="0">
              <a:latin typeface="+mn-lt"/>
              <a:ea typeface="+mn-ea"/>
              <a:cs typeface="+mn-cs"/>
              <a:sym typeface="Calibri"/>
            </a:endParaRPr>
          </a:p>
          <a:p>
            <a:pPr marL="274320" indent="-274320">
              <a:buClr>
                <a:schemeClr val="accent1"/>
              </a:buClr>
              <a:buSzPct val="69730"/>
              <a:buFont typeface="Helvetica"/>
              <a:buChar char="•"/>
              <a:defRPr sz="2400">
                <a:solidFill>
                  <a:srgbClr val="818284"/>
                </a:solidFill>
                <a:latin typeface="Arial"/>
                <a:ea typeface="Arial"/>
                <a:cs typeface="Arial"/>
                <a:sym typeface="Arial"/>
              </a:defRPr>
            </a:pPr>
            <a:r>
              <a:rPr dirty="0"/>
              <a:t>Why do you think BMES developed this code? How do you think it is used?</a:t>
            </a:r>
            <a:endParaRPr dirty="0">
              <a:latin typeface="+mn-lt"/>
              <a:ea typeface="+mn-ea"/>
              <a:cs typeface="+mn-cs"/>
              <a:sym typeface="Calibri"/>
            </a:endParaRPr>
          </a:p>
          <a:p>
            <a:pPr defTabSz="457200">
              <a:lnSpc>
                <a:spcPct val="99000"/>
              </a:lnSpc>
              <a:spcBef>
                <a:spcPts val="400"/>
              </a:spcBef>
              <a:defRPr>
                <a:solidFill>
                  <a:srgbClr val="818284"/>
                </a:solidFill>
                <a:latin typeface="Arial"/>
                <a:ea typeface="Arial"/>
                <a:cs typeface="Arial"/>
                <a:sym typeface="Arial"/>
              </a:defRPr>
            </a:pPr>
            <a:r>
              <a:rPr dirty="0"/>
              <a:t> </a:t>
            </a:r>
          </a:p>
        </p:txBody>
      </p:sp>
      <p:sp>
        <p:nvSpPr>
          <p:cNvPr id="199" name="Shape 199"/>
          <p:cNvSpPr/>
          <p:nvPr/>
        </p:nvSpPr>
        <p:spPr>
          <a:xfrm>
            <a:off x="266470" y="429799"/>
            <a:ext cx="10512870" cy="412496"/>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rmAutofit/>
          </a:bodyPr>
          <a:lstStyle>
            <a:lvl1pPr defTabSz="457200">
              <a:lnSpc>
                <a:spcPct val="90000"/>
              </a:lnSpc>
              <a:defRPr sz="2200" b="1">
                <a:solidFill>
                  <a:srgbClr val="2E5890"/>
                </a:solidFill>
                <a:latin typeface="Arial"/>
                <a:ea typeface="Arial"/>
                <a:cs typeface="Arial"/>
                <a:sym typeface="Arial"/>
              </a:defRPr>
            </a:lvl1pPr>
          </a:lstStyle>
          <a:p>
            <a:r>
              <a:t>Intro to ethics.</a:t>
            </a:r>
          </a:p>
        </p:txBody>
      </p:sp>
      <p:pic>
        <p:nvPicPr>
          <p:cNvPr id="200" name="image14.jpg" descr="https://encrypted-tbn0.gstatic.com/images?q=tbn:ANd9GcQKKvIGpGNJpM4YPcPMhwn8xsRV7srGJyffzgDSoRw2OGjClRyDHQ"/>
          <p:cNvPicPr>
            <a:picLocks noChangeAspect="1"/>
          </p:cNvPicPr>
          <p:nvPr/>
        </p:nvPicPr>
        <p:blipFill>
          <a:blip r:embed="rId2">
            <a:extLst/>
          </a:blip>
          <a:stretch>
            <a:fillRect/>
          </a:stretch>
        </p:blipFill>
        <p:spPr>
          <a:xfrm>
            <a:off x="7552267" y="2032180"/>
            <a:ext cx="3716707" cy="2607244"/>
          </a:xfrm>
          <a:prstGeom prst="rect">
            <a:avLst/>
          </a:prstGeom>
          <a:ln w="12700">
            <a:miter lim="400000"/>
          </a:ln>
        </p:spPr>
      </p:pic>
      <p:sp>
        <p:nvSpPr>
          <p:cNvPr id="201" name="Shape 201"/>
          <p:cNvSpPr/>
          <p:nvPr/>
        </p:nvSpPr>
        <p:spPr>
          <a:xfrm flipH="1">
            <a:off x="9158288" y="5829308"/>
            <a:ext cx="1961644" cy="2"/>
          </a:xfrm>
          <a:prstGeom prst="line">
            <a:avLst/>
          </a:prstGeom>
          <a:ln w="38100">
            <a:solidFill>
              <a:srgbClr val="CCC45E"/>
            </a:solidFill>
          </a:ln>
        </p:spPr>
        <p:txBody>
          <a:bodyPr lIns="45718" tIns="45718" rIns="45718" bIns="45718"/>
          <a:lstStyle/>
          <a:p>
            <a:endParaRPr/>
          </a:p>
        </p:txBody>
      </p:sp>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3" name="Shape 203"/>
          <p:cNvSpPr/>
          <p:nvPr/>
        </p:nvSpPr>
        <p:spPr>
          <a:xfrm>
            <a:off x="266470" y="1298828"/>
            <a:ext cx="10853461" cy="3073830"/>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lnSpcReduction="10000"/>
          </a:bodyPr>
          <a:lstStyle/>
          <a:p>
            <a:pPr defTabSz="457200">
              <a:lnSpc>
                <a:spcPct val="99000"/>
              </a:lnSpc>
              <a:spcBef>
                <a:spcPts val="400"/>
              </a:spcBef>
              <a:defRPr sz="2400" b="1">
                <a:solidFill>
                  <a:srgbClr val="818284"/>
                </a:solidFill>
                <a:latin typeface="Arial"/>
                <a:ea typeface="Arial"/>
                <a:cs typeface="Arial"/>
                <a:sym typeface="Arial"/>
              </a:defRPr>
            </a:pPr>
            <a:r>
              <a:t>Ethics at the convergence of engineering and medicine</a:t>
            </a:r>
            <a:endParaRPr>
              <a:solidFill>
                <a:srgbClr val="293B41"/>
              </a:solidFill>
            </a:endParaRPr>
          </a:p>
          <a:p>
            <a:pPr defTabSz="457200">
              <a:lnSpc>
                <a:spcPct val="99000"/>
              </a:lnSpc>
              <a:spcBef>
                <a:spcPts val="400"/>
              </a:spcBef>
              <a:defRPr b="1">
                <a:solidFill>
                  <a:srgbClr val="293B41"/>
                </a:solidFill>
                <a:latin typeface="Arial"/>
                <a:ea typeface="Arial"/>
                <a:cs typeface="Arial"/>
                <a:sym typeface="Arial"/>
              </a:defRPr>
            </a:pPr>
            <a:endParaRPr>
              <a:solidFill>
                <a:srgbClr val="293B41"/>
              </a:solidFill>
            </a:endParaRPr>
          </a:p>
          <a:p>
            <a:pPr>
              <a:lnSpc>
                <a:spcPct val="80000"/>
              </a:lnSpc>
              <a:defRPr sz="2400">
                <a:solidFill>
                  <a:srgbClr val="818284"/>
                </a:solidFill>
                <a:latin typeface="Arial"/>
                <a:ea typeface="Arial"/>
                <a:cs typeface="Arial"/>
                <a:sym typeface="Arial"/>
              </a:defRPr>
            </a:pPr>
            <a:r>
              <a:t>Biomedical Engineering is a relatively new field that reframes more well-known bioethical issues, and raises new ones…</a:t>
            </a:r>
            <a:endParaRPr>
              <a:latin typeface="+mn-lt"/>
              <a:ea typeface="+mn-ea"/>
              <a:cs typeface="+mn-cs"/>
              <a:sym typeface="Calibri"/>
            </a:endParaRPr>
          </a:p>
          <a:p>
            <a:pPr marL="274320" indent="-274320">
              <a:lnSpc>
                <a:spcPct val="80000"/>
              </a:lnSpc>
              <a:buClr>
                <a:schemeClr val="accent1"/>
              </a:buClr>
              <a:buSzPct val="69730"/>
              <a:buFont typeface="Helvetica"/>
              <a:buChar char="•"/>
              <a:defRPr sz="2400">
                <a:solidFill>
                  <a:srgbClr val="818284"/>
                </a:solidFill>
                <a:latin typeface="Arial"/>
                <a:ea typeface="Arial"/>
                <a:cs typeface="Arial"/>
                <a:sym typeface="Arial"/>
              </a:defRPr>
            </a:pPr>
            <a:endParaRPr>
              <a:latin typeface="+mn-lt"/>
              <a:ea typeface="+mn-ea"/>
              <a:cs typeface="+mn-cs"/>
              <a:sym typeface="Calibri"/>
            </a:endParaRPr>
          </a:p>
          <a:p>
            <a:pPr marL="274320" lvl="2" indent="-274320">
              <a:lnSpc>
                <a:spcPct val="80000"/>
              </a:lnSpc>
              <a:buClr>
                <a:schemeClr val="accent1"/>
              </a:buClr>
              <a:buSzPct val="69730"/>
              <a:buFont typeface="Helvetica"/>
              <a:buChar char="•"/>
              <a:defRPr sz="2400">
                <a:solidFill>
                  <a:srgbClr val="818284"/>
                </a:solidFill>
                <a:latin typeface="Arial"/>
                <a:ea typeface="Arial"/>
                <a:cs typeface="Arial"/>
                <a:sym typeface="Arial"/>
              </a:defRPr>
            </a:pPr>
            <a:r>
              <a:t>What are some issues biomedical engineers face that other engineers don’t?</a:t>
            </a:r>
            <a:endParaRPr>
              <a:latin typeface="+mn-lt"/>
              <a:ea typeface="+mn-ea"/>
              <a:cs typeface="+mn-cs"/>
              <a:sym typeface="Calibri"/>
            </a:endParaRPr>
          </a:p>
          <a:p>
            <a:pPr marL="274320" indent="-274320">
              <a:lnSpc>
                <a:spcPct val="80000"/>
              </a:lnSpc>
              <a:buClr>
                <a:schemeClr val="accent1"/>
              </a:buClr>
              <a:buSzPct val="69730"/>
              <a:buFont typeface="Helvetica"/>
              <a:buChar char="•"/>
              <a:defRPr sz="2400">
                <a:solidFill>
                  <a:srgbClr val="818284"/>
                </a:solidFill>
                <a:latin typeface="Arial"/>
                <a:ea typeface="Arial"/>
                <a:cs typeface="Arial"/>
                <a:sym typeface="Arial"/>
              </a:defRPr>
            </a:pPr>
            <a:endParaRPr>
              <a:latin typeface="+mn-lt"/>
              <a:ea typeface="+mn-ea"/>
              <a:cs typeface="+mn-cs"/>
              <a:sym typeface="Calibri"/>
            </a:endParaRPr>
          </a:p>
          <a:p>
            <a:pPr marL="274320" indent="-274320">
              <a:lnSpc>
                <a:spcPct val="80000"/>
              </a:lnSpc>
              <a:buClr>
                <a:schemeClr val="accent1"/>
              </a:buClr>
              <a:buSzPct val="69730"/>
              <a:buFont typeface="Helvetica"/>
              <a:buChar char="•"/>
              <a:defRPr sz="2400">
                <a:solidFill>
                  <a:srgbClr val="818284"/>
                </a:solidFill>
                <a:latin typeface="Arial"/>
                <a:ea typeface="Arial"/>
                <a:cs typeface="Arial"/>
                <a:sym typeface="Arial"/>
              </a:defRPr>
            </a:pPr>
            <a:r>
              <a:t>What are some issues that biomedical engineers face that other professionals in the health care professions don’t?</a:t>
            </a:r>
            <a:endParaRPr>
              <a:latin typeface="+mn-lt"/>
              <a:ea typeface="+mn-ea"/>
              <a:cs typeface="+mn-cs"/>
              <a:sym typeface="Calibri"/>
            </a:endParaRPr>
          </a:p>
          <a:p>
            <a:pPr defTabSz="457200">
              <a:lnSpc>
                <a:spcPct val="99000"/>
              </a:lnSpc>
              <a:spcBef>
                <a:spcPts val="400"/>
              </a:spcBef>
              <a:defRPr>
                <a:solidFill>
                  <a:srgbClr val="818284"/>
                </a:solidFill>
                <a:latin typeface="Arial"/>
                <a:ea typeface="Arial"/>
                <a:cs typeface="Arial"/>
                <a:sym typeface="Arial"/>
              </a:defRPr>
            </a:pPr>
            <a:r>
              <a:t> </a:t>
            </a:r>
          </a:p>
        </p:txBody>
      </p:sp>
      <p:sp>
        <p:nvSpPr>
          <p:cNvPr id="204" name="Shape 204"/>
          <p:cNvSpPr/>
          <p:nvPr/>
        </p:nvSpPr>
        <p:spPr>
          <a:xfrm>
            <a:off x="266470" y="429799"/>
            <a:ext cx="10512870" cy="412496"/>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rmAutofit/>
          </a:bodyPr>
          <a:lstStyle>
            <a:lvl1pPr defTabSz="457200">
              <a:lnSpc>
                <a:spcPct val="90000"/>
              </a:lnSpc>
              <a:defRPr sz="2200" b="1">
                <a:solidFill>
                  <a:srgbClr val="2E5890"/>
                </a:solidFill>
                <a:latin typeface="Arial"/>
                <a:ea typeface="Arial"/>
                <a:cs typeface="Arial"/>
                <a:sym typeface="Arial"/>
              </a:defRPr>
            </a:lvl1pPr>
          </a:lstStyle>
          <a:p>
            <a:r>
              <a:t>Intro to ethics.</a:t>
            </a:r>
          </a:p>
        </p:txBody>
      </p:sp>
      <p:sp>
        <p:nvSpPr>
          <p:cNvPr id="205" name="Shape 205"/>
          <p:cNvSpPr/>
          <p:nvPr/>
        </p:nvSpPr>
        <p:spPr>
          <a:xfrm flipH="1">
            <a:off x="9158288" y="5829308"/>
            <a:ext cx="1961644" cy="2"/>
          </a:xfrm>
          <a:prstGeom prst="line">
            <a:avLst/>
          </a:prstGeom>
          <a:ln w="38100">
            <a:solidFill>
              <a:srgbClr val="CCC45E"/>
            </a:solidFill>
          </a:ln>
        </p:spPr>
        <p:txBody>
          <a:bodyPr lIns="45718" tIns="45718" rIns="45718" bIns="45718"/>
          <a:lstStyle/>
          <a:p>
            <a:endParaRPr/>
          </a:p>
        </p:txBody>
      </p:sp>
    </p:spTree>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7" name="Shape 207"/>
          <p:cNvSpPr/>
          <p:nvPr/>
        </p:nvSpPr>
        <p:spPr>
          <a:xfrm>
            <a:off x="266470" y="1298828"/>
            <a:ext cx="10853461" cy="3992407"/>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a:bodyPr>
          <a:lstStyle/>
          <a:p>
            <a:pPr defTabSz="457200">
              <a:lnSpc>
                <a:spcPct val="99000"/>
              </a:lnSpc>
              <a:spcBef>
                <a:spcPts val="400"/>
              </a:spcBef>
              <a:defRPr sz="2400" b="1">
                <a:solidFill>
                  <a:srgbClr val="818284"/>
                </a:solidFill>
                <a:latin typeface="Arial"/>
                <a:ea typeface="Arial"/>
                <a:cs typeface="Arial"/>
                <a:sym typeface="Arial"/>
              </a:defRPr>
            </a:pPr>
            <a:r>
              <a:rPr dirty="0"/>
              <a:t>Why ethics in BME?</a:t>
            </a:r>
            <a:endParaRPr dirty="0">
              <a:solidFill>
                <a:srgbClr val="293B41"/>
              </a:solidFill>
            </a:endParaRPr>
          </a:p>
          <a:p>
            <a:pPr defTabSz="457200">
              <a:lnSpc>
                <a:spcPct val="99000"/>
              </a:lnSpc>
              <a:spcBef>
                <a:spcPts val="400"/>
              </a:spcBef>
              <a:defRPr b="1">
                <a:solidFill>
                  <a:srgbClr val="293B41"/>
                </a:solidFill>
                <a:latin typeface="Arial"/>
                <a:ea typeface="Arial"/>
                <a:cs typeface="Arial"/>
                <a:sym typeface="Arial"/>
              </a:defRPr>
            </a:pPr>
            <a:endParaRPr dirty="0">
              <a:solidFill>
                <a:srgbClr val="293B41"/>
              </a:solidFill>
            </a:endParaRPr>
          </a:p>
          <a:p>
            <a:pPr>
              <a:buClr>
                <a:schemeClr val="accent1"/>
              </a:buClr>
              <a:buSzPct val="69730"/>
              <a:defRPr sz="2400">
                <a:solidFill>
                  <a:srgbClr val="818284"/>
                </a:solidFill>
                <a:latin typeface="Arial"/>
                <a:ea typeface="Arial"/>
                <a:cs typeface="Arial"/>
                <a:sym typeface="Arial"/>
              </a:defRPr>
            </a:pPr>
            <a:r>
              <a:rPr lang="en-US" dirty="0"/>
              <a:t>"</a:t>
            </a:r>
            <a:r>
              <a:rPr dirty="0"/>
              <a:t>Ethical responsibility...involves more than leading a decent, honest, truthful life. . . . And it involves something much more than making wise choices when such choices suddenly, unexpectedly present themselves. Our moral obligations must . . . include a willingness to engage others in the difficult work of defining the crucial choices that confront technological society . . . .</a:t>
            </a:r>
            <a:r>
              <a:rPr lang="en-US" dirty="0"/>
              <a:t>"</a:t>
            </a:r>
            <a:r>
              <a:rPr dirty="0"/>
              <a:t> </a:t>
            </a:r>
            <a:endParaRPr dirty="0">
              <a:latin typeface="+mn-lt"/>
              <a:ea typeface="+mn-ea"/>
              <a:cs typeface="+mn-cs"/>
              <a:sym typeface="Calibri"/>
            </a:endParaRPr>
          </a:p>
          <a:p>
            <a:pPr marL="342900" indent="-342900">
              <a:lnSpc>
                <a:spcPct val="80000"/>
              </a:lnSpc>
              <a:buClr>
                <a:schemeClr val="accent1"/>
              </a:buClr>
              <a:buSzPct val="69730"/>
              <a:buFont typeface="Arial"/>
              <a:buChar char="•"/>
              <a:defRPr sz="2400">
                <a:solidFill>
                  <a:srgbClr val="818284"/>
                </a:solidFill>
                <a:latin typeface="Arial"/>
                <a:ea typeface="Arial"/>
                <a:cs typeface="Arial"/>
                <a:sym typeface="Arial"/>
              </a:defRPr>
            </a:pPr>
            <a:endParaRPr dirty="0">
              <a:latin typeface="+mn-lt"/>
              <a:ea typeface="+mn-ea"/>
              <a:cs typeface="+mn-cs"/>
              <a:sym typeface="Calibri"/>
            </a:endParaRPr>
          </a:p>
          <a:p>
            <a:pPr>
              <a:lnSpc>
                <a:spcPct val="80000"/>
              </a:lnSpc>
              <a:defRPr>
                <a:solidFill>
                  <a:srgbClr val="818284"/>
                </a:solidFill>
                <a:latin typeface="Arial"/>
                <a:ea typeface="Arial"/>
                <a:cs typeface="Arial"/>
                <a:sym typeface="Arial"/>
              </a:defRPr>
            </a:pPr>
            <a:r>
              <a:rPr dirty="0"/>
              <a:t>Langdon Winner, </a:t>
            </a:r>
            <a:r>
              <a:rPr lang="en-US" dirty="0"/>
              <a:t>(</a:t>
            </a:r>
            <a:r>
              <a:rPr dirty="0"/>
              <a:t>1990</a:t>
            </a:r>
            <a:r>
              <a:rPr lang="en-US" dirty="0"/>
              <a:t>)</a:t>
            </a:r>
            <a:r>
              <a:rPr dirty="0"/>
              <a:t>. “Engineering ethics and political imagination.” Pp. 53-64 in Broad and Narrow Interpretations of Philosophy of  Technology: Philosophy and Technology 7, edited by P. Durbin. Boston: Kluwer.  </a:t>
            </a:r>
          </a:p>
        </p:txBody>
      </p:sp>
      <p:sp>
        <p:nvSpPr>
          <p:cNvPr id="208" name="Shape 208"/>
          <p:cNvSpPr/>
          <p:nvPr/>
        </p:nvSpPr>
        <p:spPr>
          <a:xfrm>
            <a:off x="266470" y="429799"/>
            <a:ext cx="10512870" cy="412496"/>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rmAutofit/>
          </a:bodyPr>
          <a:lstStyle>
            <a:lvl1pPr defTabSz="457200">
              <a:lnSpc>
                <a:spcPct val="90000"/>
              </a:lnSpc>
              <a:defRPr sz="2200" b="1">
                <a:solidFill>
                  <a:srgbClr val="2E5890"/>
                </a:solidFill>
                <a:latin typeface="Arial"/>
                <a:ea typeface="Arial"/>
                <a:cs typeface="Arial"/>
                <a:sym typeface="Arial"/>
              </a:defRPr>
            </a:lvl1pPr>
          </a:lstStyle>
          <a:p>
            <a:r>
              <a:t>Intro to ethics.</a:t>
            </a:r>
          </a:p>
        </p:txBody>
      </p:sp>
      <p:sp>
        <p:nvSpPr>
          <p:cNvPr id="209" name="Shape 209"/>
          <p:cNvSpPr/>
          <p:nvPr/>
        </p:nvSpPr>
        <p:spPr>
          <a:xfrm flipH="1">
            <a:off x="9158288" y="5829308"/>
            <a:ext cx="1961644" cy="2"/>
          </a:xfrm>
          <a:prstGeom prst="line">
            <a:avLst/>
          </a:prstGeom>
          <a:ln w="38100">
            <a:solidFill>
              <a:srgbClr val="CCC45E"/>
            </a:solidFill>
          </a:ln>
        </p:spPr>
        <p:txBody>
          <a:bodyPr lIns="45718" tIns="45718" rIns="45718" bIns="45718"/>
          <a:lstStyle/>
          <a:p>
            <a:endParaRPr/>
          </a:p>
        </p:txBody>
      </p:sp>
    </p:spTree>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1" name="Shape 211"/>
          <p:cNvSpPr/>
          <p:nvPr/>
        </p:nvSpPr>
        <p:spPr>
          <a:xfrm>
            <a:off x="266470" y="1016002"/>
            <a:ext cx="7963128" cy="5415073"/>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lnSpcReduction="10000"/>
          </a:bodyPr>
          <a:lstStyle/>
          <a:p>
            <a:pPr defTabSz="457200">
              <a:lnSpc>
                <a:spcPct val="79200"/>
              </a:lnSpc>
              <a:spcBef>
                <a:spcPts val="400"/>
              </a:spcBef>
              <a:defRPr sz="2500" b="1">
                <a:solidFill>
                  <a:srgbClr val="818284"/>
                </a:solidFill>
                <a:latin typeface="Arial"/>
                <a:ea typeface="Arial"/>
                <a:cs typeface="Arial"/>
                <a:sym typeface="Arial"/>
              </a:defRPr>
            </a:pPr>
            <a:r>
              <a:rPr dirty="0"/>
              <a:t>Responsible Conduct of Research</a:t>
            </a:r>
            <a:endParaRPr lang="en-US" dirty="0"/>
          </a:p>
          <a:p>
            <a:pPr defTabSz="457200">
              <a:lnSpc>
                <a:spcPct val="79200"/>
              </a:lnSpc>
              <a:spcBef>
                <a:spcPts val="400"/>
              </a:spcBef>
              <a:defRPr sz="2500" b="1">
                <a:solidFill>
                  <a:srgbClr val="818284"/>
                </a:solidFill>
                <a:latin typeface="Arial"/>
                <a:ea typeface="Arial"/>
                <a:cs typeface="Arial"/>
                <a:sym typeface="Arial"/>
              </a:defRPr>
            </a:pPr>
            <a:endParaRPr sz="2100" dirty="0">
              <a:solidFill>
                <a:srgbClr val="293B41"/>
              </a:solidFill>
            </a:endParaRPr>
          </a:p>
          <a:p>
            <a:pPr marL="274320" indent="-274320">
              <a:lnSpc>
                <a:spcPct val="88000"/>
              </a:lnSpc>
              <a:buClr>
                <a:schemeClr val="accent1"/>
              </a:buClr>
              <a:buSzPct val="69730"/>
              <a:buFont typeface="Helvetica"/>
              <a:buChar char="•"/>
              <a:defRPr>
                <a:solidFill>
                  <a:srgbClr val="818284"/>
                </a:solidFill>
                <a:latin typeface="Arial"/>
                <a:ea typeface="Arial"/>
                <a:cs typeface="Arial"/>
                <a:sym typeface="Arial"/>
              </a:defRPr>
            </a:pPr>
            <a:r>
              <a:rPr dirty="0"/>
              <a:t>Authorship and publication</a:t>
            </a:r>
            <a:endParaRPr sz="1300" dirty="0">
              <a:latin typeface="+mn-lt"/>
              <a:ea typeface="+mn-ea"/>
              <a:cs typeface="+mn-cs"/>
              <a:sym typeface="Calibri"/>
            </a:endParaRPr>
          </a:p>
          <a:p>
            <a:pPr marL="274320" indent="-274320">
              <a:lnSpc>
                <a:spcPct val="88000"/>
              </a:lnSpc>
              <a:buClr>
                <a:schemeClr val="accent1"/>
              </a:buClr>
              <a:buSzPct val="69730"/>
              <a:buFont typeface="Helvetica"/>
              <a:buChar char="•"/>
              <a:defRPr>
                <a:solidFill>
                  <a:srgbClr val="818284"/>
                </a:solidFill>
                <a:latin typeface="Arial"/>
                <a:ea typeface="Arial"/>
                <a:cs typeface="Arial"/>
                <a:sym typeface="Arial"/>
              </a:defRPr>
            </a:pPr>
            <a:r>
              <a:rPr dirty="0"/>
              <a:t>Data management practices</a:t>
            </a:r>
            <a:endParaRPr sz="1300" dirty="0">
              <a:latin typeface="+mn-lt"/>
              <a:ea typeface="+mn-ea"/>
              <a:cs typeface="+mn-cs"/>
              <a:sym typeface="Calibri"/>
            </a:endParaRPr>
          </a:p>
          <a:p>
            <a:pPr marL="274320" indent="-274320">
              <a:lnSpc>
                <a:spcPct val="88000"/>
              </a:lnSpc>
              <a:buClr>
                <a:schemeClr val="accent1"/>
              </a:buClr>
              <a:buSzPct val="69730"/>
              <a:buFont typeface="Helvetica"/>
              <a:buChar char="•"/>
              <a:defRPr>
                <a:solidFill>
                  <a:srgbClr val="818284"/>
                </a:solidFill>
                <a:latin typeface="Arial"/>
                <a:ea typeface="Arial"/>
                <a:cs typeface="Arial"/>
                <a:sym typeface="Arial"/>
              </a:defRPr>
            </a:pPr>
            <a:r>
              <a:rPr dirty="0"/>
              <a:t>Conflicts of interest</a:t>
            </a:r>
            <a:endParaRPr sz="1300" dirty="0">
              <a:latin typeface="+mn-lt"/>
              <a:ea typeface="+mn-ea"/>
              <a:cs typeface="+mn-cs"/>
              <a:sym typeface="Calibri"/>
            </a:endParaRPr>
          </a:p>
          <a:p>
            <a:pPr marL="274320" indent="-274320">
              <a:lnSpc>
                <a:spcPct val="88000"/>
              </a:lnSpc>
              <a:buClr>
                <a:schemeClr val="accent1"/>
              </a:buClr>
              <a:buSzPct val="69730"/>
              <a:buFont typeface="Helvetica"/>
              <a:buChar char="•"/>
              <a:defRPr>
                <a:solidFill>
                  <a:srgbClr val="818284"/>
                </a:solidFill>
                <a:latin typeface="Arial"/>
                <a:ea typeface="Arial"/>
                <a:cs typeface="Arial"/>
                <a:sym typeface="Arial"/>
              </a:defRPr>
            </a:pPr>
            <a:r>
              <a:rPr dirty="0"/>
              <a:t>Collaborative research</a:t>
            </a:r>
            <a:endParaRPr sz="1300" dirty="0">
              <a:latin typeface="+mn-lt"/>
              <a:ea typeface="+mn-ea"/>
              <a:cs typeface="+mn-cs"/>
              <a:sym typeface="Calibri"/>
            </a:endParaRPr>
          </a:p>
          <a:p>
            <a:pPr marL="274320" indent="-274320">
              <a:lnSpc>
                <a:spcPct val="88000"/>
              </a:lnSpc>
              <a:buClr>
                <a:schemeClr val="accent1"/>
              </a:buClr>
              <a:buSzPct val="69730"/>
              <a:buFont typeface="Helvetica"/>
              <a:buChar char="•"/>
              <a:defRPr>
                <a:solidFill>
                  <a:srgbClr val="818284"/>
                </a:solidFill>
                <a:latin typeface="Arial"/>
                <a:ea typeface="Arial"/>
                <a:cs typeface="Arial"/>
                <a:sym typeface="Arial"/>
              </a:defRPr>
            </a:pPr>
            <a:r>
              <a:rPr dirty="0"/>
              <a:t>Student/advisor relations &amp; mentoring</a:t>
            </a:r>
            <a:endParaRPr sz="1300" dirty="0">
              <a:latin typeface="+mn-lt"/>
              <a:ea typeface="+mn-ea"/>
              <a:cs typeface="+mn-cs"/>
              <a:sym typeface="Calibri"/>
            </a:endParaRPr>
          </a:p>
          <a:p>
            <a:pPr marL="274320" indent="-274320">
              <a:lnSpc>
                <a:spcPct val="88000"/>
              </a:lnSpc>
              <a:buClr>
                <a:schemeClr val="accent1"/>
              </a:buClr>
              <a:buSzPct val="69730"/>
              <a:buFont typeface="Helvetica"/>
              <a:buChar char="•"/>
              <a:defRPr>
                <a:solidFill>
                  <a:srgbClr val="818284"/>
                </a:solidFill>
                <a:latin typeface="Arial"/>
                <a:ea typeface="Arial"/>
                <a:cs typeface="Arial"/>
                <a:sym typeface="Arial"/>
              </a:defRPr>
            </a:pPr>
            <a:r>
              <a:rPr dirty="0"/>
              <a:t>Peer review</a:t>
            </a:r>
            <a:endParaRPr sz="1300" dirty="0">
              <a:latin typeface="+mn-lt"/>
              <a:ea typeface="+mn-ea"/>
              <a:cs typeface="+mn-cs"/>
              <a:sym typeface="Calibri"/>
            </a:endParaRPr>
          </a:p>
          <a:p>
            <a:pPr marL="274320" indent="-274320">
              <a:lnSpc>
                <a:spcPct val="88000"/>
              </a:lnSpc>
              <a:buClr>
                <a:schemeClr val="accent1"/>
              </a:buClr>
              <a:buSzPct val="69730"/>
              <a:buFont typeface="Helvetica"/>
              <a:buChar char="•"/>
              <a:defRPr>
                <a:solidFill>
                  <a:srgbClr val="818284"/>
                </a:solidFill>
                <a:latin typeface="Arial"/>
                <a:ea typeface="Arial"/>
                <a:cs typeface="Arial"/>
                <a:sym typeface="Arial"/>
              </a:defRPr>
            </a:pPr>
            <a:r>
              <a:rPr dirty="0"/>
              <a:t>Research involving humans/human tissues/animals</a:t>
            </a:r>
            <a:endParaRPr sz="1300" dirty="0">
              <a:latin typeface="+mn-lt"/>
              <a:ea typeface="+mn-ea"/>
              <a:cs typeface="+mn-cs"/>
              <a:sym typeface="Calibri"/>
            </a:endParaRPr>
          </a:p>
          <a:p>
            <a:pPr marL="274320" indent="-274320">
              <a:lnSpc>
                <a:spcPct val="88000"/>
              </a:lnSpc>
              <a:buClr>
                <a:schemeClr val="accent1"/>
              </a:buClr>
              <a:buSzPct val="69730"/>
              <a:buFont typeface="Helvetica"/>
              <a:buChar char="•"/>
              <a:defRPr>
                <a:solidFill>
                  <a:srgbClr val="818284"/>
                </a:solidFill>
                <a:latin typeface="Arial"/>
                <a:ea typeface="Arial"/>
                <a:cs typeface="Arial"/>
                <a:sym typeface="Arial"/>
              </a:defRPr>
            </a:pPr>
            <a:r>
              <a:rPr dirty="0"/>
              <a:t>Research misconduct</a:t>
            </a:r>
            <a:endParaRPr sz="1300" dirty="0">
              <a:latin typeface="+mn-lt"/>
              <a:ea typeface="+mn-ea"/>
              <a:cs typeface="+mn-cs"/>
              <a:sym typeface="Calibri"/>
            </a:endParaRPr>
          </a:p>
          <a:p>
            <a:pPr marL="274320" indent="-274320">
              <a:lnSpc>
                <a:spcPct val="88000"/>
              </a:lnSpc>
              <a:buClr>
                <a:schemeClr val="accent1"/>
              </a:buClr>
              <a:buSzPct val="69730"/>
              <a:buFont typeface="Helvetica"/>
              <a:buChar char="•"/>
              <a:defRPr>
                <a:solidFill>
                  <a:srgbClr val="818284"/>
                </a:solidFill>
                <a:latin typeface="Arial"/>
                <a:ea typeface="Arial"/>
                <a:cs typeface="Arial"/>
                <a:sym typeface="Arial"/>
              </a:defRPr>
            </a:pPr>
            <a:r>
              <a:rPr dirty="0"/>
              <a:t>Scientist as a responsible member of society</a:t>
            </a:r>
            <a:endParaRPr sz="1300" dirty="0">
              <a:latin typeface="+mn-lt"/>
              <a:ea typeface="+mn-ea"/>
              <a:cs typeface="+mn-cs"/>
              <a:sym typeface="Calibri"/>
            </a:endParaRPr>
          </a:p>
          <a:p>
            <a:pPr>
              <a:lnSpc>
                <a:spcPct val="88000"/>
              </a:lnSpc>
              <a:defRPr sz="2400">
                <a:solidFill>
                  <a:srgbClr val="818284"/>
                </a:solidFill>
                <a:latin typeface="Arial"/>
                <a:ea typeface="Arial"/>
                <a:cs typeface="Arial"/>
                <a:sym typeface="Arial"/>
              </a:defRPr>
            </a:pPr>
            <a:endParaRPr sz="1300" dirty="0">
              <a:latin typeface="+mn-lt"/>
              <a:ea typeface="+mn-ea"/>
              <a:cs typeface="+mn-cs"/>
              <a:sym typeface="Calibri"/>
            </a:endParaRPr>
          </a:p>
          <a:p>
            <a:pPr>
              <a:lnSpc>
                <a:spcPct val="64000"/>
              </a:lnSpc>
              <a:defRPr sz="2500" b="1">
                <a:solidFill>
                  <a:srgbClr val="818284"/>
                </a:solidFill>
                <a:latin typeface="Arial"/>
                <a:ea typeface="Arial"/>
                <a:cs typeface="Arial"/>
                <a:sym typeface="Arial"/>
              </a:defRPr>
            </a:pPr>
            <a:r>
              <a:rPr dirty="0"/>
              <a:t>How do you learn about these issues?</a:t>
            </a:r>
            <a:endParaRPr lang="en-US" dirty="0"/>
          </a:p>
          <a:p>
            <a:pPr>
              <a:lnSpc>
                <a:spcPct val="64000"/>
              </a:lnSpc>
              <a:defRPr sz="2500" b="1">
                <a:solidFill>
                  <a:srgbClr val="818284"/>
                </a:solidFill>
                <a:latin typeface="Arial"/>
                <a:ea typeface="Arial"/>
                <a:cs typeface="Arial"/>
                <a:sym typeface="Arial"/>
              </a:defRPr>
            </a:pPr>
            <a:endParaRPr sz="3300" dirty="0">
              <a:solidFill>
                <a:srgbClr val="293B41"/>
              </a:solidFill>
            </a:endParaRPr>
          </a:p>
          <a:p>
            <a:pPr marL="342900" indent="-342900">
              <a:lnSpc>
                <a:spcPct val="88000"/>
              </a:lnSpc>
              <a:buClr>
                <a:schemeClr val="accent1"/>
              </a:buClr>
              <a:buSzPct val="69730"/>
              <a:buFont typeface="Arial"/>
              <a:buChar char="•"/>
              <a:defRPr>
                <a:solidFill>
                  <a:srgbClr val="818284"/>
                </a:solidFill>
                <a:latin typeface="Arial"/>
                <a:ea typeface="Arial"/>
                <a:cs typeface="Arial"/>
                <a:sym typeface="Arial"/>
              </a:defRPr>
            </a:pPr>
            <a:r>
              <a:rPr dirty="0"/>
              <a:t>Online tutorials (CITI, Office of Research Integrity)</a:t>
            </a:r>
            <a:endParaRPr sz="1300" dirty="0">
              <a:latin typeface="+mn-lt"/>
              <a:ea typeface="+mn-ea"/>
              <a:cs typeface="+mn-cs"/>
              <a:sym typeface="Calibri"/>
            </a:endParaRPr>
          </a:p>
          <a:p>
            <a:pPr marL="342900" indent="-342900">
              <a:lnSpc>
                <a:spcPct val="88000"/>
              </a:lnSpc>
              <a:buClr>
                <a:schemeClr val="accent1"/>
              </a:buClr>
              <a:buSzPct val="69730"/>
              <a:buFont typeface="Arial"/>
              <a:buChar char="•"/>
              <a:defRPr>
                <a:solidFill>
                  <a:srgbClr val="818284"/>
                </a:solidFill>
                <a:latin typeface="Arial"/>
                <a:ea typeface="Arial"/>
                <a:cs typeface="Arial"/>
                <a:sym typeface="Arial"/>
              </a:defRPr>
            </a:pPr>
            <a:r>
              <a:rPr dirty="0"/>
              <a:t>Workshops</a:t>
            </a:r>
            <a:endParaRPr sz="1300" dirty="0">
              <a:latin typeface="+mn-lt"/>
              <a:ea typeface="+mn-ea"/>
              <a:cs typeface="+mn-cs"/>
              <a:sym typeface="Calibri"/>
            </a:endParaRPr>
          </a:p>
          <a:p>
            <a:pPr marL="342900" indent="-342900">
              <a:lnSpc>
                <a:spcPct val="88000"/>
              </a:lnSpc>
              <a:buClr>
                <a:schemeClr val="accent1"/>
              </a:buClr>
              <a:buSzPct val="69730"/>
              <a:buFont typeface="Arial"/>
              <a:buChar char="•"/>
              <a:defRPr>
                <a:solidFill>
                  <a:srgbClr val="818284"/>
                </a:solidFill>
                <a:latin typeface="Arial"/>
                <a:ea typeface="Arial"/>
                <a:cs typeface="Arial"/>
                <a:sym typeface="Arial"/>
              </a:defRPr>
            </a:pPr>
            <a:r>
              <a:rPr dirty="0"/>
              <a:t>Ask questions</a:t>
            </a:r>
            <a:endParaRPr sz="1300" dirty="0">
              <a:latin typeface="+mn-lt"/>
              <a:ea typeface="+mn-ea"/>
              <a:cs typeface="+mn-cs"/>
              <a:sym typeface="Calibri"/>
            </a:endParaRPr>
          </a:p>
          <a:p>
            <a:pPr marL="342900" indent="-342900">
              <a:lnSpc>
                <a:spcPct val="88000"/>
              </a:lnSpc>
              <a:buClr>
                <a:schemeClr val="accent1"/>
              </a:buClr>
              <a:buSzPct val="69730"/>
              <a:buFont typeface="Arial"/>
              <a:buChar char="•"/>
              <a:defRPr>
                <a:solidFill>
                  <a:srgbClr val="818284"/>
                </a:solidFill>
                <a:latin typeface="Arial"/>
                <a:ea typeface="Arial"/>
                <a:cs typeface="Arial"/>
                <a:sym typeface="Arial"/>
              </a:defRPr>
            </a:pPr>
            <a:r>
              <a:rPr dirty="0"/>
              <a:t>Find mentors</a:t>
            </a:r>
            <a:endParaRPr sz="1300" dirty="0">
              <a:latin typeface="+mn-lt"/>
              <a:ea typeface="+mn-ea"/>
              <a:cs typeface="+mn-cs"/>
              <a:sym typeface="Calibri"/>
            </a:endParaRPr>
          </a:p>
          <a:p>
            <a:pPr marL="342900" indent="-342900">
              <a:lnSpc>
                <a:spcPct val="88000"/>
              </a:lnSpc>
              <a:buClr>
                <a:schemeClr val="accent1"/>
              </a:buClr>
              <a:buSzPct val="69730"/>
              <a:buFont typeface="Arial"/>
              <a:buChar char="•"/>
              <a:defRPr>
                <a:solidFill>
                  <a:srgbClr val="818284"/>
                </a:solidFill>
                <a:latin typeface="Arial"/>
                <a:ea typeface="Arial"/>
                <a:cs typeface="Arial"/>
                <a:sym typeface="Arial"/>
              </a:defRPr>
            </a:pPr>
            <a:r>
              <a:rPr dirty="0"/>
              <a:t>Start discussions</a:t>
            </a:r>
            <a:endParaRPr sz="1300" dirty="0">
              <a:latin typeface="+mn-lt"/>
              <a:ea typeface="+mn-ea"/>
              <a:cs typeface="+mn-cs"/>
              <a:sym typeface="Calibri"/>
            </a:endParaRPr>
          </a:p>
          <a:p>
            <a:pPr>
              <a:lnSpc>
                <a:spcPct val="64000"/>
              </a:lnSpc>
              <a:defRPr sz="2600">
                <a:solidFill>
                  <a:srgbClr val="818284"/>
                </a:solidFill>
                <a:latin typeface="Arial"/>
                <a:ea typeface="Arial"/>
                <a:cs typeface="Arial"/>
                <a:sym typeface="Arial"/>
              </a:defRPr>
            </a:pPr>
            <a:endParaRPr sz="1300" dirty="0">
              <a:latin typeface="+mn-lt"/>
              <a:ea typeface="+mn-ea"/>
              <a:cs typeface="+mn-cs"/>
              <a:sym typeface="Calibri"/>
            </a:endParaRPr>
          </a:p>
          <a:p>
            <a:pPr>
              <a:lnSpc>
                <a:spcPct val="64000"/>
              </a:lnSpc>
              <a:defRPr sz="2600">
                <a:solidFill>
                  <a:srgbClr val="818284"/>
                </a:solidFill>
                <a:latin typeface="Arial"/>
                <a:ea typeface="Arial"/>
                <a:cs typeface="Arial"/>
                <a:sym typeface="Arial"/>
              </a:defRPr>
            </a:pPr>
            <a:endParaRPr sz="1300" dirty="0">
              <a:latin typeface="+mn-lt"/>
              <a:ea typeface="+mn-ea"/>
              <a:cs typeface="+mn-cs"/>
              <a:sym typeface="Calibri"/>
            </a:endParaRPr>
          </a:p>
          <a:p>
            <a:pPr>
              <a:lnSpc>
                <a:spcPct val="64000"/>
              </a:lnSpc>
              <a:defRPr sz="2600">
                <a:solidFill>
                  <a:srgbClr val="818284"/>
                </a:solidFill>
                <a:latin typeface="Arial"/>
                <a:ea typeface="Arial"/>
                <a:cs typeface="Arial"/>
                <a:sym typeface="Arial"/>
              </a:defRPr>
            </a:pPr>
            <a:endParaRPr sz="1300" dirty="0">
              <a:latin typeface="+mn-lt"/>
              <a:ea typeface="+mn-ea"/>
              <a:cs typeface="+mn-cs"/>
              <a:sym typeface="Calibri"/>
            </a:endParaRPr>
          </a:p>
          <a:p>
            <a:pPr defTabSz="457200">
              <a:lnSpc>
                <a:spcPct val="79200"/>
              </a:lnSpc>
              <a:spcBef>
                <a:spcPts val="400"/>
              </a:spcBef>
              <a:defRPr sz="1400">
                <a:solidFill>
                  <a:srgbClr val="818284"/>
                </a:solidFill>
                <a:latin typeface="Arial"/>
                <a:ea typeface="Arial"/>
                <a:cs typeface="Arial"/>
                <a:sym typeface="Arial"/>
              </a:defRPr>
            </a:pPr>
            <a:r>
              <a:rPr dirty="0"/>
              <a:t>National Institutes of Health. “Update on the Requirement for Instruction in the Responsible Conduct of Research. November 24, </a:t>
            </a:r>
            <a:r>
              <a:rPr lang="en-US" dirty="0"/>
              <a:t>(</a:t>
            </a:r>
            <a:r>
              <a:rPr dirty="0"/>
              <a:t>2009</a:t>
            </a:r>
            <a:r>
              <a:rPr lang="en-US" dirty="0"/>
              <a:t>)</a:t>
            </a:r>
            <a:r>
              <a:rPr dirty="0"/>
              <a:t>. http://grants.nih.gov/guide/notice-files/not-od-10-019.html</a:t>
            </a:r>
          </a:p>
        </p:txBody>
      </p:sp>
      <p:sp>
        <p:nvSpPr>
          <p:cNvPr id="212" name="Shape 212"/>
          <p:cNvSpPr/>
          <p:nvPr/>
        </p:nvSpPr>
        <p:spPr>
          <a:xfrm>
            <a:off x="266470" y="429799"/>
            <a:ext cx="10512870" cy="412496"/>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rmAutofit/>
          </a:bodyPr>
          <a:lstStyle>
            <a:lvl1pPr defTabSz="457200">
              <a:lnSpc>
                <a:spcPct val="90000"/>
              </a:lnSpc>
              <a:defRPr sz="2200" b="1">
                <a:solidFill>
                  <a:srgbClr val="2E5890"/>
                </a:solidFill>
                <a:latin typeface="Arial"/>
                <a:ea typeface="Arial"/>
                <a:cs typeface="Arial"/>
                <a:sym typeface="Arial"/>
              </a:defRPr>
            </a:lvl1pPr>
          </a:lstStyle>
          <a:p>
            <a:r>
              <a:t>Intro to ethics.</a:t>
            </a:r>
          </a:p>
        </p:txBody>
      </p:sp>
      <p:pic>
        <p:nvPicPr>
          <p:cNvPr id="213" name="image15.png"/>
          <p:cNvPicPr>
            <a:picLocks noChangeAspect="1"/>
          </p:cNvPicPr>
          <p:nvPr/>
        </p:nvPicPr>
        <p:blipFill>
          <a:blip r:embed="rId2">
            <a:extLst/>
          </a:blip>
          <a:stretch>
            <a:fillRect/>
          </a:stretch>
        </p:blipFill>
        <p:spPr>
          <a:xfrm>
            <a:off x="7514170" y="2050717"/>
            <a:ext cx="4398659" cy="2741418"/>
          </a:xfrm>
          <a:prstGeom prst="rect">
            <a:avLst/>
          </a:prstGeom>
          <a:ln w="12700">
            <a:miter lim="400000"/>
          </a:ln>
        </p:spPr>
      </p:pic>
      <p:sp>
        <p:nvSpPr>
          <p:cNvPr id="214" name="Shape 214"/>
          <p:cNvSpPr/>
          <p:nvPr/>
        </p:nvSpPr>
        <p:spPr>
          <a:xfrm flipH="1">
            <a:off x="9158288" y="5829308"/>
            <a:ext cx="1961644" cy="2"/>
          </a:xfrm>
          <a:prstGeom prst="line">
            <a:avLst/>
          </a:prstGeom>
          <a:ln w="38100">
            <a:solidFill>
              <a:srgbClr val="CCC45E"/>
            </a:solidFill>
          </a:ln>
        </p:spPr>
        <p:txBody>
          <a:bodyPr lIns="45718" tIns="45718" rIns="45718" bIns="45718"/>
          <a:lstStyle/>
          <a:p>
            <a:endParaRPr/>
          </a:p>
        </p:txBody>
      </p:sp>
    </p:spTree>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6" name="Shape 216"/>
          <p:cNvSpPr/>
          <p:nvPr/>
        </p:nvSpPr>
        <p:spPr>
          <a:xfrm>
            <a:off x="266470" y="1298828"/>
            <a:ext cx="10853461" cy="4568203"/>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fontScale="85000" lnSpcReduction="10000"/>
          </a:bodyPr>
          <a:lstStyle/>
          <a:p>
            <a:pPr defTabSz="457200">
              <a:lnSpc>
                <a:spcPct val="99000"/>
              </a:lnSpc>
              <a:spcBef>
                <a:spcPts val="400"/>
              </a:spcBef>
              <a:defRPr sz="2400" b="1">
                <a:solidFill>
                  <a:srgbClr val="818284"/>
                </a:solidFill>
                <a:latin typeface="Arial"/>
                <a:ea typeface="Arial"/>
                <a:cs typeface="Arial"/>
                <a:sym typeface="Arial"/>
              </a:defRPr>
            </a:pPr>
            <a:r>
              <a:rPr dirty="0"/>
              <a:t>Scientific Misconduct</a:t>
            </a:r>
            <a:endParaRPr dirty="0">
              <a:solidFill>
                <a:srgbClr val="293B41"/>
              </a:solidFill>
            </a:endParaRPr>
          </a:p>
          <a:p>
            <a:pPr defTabSz="457200">
              <a:lnSpc>
                <a:spcPct val="99000"/>
              </a:lnSpc>
              <a:spcBef>
                <a:spcPts val="400"/>
              </a:spcBef>
              <a:defRPr b="1">
                <a:solidFill>
                  <a:srgbClr val="293B41"/>
                </a:solidFill>
                <a:latin typeface="Arial"/>
                <a:ea typeface="Arial"/>
                <a:cs typeface="Arial"/>
                <a:sym typeface="Arial"/>
              </a:defRPr>
            </a:pPr>
            <a:endParaRPr dirty="0">
              <a:solidFill>
                <a:srgbClr val="293B41"/>
              </a:solidFill>
            </a:endParaRPr>
          </a:p>
          <a:p>
            <a:pPr marL="342900" indent="-342900">
              <a:buClr>
                <a:schemeClr val="accent1"/>
              </a:buClr>
              <a:buSzPct val="69730"/>
              <a:buFont typeface="Arial"/>
              <a:buChar char="•"/>
              <a:defRPr sz="2400">
                <a:solidFill>
                  <a:srgbClr val="818284"/>
                </a:solidFill>
                <a:latin typeface="Arial"/>
                <a:ea typeface="Arial"/>
                <a:cs typeface="Arial"/>
                <a:sym typeface="Arial"/>
              </a:defRPr>
            </a:pPr>
            <a:r>
              <a:rPr dirty="0"/>
              <a:t>Fabrication – making up data or results</a:t>
            </a:r>
            <a:endParaRPr dirty="0">
              <a:latin typeface="+mn-lt"/>
              <a:ea typeface="+mn-ea"/>
              <a:cs typeface="+mn-cs"/>
              <a:sym typeface="Calibri"/>
            </a:endParaRPr>
          </a:p>
          <a:p>
            <a:pPr marL="342900" indent="-342900">
              <a:buClr>
                <a:schemeClr val="accent1"/>
              </a:buClr>
              <a:buSzPct val="69730"/>
              <a:buFont typeface="Arial"/>
              <a:buChar char="•"/>
              <a:defRPr sz="2400">
                <a:solidFill>
                  <a:srgbClr val="818284"/>
                </a:solidFill>
                <a:latin typeface="Arial"/>
                <a:ea typeface="Arial"/>
                <a:cs typeface="Arial"/>
                <a:sym typeface="Arial"/>
              </a:defRPr>
            </a:pPr>
            <a:r>
              <a:rPr dirty="0"/>
              <a:t>Falsification – manipulating research materials, equipment, or processes, or omitting data or results such that the research is not accurately represented in the research record.</a:t>
            </a:r>
            <a:endParaRPr dirty="0">
              <a:latin typeface="+mn-lt"/>
              <a:ea typeface="+mn-ea"/>
              <a:cs typeface="+mn-cs"/>
              <a:sym typeface="Calibri"/>
            </a:endParaRPr>
          </a:p>
          <a:p>
            <a:pPr marL="342900" indent="-342900">
              <a:buClr>
                <a:schemeClr val="accent1"/>
              </a:buClr>
              <a:buSzPct val="69730"/>
              <a:buFont typeface="Arial"/>
              <a:buChar char="•"/>
              <a:defRPr sz="2400">
                <a:solidFill>
                  <a:srgbClr val="818284"/>
                </a:solidFill>
                <a:latin typeface="Arial"/>
                <a:ea typeface="Arial"/>
                <a:cs typeface="Arial"/>
                <a:sym typeface="Arial"/>
              </a:defRPr>
            </a:pPr>
            <a:r>
              <a:rPr dirty="0"/>
              <a:t>Plagiarism-  the appropriation of another person’s ideas, processes, results, or words without giving appropriate credit.</a:t>
            </a:r>
            <a:endParaRPr lang="en-US" dirty="0"/>
          </a:p>
          <a:p>
            <a:pPr marL="342900" indent="-342900">
              <a:buClr>
                <a:schemeClr val="accent1"/>
              </a:buClr>
              <a:buSzPct val="69730"/>
              <a:buFont typeface="Arial"/>
              <a:buChar char="•"/>
              <a:defRPr sz="2400">
                <a:solidFill>
                  <a:srgbClr val="818284"/>
                </a:solidFill>
                <a:latin typeface="Arial"/>
                <a:ea typeface="Arial"/>
                <a:cs typeface="Arial"/>
                <a:sym typeface="Arial"/>
              </a:defRPr>
            </a:pPr>
            <a:endParaRPr dirty="0">
              <a:latin typeface="+mn-lt"/>
              <a:ea typeface="+mn-ea"/>
              <a:cs typeface="+mn-cs"/>
              <a:sym typeface="Calibri"/>
            </a:endParaRPr>
          </a:p>
          <a:p>
            <a:pPr marL="342900" indent="-342900">
              <a:buClr>
                <a:schemeClr val="accent1"/>
              </a:buClr>
              <a:buSzPct val="69730"/>
              <a:buFont typeface="Arial"/>
              <a:buChar char="•"/>
              <a:defRPr sz="2400">
                <a:solidFill>
                  <a:srgbClr val="818284"/>
                </a:solidFill>
                <a:latin typeface="Arial"/>
                <a:ea typeface="Arial"/>
                <a:cs typeface="Arial"/>
                <a:sym typeface="Arial"/>
              </a:defRPr>
            </a:pPr>
            <a:r>
              <a:rPr lang="en-US" dirty="0"/>
              <a:t>Of </a:t>
            </a:r>
            <a:r>
              <a:rPr dirty="0"/>
              <a:t>3,247  scientists surveyed</a:t>
            </a:r>
            <a:r>
              <a:rPr lang="en-US" dirty="0"/>
              <a:t> in a 2005 study of NIH-funded scientists</a:t>
            </a:r>
            <a:r>
              <a:rPr dirty="0"/>
              <a:t>, only 2% reported seeing </a:t>
            </a:r>
            <a:r>
              <a:rPr lang="en-US" dirty="0"/>
              <a:t>others </a:t>
            </a:r>
            <a:r>
              <a:rPr dirty="0"/>
              <a:t>committing misconduct</a:t>
            </a:r>
            <a:r>
              <a:rPr lang="en-US" dirty="0"/>
              <a:t> or engaging in misconduct themselves</a:t>
            </a:r>
            <a:r>
              <a:rPr dirty="0"/>
              <a:t>…</a:t>
            </a:r>
            <a:endParaRPr lang="en-US" dirty="0"/>
          </a:p>
          <a:p>
            <a:pPr marL="342900" indent="-342900">
              <a:buClr>
                <a:schemeClr val="accent1"/>
              </a:buClr>
              <a:buSzPct val="69730"/>
              <a:buFont typeface="Arial"/>
              <a:buChar char="•"/>
              <a:defRPr sz="2400">
                <a:solidFill>
                  <a:srgbClr val="818284"/>
                </a:solidFill>
                <a:latin typeface="Arial"/>
                <a:ea typeface="Arial"/>
                <a:cs typeface="Arial"/>
                <a:sym typeface="Arial"/>
              </a:defRPr>
            </a:pPr>
            <a:r>
              <a:rPr lang="en-US" dirty="0">
                <a:latin typeface="+mn-lt"/>
                <a:ea typeface="+mn-ea"/>
                <a:cs typeface="+mn-cs"/>
                <a:sym typeface="Calibri"/>
              </a:rPr>
              <a:t>However, over 33% of scientists self-reported engaging in questionable research practices such as overlooking others’ use of flawed data or questionable interpretation of data. </a:t>
            </a:r>
            <a:endParaRPr dirty="0">
              <a:latin typeface="+mn-lt"/>
              <a:ea typeface="+mn-ea"/>
              <a:cs typeface="+mn-cs"/>
              <a:sym typeface="Calibri"/>
            </a:endParaRPr>
          </a:p>
          <a:p>
            <a:pPr marL="342900" indent="-342900">
              <a:lnSpc>
                <a:spcPct val="80000"/>
              </a:lnSpc>
              <a:buClr>
                <a:schemeClr val="accent1"/>
              </a:buClr>
              <a:buSzPct val="69730"/>
              <a:buFont typeface="Arial"/>
              <a:buChar char="•"/>
              <a:defRPr sz="2400">
                <a:solidFill>
                  <a:srgbClr val="818284"/>
                </a:solidFill>
                <a:latin typeface="Arial"/>
                <a:ea typeface="Arial"/>
                <a:cs typeface="Arial"/>
                <a:sym typeface="Arial"/>
              </a:defRPr>
            </a:pPr>
            <a:endParaRPr dirty="0">
              <a:latin typeface="+mn-lt"/>
              <a:ea typeface="+mn-ea"/>
              <a:cs typeface="+mn-cs"/>
              <a:sym typeface="Calibri"/>
            </a:endParaRPr>
          </a:p>
          <a:p>
            <a:pPr>
              <a:lnSpc>
                <a:spcPct val="80000"/>
              </a:lnSpc>
              <a:defRPr sz="1600">
                <a:solidFill>
                  <a:srgbClr val="818284"/>
                </a:solidFill>
                <a:latin typeface="Arial"/>
                <a:ea typeface="Arial"/>
                <a:cs typeface="Arial"/>
                <a:sym typeface="Arial"/>
              </a:defRPr>
            </a:pPr>
            <a:r>
              <a:rPr dirty="0"/>
              <a:t>National Science Foundation Policy on Research Misconduct 45 CFR 689. </a:t>
            </a:r>
            <a:r>
              <a:rPr dirty="0">
                <a:hlinkClick r:id="rId2"/>
              </a:rPr>
              <a:t>http://www.nsf.gov/oig/misconscieng.jsp</a:t>
            </a:r>
            <a:endParaRPr lang="en-US" dirty="0"/>
          </a:p>
          <a:p>
            <a:pPr>
              <a:lnSpc>
                <a:spcPct val="80000"/>
              </a:lnSpc>
              <a:defRPr sz="1600">
                <a:solidFill>
                  <a:srgbClr val="818284"/>
                </a:solidFill>
                <a:latin typeface="Arial"/>
                <a:ea typeface="Arial"/>
                <a:cs typeface="Arial"/>
                <a:sym typeface="Arial"/>
              </a:defRPr>
            </a:pPr>
            <a:endParaRPr dirty="0">
              <a:latin typeface="+mn-lt"/>
              <a:ea typeface="+mn-ea"/>
              <a:cs typeface="+mn-cs"/>
              <a:sym typeface="Calibri"/>
            </a:endParaRPr>
          </a:p>
          <a:p>
            <a:pPr>
              <a:lnSpc>
                <a:spcPct val="80000"/>
              </a:lnSpc>
              <a:defRPr sz="1600">
                <a:solidFill>
                  <a:srgbClr val="818284"/>
                </a:solidFill>
                <a:latin typeface="Arial"/>
                <a:ea typeface="Arial"/>
                <a:cs typeface="Arial"/>
                <a:sym typeface="Arial"/>
              </a:defRPr>
            </a:pPr>
            <a:r>
              <a:rPr lang="en-US" dirty="0"/>
              <a:t>Survey from </a:t>
            </a:r>
            <a:r>
              <a:rPr dirty="0"/>
              <a:t>Martinson, Brian, et al. “Scientists Behaving Badly” </a:t>
            </a:r>
            <a:r>
              <a:rPr i="1" dirty="0"/>
              <a:t>Nature</a:t>
            </a:r>
            <a:r>
              <a:rPr dirty="0"/>
              <a:t> 435</a:t>
            </a:r>
            <a:r>
              <a:rPr lang="en-US" dirty="0"/>
              <a:t>:</a:t>
            </a:r>
            <a:r>
              <a:rPr dirty="0"/>
              <a:t> 737-738 (9 June 2005)</a:t>
            </a:r>
            <a:endParaRPr dirty="0">
              <a:latin typeface="+mn-lt"/>
              <a:ea typeface="+mn-ea"/>
              <a:cs typeface="+mn-cs"/>
              <a:sym typeface="Calibri"/>
            </a:endParaRPr>
          </a:p>
          <a:p>
            <a:pPr defTabSz="457200">
              <a:lnSpc>
                <a:spcPct val="99000"/>
              </a:lnSpc>
              <a:spcBef>
                <a:spcPts val="400"/>
              </a:spcBef>
              <a:defRPr>
                <a:solidFill>
                  <a:srgbClr val="818284"/>
                </a:solidFill>
                <a:latin typeface="Arial"/>
                <a:ea typeface="Arial"/>
                <a:cs typeface="Arial"/>
                <a:sym typeface="Arial"/>
              </a:defRPr>
            </a:pPr>
            <a:r>
              <a:rPr dirty="0"/>
              <a:t> </a:t>
            </a:r>
          </a:p>
        </p:txBody>
      </p:sp>
      <p:sp>
        <p:nvSpPr>
          <p:cNvPr id="217" name="Shape 217"/>
          <p:cNvSpPr/>
          <p:nvPr/>
        </p:nvSpPr>
        <p:spPr>
          <a:xfrm>
            <a:off x="266470" y="429799"/>
            <a:ext cx="10512870" cy="412496"/>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rmAutofit/>
          </a:bodyPr>
          <a:lstStyle>
            <a:lvl1pPr defTabSz="457200">
              <a:lnSpc>
                <a:spcPct val="90000"/>
              </a:lnSpc>
              <a:defRPr sz="2200" b="1">
                <a:solidFill>
                  <a:srgbClr val="2E5890"/>
                </a:solidFill>
                <a:latin typeface="Arial"/>
                <a:ea typeface="Arial"/>
                <a:cs typeface="Arial"/>
                <a:sym typeface="Arial"/>
              </a:defRPr>
            </a:lvl1pPr>
          </a:lstStyle>
          <a:p>
            <a:r>
              <a:t>Intro to ethics.</a:t>
            </a:r>
          </a:p>
        </p:txBody>
      </p:sp>
      <p:sp>
        <p:nvSpPr>
          <p:cNvPr id="218" name="Shape 218"/>
          <p:cNvSpPr/>
          <p:nvPr/>
        </p:nvSpPr>
        <p:spPr>
          <a:xfrm flipH="1">
            <a:off x="9158288" y="5829308"/>
            <a:ext cx="1961644" cy="2"/>
          </a:xfrm>
          <a:prstGeom prst="line">
            <a:avLst/>
          </a:prstGeom>
          <a:ln w="38100">
            <a:solidFill>
              <a:srgbClr val="CCC45E"/>
            </a:solidFill>
          </a:ln>
        </p:spPr>
        <p:txBody>
          <a:bodyPr lIns="45718" tIns="45718" rIns="45718" bIns="45718"/>
          <a:lstStyle/>
          <a:p>
            <a:endParaRPr/>
          </a:p>
        </p:txBody>
      </p:sp>
    </p:spTree>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0" name="Shape 220"/>
          <p:cNvSpPr/>
          <p:nvPr/>
        </p:nvSpPr>
        <p:spPr>
          <a:xfrm>
            <a:off x="266470" y="1298828"/>
            <a:ext cx="7336598" cy="4582188"/>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lnSpcReduction="10000"/>
          </a:bodyPr>
          <a:lstStyle/>
          <a:p>
            <a:pPr defTabSz="457200">
              <a:lnSpc>
                <a:spcPct val="99000"/>
              </a:lnSpc>
              <a:spcBef>
                <a:spcPts val="400"/>
              </a:spcBef>
              <a:defRPr sz="2400" b="1">
                <a:solidFill>
                  <a:srgbClr val="818284"/>
                </a:solidFill>
                <a:latin typeface="Arial"/>
                <a:ea typeface="Arial"/>
                <a:cs typeface="Arial"/>
                <a:sym typeface="Arial"/>
              </a:defRPr>
            </a:pPr>
            <a:r>
              <a:rPr dirty="0"/>
              <a:t>Standards of Conduct in Science </a:t>
            </a:r>
            <a:r>
              <a:rPr lang="en-US" dirty="0"/>
              <a:t>Do </a:t>
            </a:r>
            <a:r>
              <a:rPr dirty="0"/>
              <a:t>Exist…</a:t>
            </a:r>
            <a:endParaRPr dirty="0">
              <a:solidFill>
                <a:srgbClr val="3E305B"/>
              </a:solidFill>
            </a:endParaRPr>
          </a:p>
          <a:p>
            <a:pPr marL="274320" indent="-274320">
              <a:lnSpc>
                <a:spcPct val="110000"/>
              </a:lnSpc>
              <a:buClr>
                <a:schemeClr val="accent1"/>
              </a:buClr>
              <a:buSzPct val="69730"/>
              <a:buFont typeface="Helvetica"/>
              <a:buChar char="•"/>
              <a:defRPr sz="2400">
                <a:solidFill>
                  <a:srgbClr val="818284"/>
                </a:solidFill>
                <a:latin typeface="Arial"/>
                <a:ea typeface="Arial"/>
                <a:cs typeface="Arial"/>
                <a:sym typeface="Arial"/>
              </a:defRPr>
            </a:pPr>
            <a:r>
              <a:rPr dirty="0"/>
              <a:t>Professional Codes of Conduct</a:t>
            </a:r>
            <a:endParaRPr dirty="0">
              <a:latin typeface="+mn-lt"/>
              <a:ea typeface="+mn-ea"/>
              <a:cs typeface="+mn-cs"/>
              <a:sym typeface="Calibri"/>
            </a:endParaRPr>
          </a:p>
          <a:p>
            <a:pPr marL="274320" indent="-274320">
              <a:lnSpc>
                <a:spcPct val="110000"/>
              </a:lnSpc>
              <a:buClr>
                <a:schemeClr val="accent1"/>
              </a:buClr>
              <a:buSzPct val="69730"/>
              <a:buFont typeface="Helvetica"/>
              <a:buChar char="•"/>
              <a:defRPr sz="2400">
                <a:solidFill>
                  <a:srgbClr val="818284"/>
                </a:solidFill>
                <a:latin typeface="Arial"/>
                <a:ea typeface="Arial"/>
                <a:cs typeface="Arial"/>
                <a:sym typeface="Arial"/>
              </a:defRPr>
            </a:pPr>
            <a:r>
              <a:rPr dirty="0"/>
              <a:t>Funding Agencies (NSF, NIH, DOE) guidelines</a:t>
            </a:r>
            <a:endParaRPr dirty="0">
              <a:latin typeface="+mn-lt"/>
              <a:ea typeface="+mn-ea"/>
              <a:cs typeface="+mn-cs"/>
              <a:sym typeface="Calibri"/>
            </a:endParaRPr>
          </a:p>
          <a:p>
            <a:pPr marL="274320" indent="-274320">
              <a:lnSpc>
                <a:spcPct val="110000"/>
              </a:lnSpc>
              <a:buClr>
                <a:schemeClr val="accent1"/>
              </a:buClr>
              <a:buSzPct val="69730"/>
              <a:buFont typeface="Helvetica"/>
              <a:buChar char="•"/>
              <a:defRPr sz="2400">
                <a:solidFill>
                  <a:srgbClr val="818284"/>
                </a:solidFill>
                <a:latin typeface="Arial"/>
                <a:ea typeface="Arial"/>
                <a:cs typeface="Arial"/>
                <a:sym typeface="Arial"/>
              </a:defRPr>
            </a:pPr>
            <a:r>
              <a:rPr dirty="0"/>
              <a:t>Laws &amp; Regulations protecting human/animal participants</a:t>
            </a:r>
            <a:endParaRPr dirty="0">
              <a:latin typeface="+mn-lt"/>
              <a:ea typeface="+mn-ea"/>
              <a:cs typeface="+mn-cs"/>
              <a:sym typeface="Calibri"/>
            </a:endParaRPr>
          </a:p>
          <a:p>
            <a:pPr marL="274320" indent="-274320">
              <a:lnSpc>
                <a:spcPct val="110000"/>
              </a:lnSpc>
              <a:buClr>
                <a:schemeClr val="accent1"/>
              </a:buClr>
              <a:buSzPct val="69730"/>
              <a:buFont typeface="Helvetica"/>
              <a:buChar char="•"/>
              <a:defRPr sz="2400">
                <a:solidFill>
                  <a:srgbClr val="818284"/>
                </a:solidFill>
                <a:latin typeface="Arial"/>
                <a:ea typeface="Arial"/>
                <a:cs typeface="Arial"/>
                <a:sym typeface="Arial"/>
              </a:defRPr>
            </a:pPr>
            <a:r>
              <a:rPr dirty="0"/>
              <a:t>Guidelines of scientific journals </a:t>
            </a:r>
            <a:endParaRPr dirty="0">
              <a:latin typeface="+mn-lt"/>
              <a:ea typeface="+mn-ea"/>
              <a:cs typeface="+mn-cs"/>
              <a:sym typeface="Calibri"/>
            </a:endParaRPr>
          </a:p>
          <a:p>
            <a:pPr marL="274320" indent="-274320">
              <a:lnSpc>
                <a:spcPct val="110000"/>
              </a:lnSpc>
              <a:buClr>
                <a:schemeClr val="accent1"/>
              </a:buClr>
              <a:buSzPct val="69730"/>
              <a:buFont typeface="Helvetica"/>
              <a:buChar char="•"/>
              <a:defRPr sz="2400">
                <a:solidFill>
                  <a:srgbClr val="818284"/>
                </a:solidFill>
                <a:latin typeface="Arial"/>
                <a:ea typeface="Arial"/>
                <a:cs typeface="Arial"/>
                <a:sym typeface="Arial"/>
              </a:defRPr>
            </a:pPr>
            <a:r>
              <a:rPr dirty="0"/>
              <a:t>Guidelines &amp; standards of discipline</a:t>
            </a:r>
            <a:endParaRPr dirty="0">
              <a:latin typeface="+mn-lt"/>
              <a:ea typeface="+mn-ea"/>
              <a:cs typeface="+mn-cs"/>
              <a:sym typeface="Calibri"/>
            </a:endParaRPr>
          </a:p>
          <a:p>
            <a:pPr marL="274320" indent="-274320">
              <a:lnSpc>
                <a:spcPct val="110000"/>
              </a:lnSpc>
              <a:buClr>
                <a:schemeClr val="accent1"/>
              </a:buClr>
              <a:buSzPct val="69730"/>
              <a:buFont typeface="Helvetica"/>
              <a:buChar char="•"/>
              <a:defRPr sz="2400">
                <a:solidFill>
                  <a:srgbClr val="818284"/>
                </a:solidFill>
                <a:latin typeface="Arial"/>
                <a:ea typeface="Arial"/>
                <a:cs typeface="Arial"/>
                <a:sym typeface="Arial"/>
              </a:defRPr>
            </a:pPr>
            <a:r>
              <a:rPr dirty="0"/>
              <a:t>Guidelines &amp; standards of your lab (written &amp; unwritten)</a:t>
            </a:r>
            <a:endParaRPr dirty="0">
              <a:latin typeface="+mn-lt"/>
              <a:ea typeface="+mn-ea"/>
              <a:cs typeface="+mn-cs"/>
              <a:sym typeface="Calibri"/>
            </a:endParaRPr>
          </a:p>
          <a:p>
            <a:pPr marL="274320" indent="-274320">
              <a:lnSpc>
                <a:spcPct val="110000"/>
              </a:lnSpc>
              <a:buClr>
                <a:schemeClr val="accent1"/>
              </a:buClr>
              <a:buSzPct val="69730"/>
              <a:buFont typeface="Helvetica"/>
              <a:buChar char="•"/>
              <a:defRPr sz="2400">
                <a:solidFill>
                  <a:srgbClr val="818284"/>
                </a:solidFill>
                <a:latin typeface="Arial"/>
                <a:ea typeface="Arial"/>
                <a:cs typeface="Arial"/>
                <a:sym typeface="Arial"/>
              </a:defRPr>
            </a:pPr>
            <a:r>
              <a:rPr lang="en-US" dirty="0"/>
              <a:t>If you can’t find answers, a</a:t>
            </a:r>
            <a:r>
              <a:rPr dirty="0"/>
              <a:t>sk questions</a:t>
            </a:r>
            <a:r>
              <a:rPr lang="en-US" dirty="0"/>
              <a:t>!</a:t>
            </a:r>
            <a:endParaRPr dirty="0">
              <a:latin typeface="+mn-lt"/>
              <a:ea typeface="+mn-ea"/>
              <a:cs typeface="+mn-cs"/>
              <a:sym typeface="Calibri"/>
            </a:endParaRPr>
          </a:p>
          <a:p>
            <a:pPr marL="274320" indent="-274320">
              <a:lnSpc>
                <a:spcPct val="80000"/>
              </a:lnSpc>
              <a:buClr>
                <a:schemeClr val="accent1"/>
              </a:buClr>
              <a:buSzPct val="69730"/>
              <a:buFont typeface="Helvetica"/>
              <a:buChar char="•"/>
              <a:defRPr sz="2600">
                <a:solidFill>
                  <a:srgbClr val="818284"/>
                </a:solidFill>
                <a:latin typeface="Arial"/>
                <a:ea typeface="Arial"/>
                <a:cs typeface="Arial"/>
                <a:sym typeface="Arial"/>
              </a:defRPr>
            </a:pPr>
            <a:endParaRPr dirty="0">
              <a:latin typeface="+mn-lt"/>
              <a:ea typeface="+mn-ea"/>
              <a:cs typeface="+mn-cs"/>
              <a:sym typeface="Calibri"/>
            </a:endParaRPr>
          </a:p>
          <a:p>
            <a:pPr defTabSz="457200">
              <a:lnSpc>
                <a:spcPct val="99000"/>
              </a:lnSpc>
              <a:spcBef>
                <a:spcPts val="400"/>
              </a:spcBef>
              <a:defRPr>
                <a:solidFill>
                  <a:srgbClr val="818284"/>
                </a:solidFill>
                <a:latin typeface="Arial"/>
                <a:ea typeface="Arial"/>
                <a:cs typeface="Arial"/>
                <a:sym typeface="Arial"/>
              </a:defRPr>
            </a:pPr>
            <a:r>
              <a:rPr dirty="0"/>
              <a:t> </a:t>
            </a:r>
          </a:p>
        </p:txBody>
      </p:sp>
      <p:sp>
        <p:nvSpPr>
          <p:cNvPr id="221" name="Shape 221"/>
          <p:cNvSpPr/>
          <p:nvPr/>
        </p:nvSpPr>
        <p:spPr>
          <a:xfrm>
            <a:off x="266470" y="429799"/>
            <a:ext cx="10512870" cy="412496"/>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rmAutofit/>
          </a:bodyPr>
          <a:lstStyle>
            <a:lvl1pPr defTabSz="457200">
              <a:lnSpc>
                <a:spcPct val="90000"/>
              </a:lnSpc>
              <a:defRPr sz="2200" b="1">
                <a:solidFill>
                  <a:srgbClr val="2E5890"/>
                </a:solidFill>
                <a:latin typeface="Arial"/>
                <a:ea typeface="Arial"/>
                <a:cs typeface="Arial"/>
                <a:sym typeface="Arial"/>
              </a:defRPr>
            </a:lvl1pPr>
          </a:lstStyle>
          <a:p>
            <a:r>
              <a:t>Intro to ethics.</a:t>
            </a:r>
          </a:p>
        </p:txBody>
      </p:sp>
      <p:pic>
        <p:nvPicPr>
          <p:cNvPr id="222" name="image16.png"/>
          <p:cNvPicPr>
            <a:picLocks noChangeAspect="1"/>
          </p:cNvPicPr>
          <p:nvPr/>
        </p:nvPicPr>
        <p:blipFill>
          <a:blip r:embed="rId2">
            <a:extLst/>
          </a:blip>
          <a:stretch>
            <a:fillRect/>
          </a:stretch>
        </p:blipFill>
        <p:spPr>
          <a:xfrm>
            <a:off x="8347941" y="1298827"/>
            <a:ext cx="2771990" cy="4180706"/>
          </a:xfrm>
          <a:prstGeom prst="rect">
            <a:avLst/>
          </a:prstGeom>
          <a:ln w="12700">
            <a:miter lim="400000"/>
          </a:ln>
        </p:spPr>
      </p:pic>
      <p:sp>
        <p:nvSpPr>
          <p:cNvPr id="223" name="Shape 223"/>
          <p:cNvSpPr/>
          <p:nvPr/>
        </p:nvSpPr>
        <p:spPr>
          <a:xfrm flipH="1">
            <a:off x="9158288" y="5829308"/>
            <a:ext cx="1961644" cy="2"/>
          </a:xfrm>
          <a:prstGeom prst="line">
            <a:avLst/>
          </a:prstGeom>
          <a:ln w="38100">
            <a:solidFill>
              <a:srgbClr val="CCC45E"/>
            </a:solidFill>
          </a:ln>
        </p:spPr>
        <p:txBody>
          <a:bodyPr lIns="45718" tIns="45718" rIns="45718" bIns="45718"/>
          <a:lstStyle/>
          <a:p>
            <a:endParaRPr/>
          </a:p>
        </p:txBody>
      </p:sp>
    </p:spTree>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 name="Shape 225"/>
          <p:cNvSpPr/>
          <p:nvPr/>
        </p:nvSpPr>
        <p:spPr>
          <a:xfrm>
            <a:off x="266470" y="429799"/>
            <a:ext cx="10512870" cy="412496"/>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rmAutofit/>
          </a:bodyPr>
          <a:lstStyle>
            <a:lvl1pPr defTabSz="457200">
              <a:lnSpc>
                <a:spcPct val="90000"/>
              </a:lnSpc>
              <a:defRPr sz="2200" b="1">
                <a:solidFill>
                  <a:srgbClr val="2E5890"/>
                </a:solidFill>
                <a:latin typeface="Arial"/>
                <a:ea typeface="Arial"/>
                <a:cs typeface="Arial"/>
                <a:sym typeface="Arial"/>
              </a:defRPr>
            </a:lvl1pPr>
          </a:lstStyle>
          <a:p>
            <a:r>
              <a:t>Intro to ethics.</a:t>
            </a:r>
          </a:p>
        </p:txBody>
      </p:sp>
      <p:pic>
        <p:nvPicPr>
          <p:cNvPr id="226" name="image17.pdf"/>
          <p:cNvPicPr>
            <a:picLocks noChangeAspect="1"/>
          </p:cNvPicPr>
          <p:nvPr/>
        </p:nvPicPr>
        <p:blipFill>
          <a:blip r:embed="rId2">
            <a:extLst/>
          </a:blip>
          <a:stretch>
            <a:fillRect/>
          </a:stretch>
        </p:blipFill>
        <p:spPr>
          <a:xfrm>
            <a:off x="232604" y="1413320"/>
            <a:ext cx="10853461" cy="4251358"/>
          </a:xfrm>
          <a:prstGeom prst="rect">
            <a:avLst/>
          </a:prstGeom>
          <a:ln w="12700">
            <a:miter lim="400000"/>
          </a:ln>
        </p:spPr>
      </p:pic>
      <p:sp>
        <p:nvSpPr>
          <p:cNvPr id="227" name="Shape 227"/>
          <p:cNvSpPr/>
          <p:nvPr/>
        </p:nvSpPr>
        <p:spPr>
          <a:xfrm>
            <a:off x="232604" y="944521"/>
            <a:ext cx="1238952" cy="437065"/>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lvl1pPr defTabSz="457200">
              <a:lnSpc>
                <a:spcPct val="99000"/>
              </a:lnSpc>
              <a:spcBef>
                <a:spcPts val="400"/>
              </a:spcBef>
              <a:defRPr sz="2400" b="1">
                <a:solidFill>
                  <a:srgbClr val="818284"/>
                </a:solidFill>
                <a:latin typeface="Arial"/>
                <a:ea typeface="Arial"/>
                <a:cs typeface="Arial"/>
                <a:sym typeface="Arial"/>
              </a:defRPr>
            </a:lvl1pPr>
          </a:lstStyle>
          <a:p>
            <a:r>
              <a:t>Advisor</a:t>
            </a:r>
          </a:p>
        </p:txBody>
      </p:sp>
      <p:sp>
        <p:nvSpPr>
          <p:cNvPr id="228" name="Shape 228"/>
          <p:cNvSpPr/>
          <p:nvPr/>
        </p:nvSpPr>
        <p:spPr>
          <a:xfrm>
            <a:off x="5693200" y="932056"/>
            <a:ext cx="1120038" cy="437066"/>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lvl1pPr defTabSz="457200">
              <a:lnSpc>
                <a:spcPct val="99000"/>
              </a:lnSpc>
              <a:spcBef>
                <a:spcPts val="400"/>
              </a:spcBef>
              <a:defRPr sz="2400" b="1">
                <a:solidFill>
                  <a:srgbClr val="818284"/>
                </a:solidFill>
                <a:latin typeface="Arial"/>
                <a:ea typeface="Arial"/>
                <a:cs typeface="Arial"/>
                <a:sym typeface="Arial"/>
              </a:defRPr>
            </a:lvl1pPr>
          </a:lstStyle>
          <a:p>
            <a:r>
              <a:t>Mentor</a:t>
            </a:r>
          </a:p>
        </p:txBody>
      </p:sp>
      <p:sp>
        <p:nvSpPr>
          <p:cNvPr id="229" name="Shape 229"/>
          <p:cNvSpPr/>
          <p:nvPr/>
        </p:nvSpPr>
        <p:spPr>
          <a:xfrm flipH="1">
            <a:off x="9158288" y="5829308"/>
            <a:ext cx="1961644" cy="2"/>
          </a:xfrm>
          <a:prstGeom prst="line">
            <a:avLst/>
          </a:prstGeom>
          <a:ln w="38100">
            <a:solidFill>
              <a:srgbClr val="CCC45E"/>
            </a:solidFill>
          </a:ln>
        </p:spPr>
        <p:txBody>
          <a:bodyPr lIns="45718" tIns="45718" rIns="45718" bIns="45718"/>
          <a:lstStyle/>
          <a:p>
            <a:endParaRPr/>
          </a:p>
        </p:txBody>
      </p:sp>
      <p:sp>
        <p:nvSpPr>
          <p:cNvPr id="230" name="Shape 230"/>
          <p:cNvSpPr/>
          <p:nvPr/>
        </p:nvSpPr>
        <p:spPr>
          <a:xfrm>
            <a:off x="266471" y="5664677"/>
            <a:ext cx="8006671" cy="646327"/>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a:defRPr b="1">
                <a:solidFill>
                  <a:srgbClr val="818284"/>
                </a:solidFill>
                <a:latin typeface="Arial"/>
                <a:ea typeface="Arial"/>
                <a:cs typeface="Arial"/>
                <a:sym typeface="Arial"/>
              </a:defRPr>
            </a:pPr>
            <a:r>
              <a:rPr dirty="0"/>
              <a:t>Weil, Vivian.  </a:t>
            </a:r>
            <a:r>
              <a:rPr lang="en-US" dirty="0"/>
              <a:t>(</a:t>
            </a:r>
            <a:r>
              <a:rPr dirty="0"/>
              <a:t>2001</a:t>
            </a:r>
            <a:r>
              <a:rPr lang="en-US" dirty="0"/>
              <a:t>)</a:t>
            </a:r>
            <a:r>
              <a:rPr dirty="0"/>
              <a:t>.</a:t>
            </a:r>
            <a:r>
              <a:rPr lang="en-US" dirty="0"/>
              <a:t>"</a:t>
            </a:r>
            <a:r>
              <a:rPr dirty="0"/>
              <a:t> Mentoring: Some Ethical Considerations.</a:t>
            </a:r>
            <a:r>
              <a:rPr lang="en-US" dirty="0"/>
              <a:t>"</a:t>
            </a:r>
            <a:r>
              <a:rPr dirty="0"/>
              <a:t> </a:t>
            </a:r>
            <a:r>
              <a:rPr i="1" dirty="0"/>
              <a:t>Science and Engineering Ethics</a:t>
            </a:r>
            <a:r>
              <a:rPr dirty="0"/>
              <a:t>. 7 (4): 471-482.</a:t>
            </a:r>
          </a:p>
        </p:txBody>
      </p:sp>
    </p:spTree>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2" name="Shape 232"/>
          <p:cNvSpPr/>
          <p:nvPr/>
        </p:nvSpPr>
        <p:spPr>
          <a:xfrm>
            <a:off x="266470" y="1298828"/>
            <a:ext cx="10853461" cy="497928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a:bodyPr>
          <a:lstStyle/>
          <a:p>
            <a:pPr defTabSz="457200">
              <a:lnSpc>
                <a:spcPct val="99000"/>
              </a:lnSpc>
              <a:spcBef>
                <a:spcPts val="400"/>
              </a:spcBef>
              <a:defRPr sz="2400" b="1">
                <a:solidFill>
                  <a:srgbClr val="818284"/>
                </a:solidFill>
                <a:latin typeface="Arial"/>
                <a:ea typeface="Arial"/>
                <a:cs typeface="Arial"/>
                <a:sym typeface="Arial"/>
              </a:defRPr>
            </a:pPr>
            <a:r>
              <a:rPr dirty="0"/>
              <a:t>Advisor Responsibilities</a:t>
            </a:r>
            <a:endParaRPr dirty="0">
              <a:solidFill>
                <a:srgbClr val="293B41"/>
              </a:solidFill>
            </a:endParaRPr>
          </a:p>
          <a:p>
            <a:pPr defTabSz="457200">
              <a:lnSpc>
                <a:spcPct val="99000"/>
              </a:lnSpc>
              <a:spcBef>
                <a:spcPts val="400"/>
              </a:spcBef>
              <a:defRPr b="1">
                <a:solidFill>
                  <a:srgbClr val="293B41"/>
                </a:solidFill>
                <a:latin typeface="Arial"/>
                <a:ea typeface="Arial"/>
                <a:cs typeface="Arial"/>
                <a:sym typeface="Arial"/>
              </a:defRPr>
            </a:pPr>
            <a:endParaRPr dirty="0">
              <a:solidFill>
                <a:srgbClr val="293B41"/>
              </a:solidFill>
            </a:endParaRPr>
          </a:p>
          <a:p>
            <a:pPr marL="342900" indent="-342900">
              <a:buClr>
                <a:schemeClr val="accent1"/>
              </a:buClr>
              <a:buSzPct val="69730"/>
              <a:buFont typeface="Arial"/>
              <a:buChar char="•"/>
              <a:defRPr sz="2400">
                <a:solidFill>
                  <a:srgbClr val="818284"/>
                </a:solidFill>
                <a:latin typeface="Arial"/>
                <a:ea typeface="Arial"/>
                <a:cs typeface="Arial"/>
                <a:sym typeface="Arial"/>
              </a:defRPr>
            </a:pPr>
            <a:r>
              <a:rPr dirty="0"/>
              <a:t>Provides sound academic advice.</a:t>
            </a:r>
            <a:endParaRPr dirty="0">
              <a:latin typeface="+mn-lt"/>
              <a:ea typeface="+mn-ea"/>
              <a:cs typeface="+mn-cs"/>
              <a:sym typeface="Calibri"/>
            </a:endParaRPr>
          </a:p>
          <a:p>
            <a:pPr marL="342900" indent="-342900">
              <a:buClr>
                <a:schemeClr val="accent1"/>
              </a:buClr>
              <a:buSzPct val="69730"/>
              <a:buFont typeface="Arial"/>
              <a:buChar char="•"/>
              <a:defRPr sz="2400">
                <a:solidFill>
                  <a:srgbClr val="818284"/>
                </a:solidFill>
                <a:latin typeface="Arial"/>
                <a:ea typeface="Arial"/>
                <a:cs typeface="Arial"/>
                <a:sym typeface="Arial"/>
              </a:defRPr>
            </a:pPr>
            <a:r>
              <a:rPr dirty="0"/>
              <a:t>Commitment to the education and training of student, provide opportunities to develop skills related to profession</a:t>
            </a:r>
            <a:endParaRPr dirty="0">
              <a:latin typeface="+mn-lt"/>
              <a:ea typeface="+mn-ea"/>
              <a:cs typeface="+mn-cs"/>
              <a:sym typeface="Calibri"/>
            </a:endParaRPr>
          </a:p>
          <a:p>
            <a:pPr marL="342900" indent="-342900">
              <a:buClr>
                <a:schemeClr val="accent1"/>
              </a:buClr>
              <a:buSzPct val="69730"/>
              <a:buFont typeface="Arial"/>
              <a:buChar char="•"/>
              <a:defRPr sz="2400">
                <a:solidFill>
                  <a:srgbClr val="818284"/>
                </a:solidFill>
                <a:latin typeface="Arial"/>
                <a:ea typeface="Arial"/>
                <a:cs typeface="Arial"/>
                <a:sym typeface="Arial"/>
              </a:defRPr>
            </a:pPr>
            <a:r>
              <a:rPr dirty="0"/>
              <a:t>Professional /collegial interaction with students</a:t>
            </a:r>
            <a:endParaRPr dirty="0">
              <a:latin typeface="+mn-lt"/>
              <a:ea typeface="+mn-ea"/>
              <a:cs typeface="+mn-cs"/>
              <a:sym typeface="Calibri"/>
            </a:endParaRPr>
          </a:p>
          <a:p>
            <a:pPr marL="342900" indent="-342900">
              <a:buClr>
                <a:schemeClr val="accent1"/>
              </a:buClr>
              <a:buSzPct val="69730"/>
              <a:buFont typeface="Arial"/>
              <a:buChar char="•"/>
              <a:defRPr sz="2400">
                <a:solidFill>
                  <a:srgbClr val="818284"/>
                </a:solidFill>
                <a:latin typeface="Arial"/>
                <a:ea typeface="Arial"/>
                <a:cs typeface="Arial"/>
                <a:sym typeface="Arial"/>
              </a:defRPr>
            </a:pPr>
            <a:r>
              <a:rPr dirty="0"/>
              <a:t>Encourages creative and independent student learning</a:t>
            </a:r>
            <a:endParaRPr dirty="0">
              <a:latin typeface="+mn-lt"/>
              <a:ea typeface="+mn-ea"/>
              <a:cs typeface="+mn-cs"/>
              <a:sym typeface="Calibri"/>
            </a:endParaRPr>
          </a:p>
          <a:p>
            <a:pPr marL="342900" indent="-342900">
              <a:buClr>
                <a:schemeClr val="accent1"/>
              </a:buClr>
              <a:buSzPct val="69730"/>
              <a:buFont typeface="Arial"/>
              <a:buChar char="•"/>
              <a:defRPr sz="2400">
                <a:solidFill>
                  <a:srgbClr val="818284"/>
                </a:solidFill>
                <a:latin typeface="Arial"/>
                <a:ea typeface="Arial"/>
                <a:cs typeface="Arial"/>
                <a:sym typeface="Arial"/>
              </a:defRPr>
            </a:pPr>
            <a:r>
              <a:rPr dirty="0"/>
              <a:t>Provides impartial evaluation of student’s work</a:t>
            </a:r>
            <a:endParaRPr dirty="0">
              <a:latin typeface="+mn-lt"/>
              <a:ea typeface="+mn-ea"/>
              <a:cs typeface="+mn-cs"/>
              <a:sym typeface="Calibri"/>
            </a:endParaRPr>
          </a:p>
          <a:p>
            <a:pPr>
              <a:lnSpc>
                <a:spcPct val="80000"/>
              </a:lnSpc>
              <a:defRPr sz="2400">
                <a:solidFill>
                  <a:srgbClr val="818284"/>
                </a:solidFill>
                <a:latin typeface="Arial"/>
                <a:ea typeface="Arial"/>
                <a:cs typeface="Arial"/>
                <a:sym typeface="Arial"/>
              </a:defRPr>
            </a:pPr>
            <a:endParaRPr dirty="0">
              <a:latin typeface="+mn-lt"/>
              <a:ea typeface="+mn-ea"/>
              <a:cs typeface="+mn-cs"/>
              <a:sym typeface="Calibri"/>
            </a:endParaRPr>
          </a:p>
          <a:p>
            <a:pPr>
              <a:lnSpc>
                <a:spcPct val="80000"/>
              </a:lnSpc>
              <a:defRPr>
                <a:solidFill>
                  <a:srgbClr val="818284"/>
                </a:solidFill>
                <a:latin typeface="Arial"/>
                <a:ea typeface="Arial"/>
                <a:cs typeface="Arial"/>
                <a:sym typeface="Arial"/>
              </a:defRPr>
            </a:pPr>
            <a:r>
              <a:rPr dirty="0"/>
              <a:t>"The adviser is the primary gatekeeper for the professional self-esteem of the student, the rate of progress toward the degree, and access to future opportunities.“</a:t>
            </a:r>
            <a:endParaRPr dirty="0">
              <a:latin typeface="+mn-lt"/>
              <a:ea typeface="+mn-ea"/>
              <a:cs typeface="+mn-cs"/>
              <a:sym typeface="Calibri"/>
            </a:endParaRPr>
          </a:p>
          <a:p>
            <a:pPr>
              <a:lnSpc>
                <a:spcPct val="80000"/>
              </a:lnSpc>
              <a:defRPr>
                <a:solidFill>
                  <a:srgbClr val="818284"/>
                </a:solidFill>
                <a:latin typeface="Arial"/>
                <a:ea typeface="Arial"/>
                <a:cs typeface="Arial"/>
                <a:sym typeface="Arial"/>
              </a:defRPr>
            </a:pPr>
            <a:r>
              <a:rPr dirty="0"/>
              <a:t> –S. E. Widnall, past president of AAAS</a:t>
            </a:r>
            <a:endParaRPr dirty="0">
              <a:latin typeface="+mn-lt"/>
              <a:ea typeface="+mn-ea"/>
              <a:cs typeface="+mn-cs"/>
              <a:sym typeface="Calibri"/>
            </a:endParaRPr>
          </a:p>
          <a:p>
            <a:pPr>
              <a:lnSpc>
                <a:spcPct val="80000"/>
              </a:lnSpc>
              <a:defRPr>
                <a:solidFill>
                  <a:srgbClr val="818284"/>
                </a:solidFill>
                <a:latin typeface="Arial"/>
                <a:ea typeface="Arial"/>
                <a:cs typeface="Arial"/>
                <a:sym typeface="Arial"/>
              </a:defRPr>
            </a:pPr>
            <a:endParaRPr dirty="0">
              <a:latin typeface="+mn-lt"/>
              <a:ea typeface="+mn-ea"/>
              <a:cs typeface="+mn-cs"/>
              <a:sym typeface="Calibri"/>
            </a:endParaRPr>
          </a:p>
          <a:p>
            <a:pPr>
              <a:lnSpc>
                <a:spcPct val="80000"/>
              </a:lnSpc>
              <a:defRPr>
                <a:solidFill>
                  <a:srgbClr val="818284"/>
                </a:solidFill>
                <a:latin typeface="Arial"/>
                <a:ea typeface="Arial"/>
                <a:cs typeface="Arial"/>
                <a:sym typeface="Arial"/>
              </a:defRPr>
            </a:pPr>
            <a:endParaRPr dirty="0">
              <a:latin typeface="+mn-lt"/>
              <a:ea typeface="+mn-ea"/>
              <a:cs typeface="+mn-cs"/>
              <a:sym typeface="Calibri"/>
            </a:endParaRPr>
          </a:p>
          <a:p>
            <a:pPr>
              <a:lnSpc>
                <a:spcPct val="80000"/>
              </a:lnSpc>
              <a:defRPr b="1">
                <a:solidFill>
                  <a:srgbClr val="818284"/>
                </a:solidFill>
                <a:latin typeface="+mn-lt"/>
                <a:ea typeface="+mn-ea"/>
                <a:cs typeface="+mn-cs"/>
                <a:sym typeface="Calibri"/>
              </a:defRPr>
            </a:pPr>
            <a:r>
              <a:rPr dirty="0"/>
              <a:t>University of Michigan, Ann Arbor.</a:t>
            </a:r>
            <a:r>
              <a:rPr lang="en-US" dirty="0"/>
              <a:t> (2009).</a:t>
            </a:r>
            <a:r>
              <a:rPr dirty="0"/>
              <a:t> Rackham Graduate School. </a:t>
            </a:r>
            <a:r>
              <a:rPr i="1" u="sng" dirty="0">
                <a:solidFill>
                  <a:srgbClr val="0000FF"/>
                </a:solidFill>
                <a:uFill>
                  <a:solidFill>
                    <a:srgbClr val="0000FF"/>
                  </a:solidFill>
                </a:uFill>
                <a:hlinkClick r:id="rId2"/>
              </a:rPr>
              <a:t>How to Mentor Graduate Students: A Guide for Faculty</a:t>
            </a:r>
            <a:r>
              <a:rPr i="1" dirty="0"/>
              <a:t>. </a:t>
            </a:r>
          </a:p>
        </p:txBody>
      </p:sp>
      <p:sp>
        <p:nvSpPr>
          <p:cNvPr id="233" name="Shape 233"/>
          <p:cNvSpPr/>
          <p:nvPr/>
        </p:nvSpPr>
        <p:spPr>
          <a:xfrm>
            <a:off x="266470" y="429799"/>
            <a:ext cx="10512870" cy="412496"/>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rmAutofit/>
          </a:bodyPr>
          <a:lstStyle>
            <a:lvl1pPr defTabSz="457200">
              <a:lnSpc>
                <a:spcPct val="90000"/>
              </a:lnSpc>
              <a:defRPr sz="2200" b="1">
                <a:solidFill>
                  <a:srgbClr val="2E5890"/>
                </a:solidFill>
                <a:latin typeface="Arial"/>
                <a:ea typeface="Arial"/>
                <a:cs typeface="Arial"/>
                <a:sym typeface="Arial"/>
              </a:defRPr>
            </a:lvl1pPr>
          </a:lstStyle>
          <a:p>
            <a:r>
              <a:t>Intro to ethics.</a:t>
            </a:r>
          </a:p>
        </p:txBody>
      </p:sp>
      <p:sp>
        <p:nvSpPr>
          <p:cNvPr id="234" name="Shape 234"/>
          <p:cNvSpPr/>
          <p:nvPr/>
        </p:nvSpPr>
        <p:spPr>
          <a:xfrm flipH="1">
            <a:off x="9158288" y="5829308"/>
            <a:ext cx="1961644" cy="2"/>
          </a:xfrm>
          <a:prstGeom prst="line">
            <a:avLst/>
          </a:prstGeom>
          <a:ln w="38100">
            <a:solidFill>
              <a:srgbClr val="CCC45E"/>
            </a:solidFill>
          </a:ln>
        </p:spPr>
        <p:txBody>
          <a:bodyPr lIns="45718" tIns="45718" rIns="45718" bIns="45718"/>
          <a:lstStyle/>
          <a:p>
            <a:endParaRPr/>
          </a:p>
        </p:txBody>
      </p:sp>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1AAF6"/>
        </a:solidFill>
        <a:effectLst/>
      </p:bgPr>
    </p:bg>
    <p:spTree>
      <p:nvGrpSpPr>
        <p:cNvPr id="1" name=""/>
        <p:cNvGrpSpPr/>
        <p:nvPr/>
      </p:nvGrpSpPr>
      <p:grpSpPr>
        <a:xfrm>
          <a:off x="0" y="0"/>
          <a:ext cx="0" cy="0"/>
          <a:chOff x="0" y="0"/>
          <a:chExt cx="0" cy="0"/>
        </a:xfrm>
      </p:grpSpPr>
      <p:sp>
        <p:nvSpPr>
          <p:cNvPr id="157" name="Shape 157"/>
          <p:cNvSpPr/>
          <p:nvPr/>
        </p:nvSpPr>
        <p:spPr>
          <a:xfrm>
            <a:off x="0" y="0"/>
            <a:ext cx="12179300" cy="6858000"/>
          </a:xfrm>
          <a:prstGeom prst="rect">
            <a:avLst/>
          </a:prstGeom>
          <a:solidFill>
            <a:srgbClr val="2E5890"/>
          </a:solidFill>
          <a:ln w="12700">
            <a:miter lim="400000"/>
          </a:ln>
        </p:spPr>
        <p:txBody>
          <a:bodyPr lIns="45718" tIns="45718" rIns="45718" bIns="45718" anchor="ctr"/>
          <a:lstStyle/>
          <a:p>
            <a:pPr>
              <a:defRPr>
                <a:solidFill>
                  <a:srgbClr val="FFFFFF"/>
                </a:solidFill>
                <a:latin typeface="+mn-lt"/>
                <a:ea typeface="+mn-ea"/>
                <a:cs typeface="+mn-cs"/>
                <a:sym typeface="Calibri"/>
              </a:defRPr>
            </a:pPr>
            <a:endParaRPr/>
          </a:p>
        </p:txBody>
      </p:sp>
      <p:sp>
        <p:nvSpPr>
          <p:cNvPr id="158" name="Shape 158"/>
          <p:cNvSpPr/>
          <p:nvPr/>
        </p:nvSpPr>
        <p:spPr>
          <a:xfrm>
            <a:off x="555863" y="401100"/>
            <a:ext cx="7294251" cy="449350"/>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b">
            <a:spAutoFit/>
          </a:bodyPr>
          <a:lstStyle>
            <a:lvl1pPr>
              <a:lnSpc>
                <a:spcPct val="90000"/>
              </a:lnSpc>
              <a:defRPr sz="2500" b="1">
                <a:solidFill>
                  <a:srgbClr val="FFFFFF"/>
                </a:solidFill>
                <a:latin typeface="Arial"/>
                <a:ea typeface="Arial"/>
                <a:cs typeface="Arial"/>
                <a:sym typeface="Arial"/>
              </a:defRPr>
            </a:lvl1pPr>
          </a:lstStyle>
          <a:p>
            <a:r>
              <a:t>Outline </a:t>
            </a:r>
          </a:p>
        </p:txBody>
      </p:sp>
      <p:sp>
        <p:nvSpPr>
          <p:cNvPr id="159" name="Shape 159"/>
          <p:cNvSpPr/>
          <p:nvPr/>
        </p:nvSpPr>
        <p:spPr>
          <a:xfrm>
            <a:off x="555862" y="1074057"/>
            <a:ext cx="10968482" cy="4980937"/>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a:defRPr sz="2800">
                <a:solidFill>
                  <a:srgbClr val="FFFFFF"/>
                </a:solidFill>
                <a:latin typeface="+mn-lt"/>
                <a:ea typeface="+mn-ea"/>
                <a:cs typeface="+mn-cs"/>
                <a:sym typeface="Calibri"/>
              </a:defRPr>
            </a:pPr>
            <a:r>
              <a:t>Introduction to ethics in bioengineering</a:t>
            </a:r>
          </a:p>
          <a:p>
            <a:pPr marL="457200" lvl="1" indent="-457200">
              <a:buSzPct val="100000"/>
              <a:buFont typeface="Arial"/>
              <a:buChar char="•"/>
              <a:defRPr sz="2800">
                <a:solidFill>
                  <a:srgbClr val="FFFFFF"/>
                </a:solidFill>
                <a:latin typeface="+mn-lt"/>
                <a:ea typeface="+mn-ea"/>
                <a:cs typeface="+mn-cs"/>
                <a:sym typeface="Calibri"/>
              </a:defRPr>
            </a:pPr>
            <a:r>
              <a:t>Ethics terminology</a:t>
            </a:r>
          </a:p>
          <a:p>
            <a:pPr marL="457200" lvl="1" indent="-457200">
              <a:buSzPct val="100000"/>
              <a:buFont typeface="Arial"/>
              <a:buChar char="•"/>
              <a:defRPr sz="2800">
                <a:solidFill>
                  <a:srgbClr val="FFFFFF"/>
                </a:solidFill>
                <a:latin typeface="+mn-lt"/>
                <a:ea typeface="+mn-ea"/>
                <a:cs typeface="+mn-cs"/>
                <a:sym typeface="Calibri"/>
              </a:defRPr>
            </a:pPr>
            <a:r>
              <a:t>BMES Code of Ethics </a:t>
            </a:r>
          </a:p>
          <a:p>
            <a:pPr marL="457200" lvl="1" indent="-457200">
              <a:buSzPct val="100000"/>
              <a:buFont typeface="Arial"/>
              <a:buChar char="•"/>
              <a:defRPr sz="2800">
                <a:solidFill>
                  <a:srgbClr val="FFFFFF"/>
                </a:solidFill>
                <a:latin typeface="+mn-lt"/>
                <a:ea typeface="+mn-ea"/>
                <a:cs typeface="+mn-cs"/>
                <a:sym typeface="Calibri"/>
              </a:defRPr>
            </a:pPr>
            <a:r>
              <a:t>Mentoring</a:t>
            </a:r>
          </a:p>
          <a:p>
            <a:pPr marL="457200" lvl="1" indent="-457200">
              <a:buSzPct val="100000"/>
              <a:buFont typeface="Arial"/>
              <a:buChar char="•"/>
              <a:defRPr sz="2800">
                <a:solidFill>
                  <a:srgbClr val="FFFFFF"/>
                </a:solidFill>
                <a:latin typeface="+mn-lt"/>
                <a:ea typeface="+mn-ea"/>
                <a:cs typeface="+mn-cs"/>
                <a:sym typeface="Calibri"/>
              </a:defRPr>
            </a:pPr>
            <a:r>
              <a:t>Authorship</a:t>
            </a:r>
          </a:p>
          <a:p>
            <a:pPr marL="457200" lvl="1" indent="-457200">
              <a:buSzPct val="100000"/>
              <a:buFont typeface="Arial"/>
              <a:buChar char="•"/>
              <a:defRPr sz="2800">
                <a:solidFill>
                  <a:srgbClr val="FFFFFF"/>
                </a:solidFill>
                <a:latin typeface="+mn-lt"/>
                <a:ea typeface="+mn-ea"/>
                <a:cs typeface="+mn-cs"/>
                <a:sym typeface="Calibri"/>
              </a:defRPr>
            </a:pPr>
            <a:r>
              <a:t>Case study discussion</a:t>
            </a:r>
          </a:p>
          <a:p>
            <a:pPr>
              <a:defRPr sz="2800">
                <a:solidFill>
                  <a:srgbClr val="FFFFFF"/>
                </a:solidFill>
                <a:latin typeface="+mn-lt"/>
                <a:ea typeface="+mn-ea"/>
                <a:cs typeface="+mn-cs"/>
                <a:sym typeface="Calibri"/>
              </a:defRPr>
            </a:pPr>
            <a:r>
              <a:t>Bottom-Up Ethics Workshop</a:t>
            </a:r>
          </a:p>
          <a:p>
            <a:pPr marL="457200" lvl="1" indent="-457200">
              <a:buSzPct val="100000"/>
              <a:buFont typeface="Arial"/>
              <a:buChar char="•"/>
              <a:defRPr sz="2800">
                <a:solidFill>
                  <a:srgbClr val="FFFFFF"/>
                </a:solidFill>
                <a:latin typeface="+mn-lt"/>
                <a:ea typeface="+mn-ea"/>
                <a:cs typeface="+mn-cs"/>
                <a:sym typeface="Calibri"/>
              </a:defRPr>
            </a:pPr>
            <a:r>
              <a:t>Description</a:t>
            </a:r>
          </a:p>
          <a:p>
            <a:pPr marL="457200" lvl="1" indent="-457200">
              <a:buSzPct val="100000"/>
              <a:buFont typeface="Arial"/>
              <a:buChar char="•"/>
              <a:defRPr sz="2800">
                <a:solidFill>
                  <a:srgbClr val="FFFFFF"/>
                </a:solidFill>
                <a:latin typeface="+mn-lt"/>
                <a:ea typeface="+mn-ea"/>
                <a:cs typeface="+mn-cs"/>
                <a:sym typeface="Calibri"/>
              </a:defRPr>
            </a:pPr>
            <a:r>
              <a:t>Preparation</a:t>
            </a:r>
          </a:p>
          <a:p>
            <a:pPr marL="457200" lvl="1" indent="-457200">
              <a:buSzPct val="100000"/>
              <a:buFont typeface="Arial"/>
              <a:buChar char="•"/>
              <a:defRPr sz="2800">
                <a:solidFill>
                  <a:srgbClr val="FFFFFF"/>
                </a:solidFill>
                <a:latin typeface="+mn-lt"/>
                <a:ea typeface="+mn-ea"/>
                <a:cs typeface="+mn-cs"/>
                <a:sym typeface="Calibri"/>
              </a:defRPr>
            </a:pPr>
            <a:r>
              <a:t>Day 1: Embody the problem &amp; Brainstorm</a:t>
            </a:r>
          </a:p>
          <a:p>
            <a:pPr marL="457200" indent="-457200">
              <a:buSzPct val="100000"/>
              <a:buFont typeface="Arial"/>
              <a:buChar char="•"/>
              <a:defRPr sz="2800">
                <a:solidFill>
                  <a:srgbClr val="FFFFFF"/>
                </a:solidFill>
                <a:latin typeface="+mn-lt"/>
                <a:ea typeface="+mn-ea"/>
                <a:cs typeface="+mn-cs"/>
                <a:sym typeface="Calibri"/>
              </a:defRPr>
            </a:pPr>
            <a:r>
              <a:t>Day 2: Prototype &amp; Storytelling</a:t>
            </a:r>
          </a:p>
        </p:txBody>
      </p:sp>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6" name="Shape 236"/>
          <p:cNvSpPr/>
          <p:nvPr/>
        </p:nvSpPr>
        <p:spPr>
          <a:xfrm>
            <a:off x="266470" y="1298828"/>
            <a:ext cx="10853461" cy="5574517"/>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a:bodyPr>
          <a:lstStyle/>
          <a:p>
            <a:pPr defTabSz="457200">
              <a:lnSpc>
                <a:spcPct val="99000"/>
              </a:lnSpc>
              <a:spcBef>
                <a:spcPts val="400"/>
              </a:spcBef>
              <a:defRPr sz="2400" b="1">
                <a:solidFill>
                  <a:srgbClr val="818284"/>
                </a:solidFill>
                <a:latin typeface="Arial"/>
                <a:ea typeface="Arial"/>
                <a:cs typeface="Arial"/>
                <a:sym typeface="Arial"/>
              </a:defRPr>
            </a:pPr>
            <a:r>
              <a:rPr dirty="0"/>
              <a:t>Student Responsibilities</a:t>
            </a:r>
            <a:endParaRPr dirty="0">
              <a:solidFill>
                <a:srgbClr val="293B41"/>
              </a:solidFill>
            </a:endParaRPr>
          </a:p>
          <a:p>
            <a:pPr defTabSz="457200">
              <a:lnSpc>
                <a:spcPct val="99000"/>
              </a:lnSpc>
              <a:spcBef>
                <a:spcPts val="400"/>
              </a:spcBef>
              <a:defRPr b="1">
                <a:solidFill>
                  <a:srgbClr val="293B41"/>
                </a:solidFill>
                <a:latin typeface="Arial"/>
                <a:ea typeface="Arial"/>
                <a:cs typeface="Arial"/>
                <a:sym typeface="Arial"/>
              </a:defRPr>
            </a:pPr>
            <a:endParaRPr dirty="0">
              <a:solidFill>
                <a:srgbClr val="293B41"/>
              </a:solidFill>
            </a:endParaRPr>
          </a:p>
          <a:p>
            <a:pPr marL="342900" indent="-342900">
              <a:buClr>
                <a:schemeClr val="accent1"/>
              </a:buClr>
              <a:buSzPct val="69730"/>
              <a:buFont typeface="Arial"/>
              <a:buChar char="•"/>
              <a:defRPr sz="2400">
                <a:solidFill>
                  <a:srgbClr val="818284"/>
                </a:solidFill>
                <a:latin typeface="Arial"/>
                <a:ea typeface="Arial"/>
                <a:cs typeface="Arial"/>
                <a:sym typeface="Arial"/>
              </a:defRPr>
            </a:pPr>
            <a:r>
              <a:rPr dirty="0"/>
              <a:t>Dedicate appropriate time and energy to accomplishing academic excellence and completion of the program.</a:t>
            </a:r>
            <a:endParaRPr dirty="0">
              <a:latin typeface="+mn-lt"/>
              <a:ea typeface="+mn-ea"/>
              <a:cs typeface="+mn-cs"/>
              <a:sym typeface="Calibri"/>
            </a:endParaRPr>
          </a:p>
          <a:p>
            <a:pPr marL="342900" indent="-342900">
              <a:buClr>
                <a:schemeClr val="accent1"/>
              </a:buClr>
              <a:buSzPct val="69730"/>
              <a:buFont typeface="Arial"/>
              <a:buChar char="•"/>
              <a:defRPr sz="2400">
                <a:solidFill>
                  <a:srgbClr val="818284"/>
                </a:solidFill>
                <a:latin typeface="Arial"/>
                <a:ea typeface="Arial"/>
                <a:cs typeface="Arial"/>
                <a:sym typeface="Arial"/>
              </a:defRPr>
            </a:pPr>
            <a:r>
              <a:rPr dirty="0"/>
              <a:t>Understand time constraints on faculty advisors</a:t>
            </a:r>
            <a:endParaRPr dirty="0">
              <a:latin typeface="+mn-lt"/>
              <a:ea typeface="+mn-ea"/>
              <a:cs typeface="+mn-cs"/>
              <a:sym typeface="Calibri"/>
            </a:endParaRPr>
          </a:p>
          <a:p>
            <a:pPr marL="342900" indent="-342900">
              <a:buClr>
                <a:schemeClr val="accent1"/>
              </a:buClr>
              <a:buSzPct val="69730"/>
              <a:buFont typeface="Arial"/>
              <a:buChar char="•"/>
              <a:defRPr sz="2400">
                <a:solidFill>
                  <a:srgbClr val="818284"/>
                </a:solidFill>
                <a:latin typeface="Arial"/>
                <a:ea typeface="Arial"/>
                <a:cs typeface="Arial"/>
                <a:sym typeface="Arial"/>
              </a:defRPr>
            </a:pPr>
            <a:r>
              <a:rPr dirty="0"/>
              <a:t>Professional/collegial interaction with others</a:t>
            </a:r>
            <a:endParaRPr dirty="0">
              <a:latin typeface="+mn-lt"/>
              <a:ea typeface="+mn-ea"/>
              <a:cs typeface="+mn-cs"/>
              <a:sym typeface="Calibri"/>
            </a:endParaRPr>
          </a:p>
          <a:p>
            <a:pPr marL="342900" indent="-342900">
              <a:buClr>
                <a:schemeClr val="accent1"/>
              </a:buClr>
              <a:buSzPct val="69730"/>
              <a:buFont typeface="Arial"/>
              <a:buChar char="•"/>
              <a:defRPr sz="2400">
                <a:solidFill>
                  <a:srgbClr val="818284"/>
                </a:solidFill>
                <a:latin typeface="Arial"/>
                <a:ea typeface="Arial"/>
                <a:cs typeface="Arial"/>
                <a:sym typeface="Arial"/>
              </a:defRPr>
            </a:pPr>
            <a:r>
              <a:rPr dirty="0"/>
              <a:t>Regular communication with advisor and other members of lab. </a:t>
            </a:r>
            <a:endParaRPr dirty="0">
              <a:latin typeface="+mn-lt"/>
              <a:ea typeface="+mn-ea"/>
              <a:cs typeface="+mn-cs"/>
              <a:sym typeface="Calibri"/>
            </a:endParaRPr>
          </a:p>
          <a:p>
            <a:pPr marL="342900" indent="-342900">
              <a:buClr>
                <a:schemeClr val="accent1"/>
              </a:buClr>
              <a:buSzPct val="69730"/>
              <a:buFont typeface="Arial"/>
              <a:buChar char="•"/>
              <a:defRPr sz="2400">
                <a:solidFill>
                  <a:srgbClr val="818284"/>
                </a:solidFill>
                <a:latin typeface="Arial"/>
                <a:ea typeface="Arial"/>
                <a:cs typeface="Arial"/>
                <a:sym typeface="Arial"/>
              </a:defRPr>
            </a:pPr>
            <a:endParaRPr dirty="0">
              <a:latin typeface="+mn-lt"/>
              <a:ea typeface="+mn-ea"/>
              <a:cs typeface="+mn-cs"/>
              <a:sym typeface="Calibri"/>
            </a:endParaRPr>
          </a:p>
          <a:p>
            <a:pPr marL="342900" indent="-342900">
              <a:buClr>
                <a:schemeClr val="accent1"/>
              </a:buClr>
              <a:buSzPct val="69730"/>
              <a:buFont typeface="Arial"/>
              <a:buChar char="•"/>
              <a:defRPr sz="2400">
                <a:solidFill>
                  <a:srgbClr val="818284"/>
                </a:solidFill>
                <a:latin typeface="Arial"/>
                <a:ea typeface="Arial"/>
                <a:cs typeface="Arial"/>
                <a:sym typeface="Arial"/>
              </a:defRPr>
            </a:pPr>
            <a:endParaRPr dirty="0">
              <a:latin typeface="+mn-lt"/>
              <a:ea typeface="+mn-ea"/>
              <a:cs typeface="+mn-cs"/>
              <a:sym typeface="Calibri"/>
            </a:endParaRPr>
          </a:p>
          <a:p>
            <a:pPr>
              <a:buClr>
                <a:schemeClr val="accent1"/>
              </a:buClr>
              <a:buSzPct val="69730"/>
              <a:defRPr sz="2400">
                <a:solidFill>
                  <a:srgbClr val="818284"/>
                </a:solidFill>
                <a:latin typeface="Arial"/>
                <a:ea typeface="Arial"/>
                <a:cs typeface="Arial"/>
                <a:sym typeface="Arial"/>
              </a:defRPr>
            </a:pPr>
            <a:endParaRPr dirty="0">
              <a:latin typeface="+mn-lt"/>
              <a:ea typeface="+mn-ea"/>
              <a:cs typeface="+mn-cs"/>
              <a:sym typeface="Calibri"/>
            </a:endParaRPr>
          </a:p>
          <a:p>
            <a:pPr marL="342900" indent="-342900">
              <a:buClr>
                <a:schemeClr val="accent1"/>
              </a:buClr>
              <a:buSzPct val="69730"/>
              <a:buFont typeface="Arial"/>
              <a:buChar char="•"/>
              <a:defRPr sz="2400">
                <a:solidFill>
                  <a:srgbClr val="818284"/>
                </a:solidFill>
                <a:latin typeface="Arial"/>
                <a:ea typeface="Arial"/>
                <a:cs typeface="Arial"/>
                <a:sym typeface="Arial"/>
              </a:defRPr>
            </a:pPr>
            <a:endParaRPr dirty="0">
              <a:latin typeface="+mn-lt"/>
              <a:ea typeface="+mn-ea"/>
              <a:cs typeface="+mn-cs"/>
              <a:sym typeface="Calibri"/>
            </a:endParaRPr>
          </a:p>
          <a:p>
            <a:pPr>
              <a:defRPr b="1">
                <a:solidFill>
                  <a:srgbClr val="818284"/>
                </a:solidFill>
                <a:latin typeface="+mn-lt"/>
                <a:ea typeface="+mn-ea"/>
                <a:cs typeface="+mn-cs"/>
                <a:sym typeface="Calibri"/>
              </a:defRPr>
            </a:pPr>
            <a:r>
              <a:rPr dirty="0"/>
              <a:t>University of Michigan, Ann Arbor.</a:t>
            </a:r>
            <a:r>
              <a:rPr lang="en-US" dirty="0"/>
              <a:t> (2009).</a:t>
            </a:r>
            <a:r>
              <a:rPr dirty="0"/>
              <a:t> Rackham Graduate School. </a:t>
            </a:r>
            <a:r>
              <a:rPr i="1" u="sng" dirty="0">
                <a:solidFill>
                  <a:srgbClr val="0000FF"/>
                </a:solidFill>
                <a:uFill>
                  <a:solidFill>
                    <a:srgbClr val="0000FF"/>
                  </a:solidFill>
                </a:uFill>
                <a:hlinkClick r:id="rId2"/>
              </a:rPr>
              <a:t>How to Get the Mentoring You Want: A Guide for Graduate Students at a Diverse University</a:t>
            </a:r>
            <a:r>
              <a:rPr i="1" dirty="0"/>
              <a:t>.  </a:t>
            </a:r>
          </a:p>
          <a:p>
            <a:pPr>
              <a:defRPr sz="2400">
                <a:solidFill>
                  <a:srgbClr val="818284"/>
                </a:solidFill>
                <a:latin typeface="Arial"/>
                <a:ea typeface="Arial"/>
                <a:cs typeface="Arial"/>
                <a:sym typeface="Arial"/>
              </a:defRPr>
            </a:pPr>
            <a:endParaRPr i="1" dirty="0"/>
          </a:p>
        </p:txBody>
      </p:sp>
      <p:sp>
        <p:nvSpPr>
          <p:cNvPr id="237" name="Shape 237"/>
          <p:cNvSpPr/>
          <p:nvPr/>
        </p:nvSpPr>
        <p:spPr>
          <a:xfrm>
            <a:off x="266470" y="429799"/>
            <a:ext cx="10512870" cy="412496"/>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rmAutofit/>
          </a:bodyPr>
          <a:lstStyle>
            <a:lvl1pPr defTabSz="457200">
              <a:lnSpc>
                <a:spcPct val="90000"/>
              </a:lnSpc>
              <a:defRPr sz="2200" b="1">
                <a:solidFill>
                  <a:srgbClr val="2E5890"/>
                </a:solidFill>
                <a:latin typeface="Arial"/>
                <a:ea typeface="Arial"/>
                <a:cs typeface="Arial"/>
                <a:sym typeface="Arial"/>
              </a:defRPr>
            </a:lvl1pPr>
          </a:lstStyle>
          <a:p>
            <a:r>
              <a:t>Intro to ethics.</a:t>
            </a:r>
          </a:p>
        </p:txBody>
      </p:sp>
      <p:sp>
        <p:nvSpPr>
          <p:cNvPr id="238" name="Shape 238"/>
          <p:cNvSpPr/>
          <p:nvPr/>
        </p:nvSpPr>
        <p:spPr>
          <a:xfrm flipH="1">
            <a:off x="9158288" y="5829308"/>
            <a:ext cx="1961644" cy="2"/>
          </a:xfrm>
          <a:prstGeom prst="line">
            <a:avLst/>
          </a:prstGeom>
          <a:ln w="38100">
            <a:solidFill>
              <a:srgbClr val="CCC45E"/>
            </a:solidFill>
          </a:ln>
        </p:spPr>
        <p:txBody>
          <a:bodyPr lIns="45718" tIns="45718" rIns="45718" bIns="45718"/>
          <a:lstStyle/>
          <a:p>
            <a:endParaRPr/>
          </a:p>
        </p:txBody>
      </p:sp>
    </p:spTree>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0" name="Shape 240"/>
          <p:cNvSpPr/>
          <p:nvPr/>
        </p:nvSpPr>
        <p:spPr>
          <a:xfrm>
            <a:off x="266470" y="1298828"/>
            <a:ext cx="10853461" cy="4688342"/>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lnSpcReduction="10000"/>
          </a:bodyPr>
          <a:lstStyle/>
          <a:p>
            <a:pPr defTabSz="457200">
              <a:lnSpc>
                <a:spcPct val="89100"/>
              </a:lnSpc>
              <a:spcBef>
                <a:spcPts val="400"/>
              </a:spcBef>
              <a:defRPr sz="2400" b="1">
                <a:solidFill>
                  <a:srgbClr val="818284"/>
                </a:solidFill>
                <a:latin typeface="Arial"/>
                <a:ea typeface="Arial"/>
                <a:cs typeface="Arial"/>
                <a:sym typeface="Arial"/>
              </a:defRPr>
            </a:pPr>
            <a:r>
              <a:rPr dirty="0"/>
              <a:t>Authorship</a:t>
            </a:r>
            <a:endParaRPr dirty="0">
              <a:solidFill>
                <a:srgbClr val="293B41"/>
              </a:solidFill>
            </a:endParaRPr>
          </a:p>
          <a:p>
            <a:pPr defTabSz="457200">
              <a:lnSpc>
                <a:spcPct val="89100"/>
              </a:lnSpc>
              <a:spcBef>
                <a:spcPts val="400"/>
              </a:spcBef>
              <a:defRPr b="1">
                <a:solidFill>
                  <a:srgbClr val="293B41"/>
                </a:solidFill>
                <a:latin typeface="Arial"/>
                <a:ea typeface="Arial"/>
                <a:cs typeface="Arial"/>
                <a:sym typeface="Arial"/>
              </a:defRPr>
            </a:pPr>
            <a:endParaRPr dirty="0">
              <a:solidFill>
                <a:srgbClr val="293B41"/>
              </a:solidFill>
            </a:endParaRPr>
          </a:p>
          <a:p>
            <a:pPr marL="342900" indent="-342900">
              <a:lnSpc>
                <a:spcPct val="90000"/>
              </a:lnSpc>
              <a:buSzPct val="100000"/>
              <a:buAutoNum type="arabicPeriod"/>
              <a:defRPr sz="2400">
                <a:latin typeface="Arial"/>
                <a:ea typeface="Arial"/>
                <a:cs typeface="Arial"/>
                <a:sym typeface="Arial"/>
              </a:defRPr>
            </a:pPr>
            <a:r>
              <a:rPr dirty="0">
                <a:solidFill>
                  <a:srgbClr val="818284"/>
                </a:solidFill>
              </a:rPr>
              <a:t>Substantial contributions to the conception or design of the work; or the acquisition, analysis, or interpretation of data for the work; AND</a:t>
            </a:r>
            <a:endParaRPr dirty="0">
              <a:solidFill>
                <a:srgbClr val="818284"/>
              </a:solidFill>
              <a:latin typeface="+mn-lt"/>
              <a:ea typeface="+mn-ea"/>
              <a:cs typeface="+mn-cs"/>
              <a:sym typeface="Calibri"/>
            </a:endParaRPr>
          </a:p>
          <a:p>
            <a:pPr marL="342900" indent="-342900">
              <a:lnSpc>
                <a:spcPct val="90000"/>
              </a:lnSpc>
              <a:buSzPct val="100000"/>
              <a:buAutoNum type="arabicPeriod"/>
              <a:defRPr sz="2400">
                <a:latin typeface="Arial"/>
                <a:ea typeface="Arial"/>
                <a:cs typeface="Arial"/>
                <a:sym typeface="Arial"/>
              </a:defRPr>
            </a:pPr>
            <a:r>
              <a:rPr dirty="0">
                <a:solidFill>
                  <a:srgbClr val="818284"/>
                </a:solidFill>
              </a:rPr>
              <a:t>Drafting the work or revising it critically for important intellectual content; AND</a:t>
            </a:r>
            <a:endParaRPr dirty="0">
              <a:solidFill>
                <a:srgbClr val="818284"/>
              </a:solidFill>
              <a:latin typeface="+mn-lt"/>
              <a:ea typeface="+mn-ea"/>
              <a:cs typeface="+mn-cs"/>
              <a:sym typeface="Calibri"/>
            </a:endParaRPr>
          </a:p>
          <a:p>
            <a:pPr marL="342900" indent="-342900">
              <a:lnSpc>
                <a:spcPct val="90000"/>
              </a:lnSpc>
              <a:buSzPct val="100000"/>
              <a:buAutoNum type="arabicPeriod"/>
              <a:defRPr sz="2400">
                <a:latin typeface="Arial"/>
                <a:ea typeface="Arial"/>
                <a:cs typeface="Arial"/>
                <a:sym typeface="Arial"/>
              </a:defRPr>
            </a:pPr>
            <a:r>
              <a:rPr dirty="0">
                <a:solidFill>
                  <a:srgbClr val="818284"/>
                </a:solidFill>
              </a:rPr>
              <a:t>Final approval of the version to be published; AND</a:t>
            </a:r>
            <a:endParaRPr dirty="0">
              <a:solidFill>
                <a:srgbClr val="818284"/>
              </a:solidFill>
              <a:latin typeface="+mn-lt"/>
              <a:ea typeface="+mn-ea"/>
              <a:cs typeface="+mn-cs"/>
              <a:sym typeface="Calibri"/>
            </a:endParaRPr>
          </a:p>
          <a:p>
            <a:pPr marL="342900" indent="-342900">
              <a:lnSpc>
                <a:spcPct val="90000"/>
              </a:lnSpc>
              <a:buSzPct val="100000"/>
              <a:buAutoNum type="arabicPeriod"/>
              <a:defRPr sz="2400">
                <a:latin typeface="Arial"/>
                <a:ea typeface="Arial"/>
                <a:cs typeface="Arial"/>
                <a:sym typeface="Arial"/>
              </a:defRPr>
            </a:pPr>
            <a:r>
              <a:rPr dirty="0">
                <a:solidFill>
                  <a:srgbClr val="818284"/>
                </a:solidFill>
              </a:rPr>
              <a:t>Agreement to be accountable for all aspects of the work in ensuring that questions related to the accuracy or integrity of any part of the work are appropriately investigated and resolved.</a:t>
            </a:r>
            <a:endParaRPr dirty="0">
              <a:solidFill>
                <a:srgbClr val="818284"/>
              </a:solidFill>
              <a:latin typeface="+mn-lt"/>
              <a:ea typeface="+mn-ea"/>
              <a:cs typeface="+mn-cs"/>
              <a:sym typeface="Calibri"/>
            </a:endParaRPr>
          </a:p>
          <a:p>
            <a:pPr>
              <a:lnSpc>
                <a:spcPct val="90000"/>
              </a:lnSpc>
              <a:defRPr sz="2400" b="1">
                <a:solidFill>
                  <a:srgbClr val="818284"/>
                </a:solidFill>
                <a:latin typeface="Arial"/>
                <a:ea typeface="Arial"/>
                <a:cs typeface="Arial"/>
                <a:sym typeface="Arial"/>
              </a:defRPr>
            </a:pPr>
            <a:endParaRPr dirty="0">
              <a:latin typeface="+mn-lt"/>
              <a:ea typeface="+mn-ea"/>
              <a:cs typeface="+mn-cs"/>
              <a:sym typeface="Calibri"/>
            </a:endParaRPr>
          </a:p>
          <a:p>
            <a:pPr>
              <a:lnSpc>
                <a:spcPct val="90000"/>
              </a:lnSpc>
              <a:defRPr sz="2400" b="1">
                <a:solidFill>
                  <a:srgbClr val="818284"/>
                </a:solidFill>
                <a:latin typeface="Arial"/>
                <a:ea typeface="Arial"/>
                <a:cs typeface="Arial"/>
                <a:sym typeface="Arial"/>
              </a:defRPr>
            </a:pPr>
            <a:r>
              <a:rPr dirty="0"/>
              <a:t>Authors should meet conditions 1, 2, 3</a:t>
            </a:r>
            <a:r>
              <a:rPr lang="en-US" dirty="0"/>
              <a:t> and 4.</a:t>
            </a:r>
            <a:endParaRPr dirty="0">
              <a:latin typeface="+mn-lt"/>
              <a:ea typeface="+mn-ea"/>
              <a:cs typeface="+mn-cs"/>
              <a:sym typeface="Calibri"/>
            </a:endParaRPr>
          </a:p>
          <a:p>
            <a:pPr>
              <a:lnSpc>
                <a:spcPct val="72000"/>
              </a:lnSpc>
              <a:defRPr sz="2400">
                <a:solidFill>
                  <a:srgbClr val="818284"/>
                </a:solidFill>
                <a:latin typeface="Arial"/>
                <a:ea typeface="Arial"/>
                <a:cs typeface="Arial"/>
                <a:sym typeface="Arial"/>
              </a:defRPr>
            </a:pPr>
            <a:endParaRPr dirty="0">
              <a:latin typeface="+mn-lt"/>
              <a:ea typeface="+mn-ea"/>
              <a:cs typeface="+mn-cs"/>
              <a:sym typeface="Calibri"/>
            </a:endParaRPr>
          </a:p>
          <a:p>
            <a:pPr>
              <a:lnSpc>
                <a:spcPct val="72000"/>
              </a:lnSpc>
              <a:defRPr>
                <a:solidFill>
                  <a:srgbClr val="818284"/>
                </a:solidFill>
                <a:latin typeface="Arial"/>
                <a:ea typeface="Arial"/>
                <a:cs typeface="Arial"/>
                <a:sym typeface="Arial"/>
              </a:defRPr>
            </a:pPr>
            <a:r>
              <a:rPr lang="en-US" dirty="0"/>
              <a:t>International Committee of Biomedical Journal Editors. “</a:t>
            </a:r>
            <a:r>
              <a:rPr dirty="0"/>
              <a:t>Defining the Role of Authors and Contributors</a:t>
            </a:r>
            <a:r>
              <a:rPr lang="en-US" dirty="0"/>
              <a:t>.”</a:t>
            </a:r>
            <a:br>
              <a:rPr dirty="0"/>
            </a:br>
            <a:r>
              <a:rPr dirty="0"/>
              <a:t>http://www.icmje.org/recommendations/browse/roles-and-responsibilities/defining-the-role-of-authors-and-contributors.html</a:t>
            </a:r>
          </a:p>
        </p:txBody>
      </p:sp>
      <p:sp>
        <p:nvSpPr>
          <p:cNvPr id="241" name="Shape 241"/>
          <p:cNvSpPr/>
          <p:nvPr/>
        </p:nvSpPr>
        <p:spPr>
          <a:xfrm>
            <a:off x="266470" y="429799"/>
            <a:ext cx="10512870" cy="412496"/>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rmAutofit/>
          </a:bodyPr>
          <a:lstStyle>
            <a:lvl1pPr defTabSz="457200">
              <a:lnSpc>
                <a:spcPct val="90000"/>
              </a:lnSpc>
              <a:defRPr sz="2200" b="1">
                <a:solidFill>
                  <a:srgbClr val="2E5890"/>
                </a:solidFill>
                <a:latin typeface="Arial"/>
                <a:ea typeface="Arial"/>
                <a:cs typeface="Arial"/>
                <a:sym typeface="Arial"/>
              </a:defRPr>
            </a:lvl1pPr>
          </a:lstStyle>
          <a:p>
            <a:r>
              <a:t>Intro to ethics.</a:t>
            </a:r>
          </a:p>
        </p:txBody>
      </p:sp>
      <p:sp>
        <p:nvSpPr>
          <p:cNvPr id="242" name="Shape 242"/>
          <p:cNvSpPr/>
          <p:nvPr/>
        </p:nvSpPr>
        <p:spPr>
          <a:xfrm flipH="1">
            <a:off x="9158288" y="5829308"/>
            <a:ext cx="1961644" cy="2"/>
          </a:xfrm>
          <a:prstGeom prst="line">
            <a:avLst/>
          </a:prstGeom>
          <a:ln w="38100">
            <a:solidFill>
              <a:srgbClr val="CCC45E"/>
            </a:solidFill>
          </a:ln>
        </p:spPr>
        <p:txBody>
          <a:bodyPr lIns="45718" tIns="45718" rIns="45718" bIns="45718"/>
          <a:lstStyle/>
          <a:p>
            <a:endParaRPr/>
          </a:p>
        </p:txBody>
      </p:sp>
    </p:spTree>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4" name="Shape 244"/>
          <p:cNvSpPr/>
          <p:nvPr/>
        </p:nvSpPr>
        <p:spPr>
          <a:xfrm>
            <a:off x="266470" y="1298828"/>
            <a:ext cx="10853461" cy="3593317"/>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fontScale="92500" lnSpcReduction="20000"/>
          </a:bodyPr>
          <a:lstStyle/>
          <a:p>
            <a:pPr defTabSz="457200">
              <a:lnSpc>
                <a:spcPct val="99000"/>
              </a:lnSpc>
              <a:spcBef>
                <a:spcPts val="400"/>
              </a:spcBef>
              <a:defRPr sz="2400" b="1">
                <a:solidFill>
                  <a:srgbClr val="818284"/>
                </a:solidFill>
                <a:latin typeface="Arial"/>
                <a:ea typeface="Arial"/>
                <a:cs typeface="Arial"/>
                <a:sym typeface="Arial"/>
              </a:defRPr>
            </a:pPr>
            <a:r>
              <a:rPr dirty="0"/>
              <a:t>Responsibilities of authors</a:t>
            </a:r>
            <a:endParaRPr dirty="0">
              <a:solidFill>
                <a:srgbClr val="293B41"/>
              </a:solidFill>
            </a:endParaRPr>
          </a:p>
          <a:p>
            <a:pPr defTabSz="457200">
              <a:lnSpc>
                <a:spcPct val="99000"/>
              </a:lnSpc>
              <a:spcBef>
                <a:spcPts val="400"/>
              </a:spcBef>
              <a:defRPr b="1">
                <a:solidFill>
                  <a:srgbClr val="293B41"/>
                </a:solidFill>
                <a:latin typeface="Arial"/>
                <a:ea typeface="Arial"/>
                <a:cs typeface="Arial"/>
                <a:sym typeface="Arial"/>
              </a:defRPr>
            </a:pPr>
            <a:endParaRPr dirty="0">
              <a:solidFill>
                <a:srgbClr val="293B41"/>
              </a:solidFill>
            </a:endParaRPr>
          </a:p>
          <a:p>
            <a:pPr marL="342900" indent="-342900">
              <a:buClr>
                <a:schemeClr val="accent1"/>
              </a:buClr>
              <a:buSzPct val="69730"/>
              <a:buFont typeface="Arial"/>
              <a:buChar char="•"/>
              <a:defRPr sz="2400">
                <a:solidFill>
                  <a:srgbClr val="818284"/>
                </a:solidFill>
                <a:latin typeface="Arial"/>
                <a:ea typeface="Arial"/>
                <a:cs typeface="Arial"/>
                <a:sym typeface="Arial"/>
              </a:defRPr>
            </a:pPr>
            <a:r>
              <a:rPr lang="en-US" dirty="0"/>
              <a:t>Be p</a:t>
            </a:r>
            <a:r>
              <a:rPr dirty="0"/>
              <a:t>repared to take responsibility for its content in case the work contains errors or deceptions.</a:t>
            </a:r>
            <a:endParaRPr dirty="0">
              <a:latin typeface="+mn-lt"/>
              <a:ea typeface="+mn-ea"/>
              <a:cs typeface="+mn-cs"/>
              <a:sym typeface="Calibri"/>
            </a:endParaRPr>
          </a:p>
          <a:p>
            <a:pPr marL="342900" indent="-342900">
              <a:buClr>
                <a:schemeClr val="accent1"/>
              </a:buClr>
              <a:buSzPct val="69730"/>
              <a:buFont typeface="Arial"/>
              <a:buChar char="•"/>
              <a:defRPr sz="2400">
                <a:solidFill>
                  <a:srgbClr val="818284"/>
                </a:solidFill>
                <a:latin typeface="Arial"/>
                <a:ea typeface="Arial"/>
                <a:cs typeface="Arial"/>
                <a:sym typeface="Arial"/>
              </a:defRPr>
            </a:pPr>
            <a:r>
              <a:rPr lang="en-US" dirty="0"/>
              <a:t>Be able to certify that the p</a:t>
            </a:r>
            <a:r>
              <a:rPr dirty="0"/>
              <a:t>aper is accurate</a:t>
            </a:r>
            <a:r>
              <a:rPr lang="en-US" dirty="0"/>
              <a:t>, and that </a:t>
            </a:r>
            <a:r>
              <a:rPr dirty="0"/>
              <a:t>that it discloses relevant information such as data</a:t>
            </a:r>
            <a:r>
              <a:rPr lang="en-US" dirty="0"/>
              <a:t>, methodology, and limits of the study.</a:t>
            </a:r>
            <a:endParaRPr dirty="0">
              <a:latin typeface="+mn-lt"/>
              <a:ea typeface="+mn-ea"/>
              <a:cs typeface="+mn-cs"/>
              <a:sym typeface="Calibri"/>
            </a:endParaRPr>
          </a:p>
          <a:p>
            <a:pPr marL="342900" indent="-342900">
              <a:buClr>
                <a:schemeClr val="accent1"/>
              </a:buClr>
              <a:buSzPct val="69730"/>
              <a:buFont typeface="Arial"/>
              <a:buChar char="•"/>
              <a:defRPr sz="2400">
                <a:solidFill>
                  <a:srgbClr val="818284"/>
                </a:solidFill>
                <a:latin typeface="Arial"/>
                <a:ea typeface="Arial"/>
                <a:cs typeface="Arial"/>
                <a:sym typeface="Arial"/>
              </a:defRPr>
            </a:pPr>
            <a:r>
              <a:rPr dirty="0"/>
              <a:t>Disclose sources of funding as well as any financial interests that could generate a conflict of interest.</a:t>
            </a:r>
            <a:endParaRPr dirty="0">
              <a:latin typeface="+mn-lt"/>
              <a:ea typeface="+mn-ea"/>
              <a:cs typeface="+mn-cs"/>
              <a:sym typeface="Calibri"/>
            </a:endParaRPr>
          </a:p>
          <a:p>
            <a:pPr marL="342900" indent="-342900">
              <a:buClr>
                <a:schemeClr val="accent1"/>
              </a:buClr>
              <a:buSzPct val="69730"/>
              <a:buFont typeface="Arial"/>
              <a:buChar char="•"/>
              <a:defRPr sz="2400">
                <a:solidFill>
                  <a:srgbClr val="818284"/>
                </a:solidFill>
                <a:latin typeface="Arial"/>
                <a:ea typeface="Arial"/>
                <a:cs typeface="Arial"/>
                <a:sym typeface="Arial"/>
              </a:defRPr>
            </a:pPr>
            <a:r>
              <a:rPr dirty="0"/>
              <a:t>Ensure all other authors approve</a:t>
            </a:r>
            <a:r>
              <a:rPr lang="en-US" dirty="0"/>
              <a:t> the</a:t>
            </a:r>
            <a:r>
              <a:rPr dirty="0"/>
              <a:t> final version of </a:t>
            </a:r>
            <a:r>
              <a:rPr lang="en-US" dirty="0"/>
              <a:t>the </a:t>
            </a:r>
            <a:r>
              <a:rPr dirty="0"/>
              <a:t>manuscript.</a:t>
            </a:r>
            <a:endParaRPr dirty="0">
              <a:latin typeface="+mn-lt"/>
              <a:ea typeface="+mn-ea"/>
              <a:cs typeface="+mn-cs"/>
              <a:sym typeface="Calibri"/>
            </a:endParaRPr>
          </a:p>
          <a:p>
            <a:pPr marL="342900" indent="-342900">
              <a:buClr>
                <a:schemeClr val="accent1"/>
              </a:buClr>
              <a:buSzPct val="69730"/>
              <a:buFont typeface="Arial"/>
              <a:buChar char="•"/>
              <a:defRPr sz="2400">
                <a:solidFill>
                  <a:srgbClr val="818284"/>
                </a:solidFill>
                <a:latin typeface="Arial"/>
                <a:ea typeface="Arial"/>
                <a:cs typeface="Arial"/>
                <a:sym typeface="Arial"/>
              </a:defRPr>
            </a:pPr>
            <a:r>
              <a:rPr dirty="0"/>
              <a:t>Avoid duplicate and/or redundant publications</a:t>
            </a:r>
            <a:r>
              <a:rPr lang="en-US" dirty="0"/>
              <a:t>.</a:t>
            </a:r>
            <a:endParaRPr lang="en-US" dirty="0">
              <a:latin typeface="+mn-lt"/>
              <a:ea typeface="+mn-ea"/>
              <a:cs typeface="+mn-cs"/>
              <a:sym typeface="Calibri"/>
            </a:endParaRPr>
          </a:p>
          <a:p>
            <a:pPr marL="342900" indent="-342900">
              <a:buClr>
                <a:schemeClr val="accent1"/>
              </a:buClr>
              <a:buSzPct val="69730"/>
              <a:buFont typeface="Arial"/>
              <a:buChar char="•"/>
              <a:defRPr sz="2400">
                <a:solidFill>
                  <a:srgbClr val="818284"/>
                </a:solidFill>
                <a:latin typeface="Arial"/>
                <a:ea typeface="Arial"/>
                <a:cs typeface="Arial"/>
                <a:sym typeface="Arial"/>
              </a:defRPr>
            </a:pPr>
            <a:r>
              <a:rPr lang="en-US" dirty="0">
                <a:latin typeface="Arial" panose="020B0604020202020204" pitchFamily="34" charset="0"/>
                <a:ea typeface="+mn-ea"/>
                <a:cs typeface="Arial" panose="020B0604020202020204" pitchFamily="34" charset="0"/>
                <a:sym typeface="Calibri"/>
              </a:rPr>
              <a:t>Practices to avoid also include self-plagiarism/text recycling, </a:t>
            </a:r>
            <a:r>
              <a:rPr lang="en-US" dirty="0">
                <a:latin typeface="Arial" panose="020B0604020202020204" pitchFamily="34" charset="0"/>
                <a:cs typeface="Arial" panose="020B0604020202020204" pitchFamily="34" charset="0"/>
              </a:rPr>
              <a:t>selective reporting of results, and ghost authorship (including authors who did not contribute to the paper because they are famous, add prestige).</a:t>
            </a:r>
          </a:p>
        </p:txBody>
      </p:sp>
      <p:sp>
        <p:nvSpPr>
          <p:cNvPr id="245" name="Shape 245"/>
          <p:cNvSpPr/>
          <p:nvPr/>
        </p:nvSpPr>
        <p:spPr>
          <a:xfrm>
            <a:off x="266470" y="429799"/>
            <a:ext cx="10512870" cy="412496"/>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rmAutofit/>
          </a:bodyPr>
          <a:lstStyle>
            <a:lvl1pPr defTabSz="457200">
              <a:lnSpc>
                <a:spcPct val="90000"/>
              </a:lnSpc>
              <a:defRPr sz="2200" b="1">
                <a:solidFill>
                  <a:srgbClr val="2E5890"/>
                </a:solidFill>
                <a:latin typeface="Arial"/>
                <a:ea typeface="Arial"/>
                <a:cs typeface="Arial"/>
                <a:sym typeface="Arial"/>
              </a:defRPr>
            </a:lvl1pPr>
          </a:lstStyle>
          <a:p>
            <a:r>
              <a:t>Intro to ethics.</a:t>
            </a:r>
          </a:p>
        </p:txBody>
      </p:sp>
      <p:sp>
        <p:nvSpPr>
          <p:cNvPr id="246" name="Shape 246"/>
          <p:cNvSpPr/>
          <p:nvPr/>
        </p:nvSpPr>
        <p:spPr>
          <a:xfrm flipH="1">
            <a:off x="9158288" y="5829308"/>
            <a:ext cx="1961644" cy="2"/>
          </a:xfrm>
          <a:prstGeom prst="line">
            <a:avLst/>
          </a:prstGeom>
          <a:ln w="38100">
            <a:solidFill>
              <a:srgbClr val="CCC45E"/>
            </a:solidFill>
          </a:ln>
        </p:spPr>
        <p:txBody>
          <a:bodyPr lIns="45718" tIns="45718" rIns="45718" bIns="45718"/>
          <a:lstStyle/>
          <a:p>
            <a:endParaRPr/>
          </a:p>
        </p:txBody>
      </p:sp>
    </p:spTree>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8" name="Shape 248"/>
          <p:cNvSpPr/>
          <p:nvPr/>
        </p:nvSpPr>
        <p:spPr>
          <a:xfrm>
            <a:off x="266470" y="1298828"/>
            <a:ext cx="10853461" cy="4023028"/>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a:bodyPr>
          <a:lstStyle/>
          <a:p>
            <a:pPr defTabSz="457200">
              <a:lnSpc>
                <a:spcPct val="99000"/>
              </a:lnSpc>
              <a:spcBef>
                <a:spcPts val="400"/>
              </a:spcBef>
              <a:defRPr sz="2400" b="1">
                <a:solidFill>
                  <a:srgbClr val="818284"/>
                </a:solidFill>
                <a:latin typeface="Arial"/>
                <a:ea typeface="Arial"/>
                <a:cs typeface="Arial"/>
                <a:sym typeface="Arial"/>
              </a:defRPr>
            </a:pPr>
            <a:r>
              <a:rPr dirty="0"/>
              <a:t>Key</a:t>
            </a:r>
            <a:r>
              <a:rPr lang="en-US" dirty="0"/>
              <a:t>s</a:t>
            </a:r>
            <a:r>
              <a:rPr dirty="0"/>
              <a:t> </a:t>
            </a:r>
            <a:r>
              <a:rPr lang="en-US" dirty="0"/>
              <a:t>to resolving authorship</a:t>
            </a:r>
            <a:r>
              <a:rPr dirty="0"/>
              <a:t> controversies</a:t>
            </a:r>
            <a:endParaRPr dirty="0">
              <a:solidFill>
                <a:srgbClr val="293B41"/>
              </a:solidFill>
            </a:endParaRPr>
          </a:p>
          <a:p>
            <a:pPr defTabSz="457200">
              <a:lnSpc>
                <a:spcPct val="99000"/>
              </a:lnSpc>
              <a:spcBef>
                <a:spcPts val="400"/>
              </a:spcBef>
              <a:defRPr b="1">
                <a:solidFill>
                  <a:srgbClr val="293B41"/>
                </a:solidFill>
                <a:latin typeface="Arial"/>
                <a:ea typeface="Arial"/>
                <a:cs typeface="Arial"/>
                <a:sym typeface="Arial"/>
              </a:defRPr>
            </a:pPr>
            <a:endParaRPr dirty="0">
              <a:solidFill>
                <a:srgbClr val="293B41"/>
              </a:solidFill>
            </a:endParaRPr>
          </a:p>
          <a:p>
            <a:pPr marL="342900" indent="-342900">
              <a:buClr>
                <a:schemeClr val="accent1"/>
              </a:buClr>
              <a:buSzPct val="69730"/>
              <a:buFont typeface="Arial"/>
              <a:buChar char="•"/>
              <a:defRPr sz="2400">
                <a:solidFill>
                  <a:srgbClr val="818284"/>
                </a:solidFill>
                <a:latin typeface="Arial"/>
                <a:ea typeface="Arial"/>
                <a:cs typeface="Arial"/>
                <a:sym typeface="Arial"/>
              </a:defRPr>
            </a:pPr>
            <a:r>
              <a:rPr dirty="0"/>
              <a:t>Guidelines </a:t>
            </a:r>
            <a:r>
              <a:rPr lang="en-US" dirty="0"/>
              <a:t>often </a:t>
            </a:r>
            <a:r>
              <a:rPr dirty="0"/>
              <a:t>change from discipline to discipline, lab to lab. </a:t>
            </a:r>
            <a:endParaRPr dirty="0">
              <a:latin typeface="+mn-lt"/>
              <a:ea typeface="+mn-ea"/>
              <a:cs typeface="+mn-cs"/>
              <a:sym typeface="Calibri"/>
            </a:endParaRPr>
          </a:p>
          <a:p>
            <a:pPr marL="342900" indent="-342900">
              <a:buClr>
                <a:schemeClr val="accent1"/>
              </a:buClr>
              <a:buSzPct val="69730"/>
              <a:buFont typeface="Arial"/>
              <a:buChar char="•"/>
              <a:defRPr sz="2400">
                <a:solidFill>
                  <a:srgbClr val="818284"/>
                </a:solidFill>
                <a:latin typeface="Arial"/>
                <a:ea typeface="Arial"/>
                <a:cs typeface="Arial"/>
                <a:sym typeface="Arial"/>
              </a:defRPr>
            </a:pPr>
            <a:r>
              <a:rPr lang="en-US" dirty="0"/>
              <a:t>The o</a:t>
            </a:r>
            <a:r>
              <a:rPr dirty="0"/>
              <a:t>rder authors </a:t>
            </a:r>
            <a:r>
              <a:rPr lang="en-US" dirty="0"/>
              <a:t>are </a:t>
            </a:r>
            <a:r>
              <a:rPr dirty="0"/>
              <a:t>listed on a paper is important, being first author can be key in a “publish or perish” world. </a:t>
            </a:r>
            <a:endParaRPr dirty="0">
              <a:latin typeface="+mn-lt"/>
              <a:ea typeface="+mn-ea"/>
              <a:cs typeface="+mn-cs"/>
              <a:sym typeface="Calibri"/>
            </a:endParaRPr>
          </a:p>
          <a:p>
            <a:pPr marL="342900" indent="-342900">
              <a:buClr>
                <a:schemeClr val="accent1"/>
              </a:buClr>
              <a:buSzPct val="69730"/>
              <a:buFont typeface="Arial"/>
              <a:buChar char="•"/>
              <a:defRPr sz="2400">
                <a:solidFill>
                  <a:srgbClr val="818284"/>
                </a:solidFill>
                <a:latin typeface="Arial"/>
                <a:ea typeface="Arial"/>
                <a:cs typeface="Arial"/>
                <a:sym typeface="Arial"/>
              </a:defRPr>
            </a:pPr>
            <a:r>
              <a:rPr lang="en-US" dirty="0"/>
              <a:t>An i</a:t>
            </a:r>
            <a:r>
              <a:rPr dirty="0"/>
              <a:t>mportant rule of thumb is to talk about these issues</a:t>
            </a:r>
            <a:r>
              <a:rPr lang="en-US" dirty="0"/>
              <a:t> before you start the writing process</a:t>
            </a:r>
            <a:r>
              <a:rPr dirty="0"/>
              <a:t>, don’t assume you will be an author. </a:t>
            </a:r>
            <a:endParaRPr lang="en-US" dirty="0">
              <a:latin typeface="+mn-lt"/>
              <a:ea typeface="+mn-ea"/>
              <a:cs typeface="+mn-cs"/>
              <a:sym typeface="Calibri"/>
            </a:endParaRPr>
          </a:p>
          <a:p>
            <a:pPr marL="342900" indent="-342900">
              <a:buClr>
                <a:schemeClr val="accent1"/>
              </a:buClr>
              <a:buSzPct val="69730"/>
              <a:buFont typeface="Arial"/>
              <a:buChar char="•"/>
              <a:defRPr sz="2400">
                <a:solidFill>
                  <a:srgbClr val="818284"/>
                </a:solidFill>
                <a:latin typeface="Arial"/>
                <a:ea typeface="Arial"/>
                <a:cs typeface="Arial"/>
                <a:sym typeface="Arial"/>
              </a:defRPr>
            </a:pPr>
            <a:r>
              <a:rPr lang="en-US" dirty="0">
                <a:latin typeface="Arial" panose="020B0604020202020204" pitchFamily="34" charset="0"/>
                <a:ea typeface="+mn-ea"/>
                <a:cs typeface="Arial" panose="020B0604020202020204" pitchFamily="34" charset="0"/>
                <a:sym typeface="Calibri"/>
              </a:rPr>
              <a:t>There are many tools available to help authors discuss these issues. One is </a:t>
            </a:r>
            <a:r>
              <a:rPr dirty="0"/>
              <a:t>“</a:t>
            </a:r>
            <a:r>
              <a:rPr lang="en-US" dirty="0"/>
              <a:t>Preempting Discord: </a:t>
            </a:r>
            <a:r>
              <a:rPr dirty="0"/>
              <a:t>Prenuptial Arrangements for Scientists</a:t>
            </a:r>
            <a:r>
              <a:rPr lang="en-US" dirty="0"/>
              <a:t>,</a:t>
            </a:r>
            <a:r>
              <a:rPr dirty="0"/>
              <a:t>”</a:t>
            </a:r>
            <a:r>
              <a:rPr lang="en-US" dirty="0"/>
              <a:t> available at</a:t>
            </a:r>
            <a:r>
              <a:rPr dirty="0"/>
              <a:t> http://ori.hhs.gov/preempting-discord-prenuptial-agreements-scientists</a:t>
            </a:r>
            <a:endParaRPr dirty="0">
              <a:latin typeface="+mn-lt"/>
              <a:ea typeface="+mn-ea"/>
              <a:cs typeface="+mn-cs"/>
              <a:sym typeface="Calibri"/>
            </a:endParaRPr>
          </a:p>
          <a:p>
            <a:pPr>
              <a:defRPr sz="2400">
                <a:solidFill>
                  <a:srgbClr val="818284"/>
                </a:solidFill>
                <a:latin typeface="Arial"/>
                <a:ea typeface="Arial"/>
                <a:cs typeface="Arial"/>
                <a:sym typeface="Arial"/>
              </a:defRPr>
            </a:pPr>
            <a:endParaRPr dirty="0">
              <a:latin typeface="+mn-lt"/>
              <a:ea typeface="+mn-ea"/>
              <a:cs typeface="+mn-cs"/>
              <a:sym typeface="Calibri"/>
            </a:endParaRPr>
          </a:p>
        </p:txBody>
      </p:sp>
      <p:sp>
        <p:nvSpPr>
          <p:cNvPr id="249" name="Shape 249"/>
          <p:cNvSpPr/>
          <p:nvPr/>
        </p:nvSpPr>
        <p:spPr>
          <a:xfrm>
            <a:off x="266470" y="429799"/>
            <a:ext cx="10512870" cy="412496"/>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rmAutofit/>
          </a:bodyPr>
          <a:lstStyle>
            <a:lvl1pPr defTabSz="457200">
              <a:lnSpc>
                <a:spcPct val="90000"/>
              </a:lnSpc>
              <a:defRPr sz="2200" b="1">
                <a:solidFill>
                  <a:srgbClr val="2E5890"/>
                </a:solidFill>
                <a:latin typeface="Arial"/>
                <a:ea typeface="Arial"/>
                <a:cs typeface="Arial"/>
                <a:sym typeface="Arial"/>
              </a:defRPr>
            </a:lvl1pPr>
          </a:lstStyle>
          <a:p>
            <a:r>
              <a:t>Intro to ethics.</a:t>
            </a:r>
          </a:p>
        </p:txBody>
      </p:sp>
      <p:sp>
        <p:nvSpPr>
          <p:cNvPr id="250" name="Shape 250"/>
          <p:cNvSpPr/>
          <p:nvPr/>
        </p:nvSpPr>
        <p:spPr>
          <a:xfrm flipH="1">
            <a:off x="9158288" y="5829308"/>
            <a:ext cx="1961644" cy="2"/>
          </a:xfrm>
          <a:prstGeom prst="line">
            <a:avLst/>
          </a:prstGeom>
          <a:ln w="38100">
            <a:solidFill>
              <a:srgbClr val="CCC45E"/>
            </a:solidFill>
          </a:ln>
        </p:spPr>
        <p:txBody>
          <a:bodyPr lIns="45718" tIns="45718" rIns="45718" bIns="45718"/>
          <a:lstStyle/>
          <a:p>
            <a:endParaRPr/>
          </a:p>
        </p:txBody>
      </p:sp>
    </p:spTree>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2" name="Shape 252"/>
          <p:cNvSpPr/>
          <p:nvPr/>
        </p:nvSpPr>
        <p:spPr>
          <a:xfrm>
            <a:off x="266470" y="1298827"/>
            <a:ext cx="10853461" cy="5129367"/>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a:bodyPr>
          <a:lstStyle/>
          <a:p>
            <a:pPr defTabSz="457200">
              <a:lnSpc>
                <a:spcPct val="79200"/>
              </a:lnSpc>
              <a:spcBef>
                <a:spcPts val="400"/>
              </a:spcBef>
              <a:defRPr b="1">
                <a:solidFill>
                  <a:srgbClr val="818284"/>
                </a:solidFill>
                <a:latin typeface="Arial"/>
                <a:ea typeface="Arial"/>
                <a:cs typeface="Arial"/>
                <a:sym typeface="Arial"/>
              </a:defRPr>
            </a:pPr>
            <a:r>
              <a:rPr dirty="0"/>
              <a:t>Case Study: The Graduate Student Labore</a:t>
            </a:r>
            <a:r>
              <a:rPr lang="en-US" dirty="0"/>
              <a:t>r</a:t>
            </a:r>
            <a:endParaRPr sz="3400" dirty="0"/>
          </a:p>
          <a:p>
            <a:pPr>
              <a:lnSpc>
                <a:spcPct val="80000"/>
              </a:lnSpc>
              <a:defRPr sz="2900">
                <a:solidFill>
                  <a:srgbClr val="818284"/>
                </a:solidFill>
                <a:latin typeface="+mn-lt"/>
                <a:ea typeface="+mn-ea"/>
                <a:cs typeface="+mn-cs"/>
                <a:sym typeface="Calibri"/>
              </a:defRPr>
            </a:pPr>
            <a:endParaRPr sz="3400" dirty="0"/>
          </a:p>
          <a:p>
            <a:pPr>
              <a:lnSpc>
                <a:spcPct val="80000"/>
              </a:lnSpc>
              <a:defRPr sz="2000">
                <a:solidFill>
                  <a:srgbClr val="818284"/>
                </a:solidFill>
                <a:latin typeface="+mn-lt"/>
                <a:ea typeface="+mn-ea"/>
                <a:cs typeface="+mn-cs"/>
                <a:sym typeface="Calibri"/>
              </a:defRPr>
            </a:pPr>
            <a:r>
              <a:rPr lang="en-US" sz="2200" dirty="0"/>
              <a:t>"</a:t>
            </a:r>
            <a:r>
              <a:rPr sz="2200" dirty="0"/>
              <a:t>Joe McGrath is a graduate student who has been working extremely hard and has a job lined up at a pharmaceutical company for after he graduate</a:t>
            </a:r>
            <a:r>
              <a:rPr lang="en-US" sz="2200" dirty="0"/>
              <a:t>s. H</a:t>
            </a:r>
            <a:r>
              <a:rPr sz="2200" dirty="0"/>
              <a:t>e also holds a position in Dr. Smith’s research lab. Dr. Smith, has asked Joe to work over the weekend to help him get ready for a presentation that is due on Monday, and even though Joe has his own experiments to do, he agrees. </a:t>
            </a:r>
          </a:p>
          <a:p>
            <a:pPr>
              <a:lnSpc>
                <a:spcPct val="80000"/>
              </a:lnSpc>
              <a:defRPr sz="3800">
                <a:solidFill>
                  <a:srgbClr val="818284"/>
                </a:solidFill>
                <a:latin typeface="+mn-lt"/>
                <a:ea typeface="+mn-ea"/>
                <a:cs typeface="+mn-cs"/>
                <a:sym typeface="Calibri"/>
              </a:defRPr>
            </a:pPr>
            <a:endParaRPr sz="2200" dirty="0"/>
          </a:p>
          <a:p>
            <a:pPr>
              <a:lnSpc>
                <a:spcPct val="80000"/>
              </a:lnSpc>
              <a:defRPr sz="2000">
                <a:solidFill>
                  <a:srgbClr val="818284"/>
                </a:solidFill>
                <a:latin typeface="+mn-lt"/>
                <a:ea typeface="+mn-ea"/>
                <a:cs typeface="+mn-cs"/>
                <a:sym typeface="Calibri"/>
              </a:defRPr>
            </a:pPr>
            <a:r>
              <a:rPr sz="2200" dirty="0"/>
              <a:t>In a later discussion, Joe finds out that he will be listed as fourth author on the presentation and that Dr. Smith will not be coming in to the lab over the weekend. Joe is left to consider if he should make the figures for the presentation as his advisor asked, or if he should work on his own experiments as he originally planned.</a:t>
            </a:r>
            <a:r>
              <a:rPr lang="en-US" sz="2200" dirty="0"/>
              <a:t>"</a:t>
            </a:r>
            <a:endParaRPr sz="2200" dirty="0"/>
          </a:p>
          <a:p>
            <a:pPr>
              <a:lnSpc>
                <a:spcPct val="80000"/>
              </a:lnSpc>
              <a:defRPr sz="3600" i="1" u="sng">
                <a:latin typeface="+mn-lt"/>
                <a:ea typeface="+mn-ea"/>
                <a:cs typeface="+mn-cs"/>
                <a:sym typeface="Calibri"/>
              </a:defRPr>
            </a:pPr>
            <a:endParaRPr sz="3800" dirty="0">
              <a:solidFill>
                <a:schemeClr val="bg2"/>
              </a:solidFill>
            </a:endParaRPr>
          </a:p>
          <a:p>
            <a:pPr>
              <a:lnSpc>
                <a:spcPct val="80000"/>
              </a:lnSpc>
              <a:defRPr sz="1900">
                <a:solidFill>
                  <a:srgbClr val="818284"/>
                </a:solidFill>
                <a:latin typeface="+mn-lt"/>
                <a:ea typeface="+mn-ea"/>
                <a:cs typeface="+mn-cs"/>
                <a:sym typeface="Calibri"/>
              </a:defRPr>
            </a:pPr>
            <a:r>
              <a:rPr lang="en-US" dirty="0">
                <a:solidFill>
                  <a:schemeClr val="bg2">
                    <a:lumMod val="60000"/>
                    <a:lumOff val="40000"/>
                  </a:schemeClr>
                </a:solidFill>
                <a:uFill>
                  <a:solidFill>
                    <a:srgbClr val="0000FF"/>
                  </a:solidFill>
                </a:uFill>
              </a:rPr>
              <a:t>"</a:t>
            </a:r>
            <a:r>
              <a:rPr dirty="0">
                <a:solidFill>
                  <a:schemeClr val="bg2">
                    <a:lumMod val="60000"/>
                    <a:lumOff val="40000"/>
                  </a:schemeClr>
                </a:solidFill>
                <a:uFill>
                  <a:solidFill>
                    <a:srgbClr val="0000FF"/>
                  </a:solidFill>
                </a:uFill>
              </a:rPr>
              <a:t>The Graduate Student Laborer</a:t>
            </a:r>
            <a:r>
              <a:rPr lang="en-US" dirty="0">
                <a:solidFill>
                  <a:schemeClr val="bg2">
                    <a:lumMod val="60000"/>
                    <a:lumOff val="40000"/>
                  </a:schemeClr>
                </a:solidFill>
                <a:uFill>
                  <a:solidFill>
                    <a:srgbClr val="0000FF"/>
                  </a:solidFill>
                </a:uFill>
              </a:rPr>
              <a:t>.”</a:t>
            </a:r>
            <a:r>
              <a:rPr dirty="0">
                <a:solidFill>
                  <a:schemeClr val="bg2">
                    <a:lumMod val="60000"/>
                    <a:lumOff val="40000"/>
                  </a:schemeClr>
                </a:solidFill>
                <a:uFill>
                  <a:solidFill>
                    <a:srgbClr val="0000FF"/>
                  </a:solidFill>
                </a:uFill>
              </a:rPr>
              <a:t> from Graduate Research Ethics: Cases and Commentaries - Volume 6, </a:t>
            </a:r>
            <a:r>
              <a:rPr lang="en-US" dirty="0">
                <a:solidFill>
                  <a:schemeClr val="bg2">
                    <a:lumMod val="60000"/>
                    <a:lumOff val="40000"/>
                  </a:schemeClr>
                </a:solidFill>
                <a:uFill>
                  <a:solidFill>
                    <a:srgbClr val="0000FF"/>
                  </a:solidFill>
                </a:uFill>
              </a:rPr>
              <a:t>(</a:t>
            </a:r>
            <a:r>
              <a:rPr dirty="0">
                <a:solidFill>
                  <a:schemeClr val="bg2">
                    <a:lumMod val="60000"/>
                    <a:lumOff val="40000"/>
                  </a:schemeClr>
                </a:solidFill>
                <a:uFill>
                  <a:solidFill>
                    <a:srgbClr val="0000FF"/>
                  </a:solidFill>
                </a:uFill>
              </a:rPr>
              <a:t>2002</a:t>
            </a:r>
            <a:r>
              <a:rPr lang="en-US" dirty="0">
                <a:solidFill>
                  <a:schemeClr val="bg2">
                    <a:lumMod val="60000"/>
                    <a:lumOff val="40000"/>
                  </a:schemeClr>
                </a:solidFill>
                <a:uFill>
                  <a:solidFill>
                    <a:srgbClr val="0000FF"/>
                  </a:solidFill>
                </a:uFill>
              </a:rPr>
              <a:t>).</a:t>
            </a:r>
            <a:r>
              <a:rPr dirty="0">
                <a:solidFill>
                  <a:schemeClr val="bg2">
                    <a:lumMod val="60000"/>
                    <a:lumOff val="40000"/>
                  </a:schemeClr>
                </a:solidFill>
              </a:rPr>
              <a:t> https://www.onlineethics.org/Resources/gradres/gradresv6/laborer.aspx</a:t>
            </a:r>
            <a:endParaRPr sz="6500" dirty="0">
              <a:solidFill>
                <a:schemeClr val="bg2">
                  <a:lumMod val="60000"/>
                  <a:lumOff val="40000"/>
                </a:schemeClr>
              </a:solidFill>
            </a:endParaRPr>
          </a:p>
          <a:p>
            <a:pPr marL="342900" indent="-342900">
              <a:lnSpc>
                <a:spcPct val="80000"/>
              </a:lnSpc>
              <a:buClr>
                <a:schemeClr val="accent1"/>
              </a:buClr>
              <a:buSzPct val="69730"/>
              <a:buFont typeface="Arial"/>
              <a:buChar char="•"/>
              <a:defRPr sz="2400">
                <a:solidFill>
                  <a:srgbClr val="818284"/>
                </a:solidFill>
                <a:latin typeface="Arial"/>
                <a:ea typeface="Arial"/>
                <a:cs typeface="Arial"/>
                <a:sym typeface="Arial"/>
              </a:defRPr>
            </a:pPr>
            <a:endParaRPr sz="6500" dirty="0"/>
          </a:p>
          <a:p>
            <a:pPr>
              <a:lnSpc>
                <a:spcPct val="80000"/>
              </a:lnSpc>
              <a:defRPr sz="2400">
                <a:solidFill>
                  <a:srgbClr val="818284"/>
                </a:solidFill>
                <a:latin typeface="Arial"/>
                <a:ea typeface="Arial"/>
                <a:cs typeface="Arial"/>
                <a:sym typeface="Arial"/>
              </a:defRPr>
            </a:pPr>
            <a:endParaRPr sz="6500" dirty="0"/>
          </a:p>
        </p:txBody>
      </p:sp>
      <p:sp>
        <p:nvSpPr>
          <p:cNvPr id="253" name="Shape 253"/>
          <p:cNvSpPr/>
          <p:nvPr/>
        </p:nvSpPr>
        <p:spPr>
          <a:xfrm>
            <a:off x="266470" y="429799"/>
            <a:ext cx="10512870" cy="412496"/>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rmAutofit/>
          </a:bodyPr>
          <a:lstStyle>
            <a:lvl1pPr defTabSz="457200">
              <a:lnSpc>
                <a:spcPct val="90000"/>
              </a:lnSpc>
              <a:defRPr sz="2200" b="1">
                <a:solidFill>
                  <a:srgbClr val="2E5890"/>
                </a:solidFill>
                <a:latin typeface="Arial"/>
                <a:ea typeface="Arial"/>
                <a:cs typeface="Arial"/>
                <a:sym typeface="Arial"/>
              </a:defRPr>
            </a:lvl1pPr>
          </a:lstStyle>
          <a:p>
            <a:r>
              <a:t>Intro to ethics.</a:t>
            </a:r>
          </a:p>
        </p:txBody>
      </p:sp>
      <p:sp>
        <p:nvSpPr>
          <p:cNvPr id="254" name="Shape 254"/>
          <p:cNvSpPr/>
          <p:nvPr/>
        </p:nvSpPr>
        <p:spPr>
          <a:xfrm flipH="1">
            <a:off x="9158288" y="5829308"/>
            <a:ext cx="1961644" cy="2"/>
          </a:xfrm>
          <a:prstGeom prst="line">
            <a:avLst/>
          </a:prstGeom>
          <a:ln w="38100">
            <a:solidFill>
              <a:srgbClr val="CCC45E"/>
            </a:solidFill>
          </a:ln>
        </p:spPr>
        <p:txBody>
          <a:bodyPr lIns="45718" tIns="45718" rIns="45718" bIns="45718"/>
          <a:lstStyle/>
          <a:p>
            <a:endParaRPr/>
          </a:p>
        </p:txBody>
      </p:sp>
    </p:spTree>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 name="Shape 256"/>
          <p:cNvSpPr/>
          <p:nvPr/>
        </p:nvSpPr>
        <p:spPr>
          <a:xfrm>
            <a:off x="266470" y="1298827"/>
            <a:ext cx="10853461" cy="5533054"/>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a:bodyPr>
          <a:lstStyle/>
          <a:p>
            <a:pPr defTabSz="457200">
              <a:lnSpc>
                <a:spcPct val="79200"/>
              </a:lnSpc>
              <a:spcBef>
                <a:spcPts val="400"/>
              </a:spcBef>
              <a:defRPr sz="2800" b="1">
                <a:solidFill>
                  <a:srgbClr val="818284"/>
                </a:solidFill>
                <a:latin typeface="Arial"/>
                <a:ea typeface="Arial"/>
                <a:cs typeface="Arial"/>
                <a:sym typeface="Arial"/>
              </a:defRPr>
            </a:pPr>
            <a:r>
              <a:rPr dirty="0"/>
              <a:t>Case study discussion</a:t>
            </a:r>
            <a:endParaRPr sz="1500" dirty="0">
              <a:solidFill>
                <a:srgbClr val="3E305B"/>
              </a:solidFill>
            </a:endParaRPr>
          </a:p>
          <a:p>
            <a:pPr defTabSz="457200">
              <a:lnSpc>
                <a:spcPct val="79200"/>
              </a:lnSpc>
              <a:spcBef>
                <a:spcPts val="400"/>
              </a:spcBef>
              <a:defRPr sz="2000" b="1">
                <a:solidFill>
                  <a:srgbClr val="293B41"/>
                </a:solidFill>
                <a:latin typeface="Arial"/>
                <a:ea typeface="Arial"/>
                <a:cs typeface="Arial"/>
                <a:sym typeface="Arial"/>
              </a:defRPr>
            </a:pPr>
            <a:endParaRPr sz="1500" dirty="0">
              <a:solidFill>
                <a:srgbClr val="3E305B"/>
              </a:solidFill>
            </a:endParaRPr>
          </a:p>
          <a:p>
            <a:pPr marL="342900" indent="-342900">
              <a:lnSpc>
                <a:spcPct val="80000"/>
              </a:lnSpc>
              <a:buClr>
                <a:schemeClr val="accent1"/>
              </a:buClr>
              <a:buSzPct val="69730"/>
              <a:buFont typeface="Arial"/>
              <a:buChar char="•"/>
              <a:defRPr sz="2200">
                <a:solidFill>
                  <a:srgbClr val="818284"/>
                </a:solidFill>
                <a:latin typeface="Arial"/>
                <a:ea typeface="Arial"/>
                <a:cs typeface="Arial"/>
                <a:sym typeface="Arial"/>
              </a:defRPr>
            </a:pPr>
            <a:r>
              <a:rPr dirty="0"/>
              <a:t>Is it appropriate for Smith to ask Joe to work on Saturday? Is it appropriate in light of the fact that Smith is not going to work? Are there valid reasons why Smith might ask Joe to work although he is not planning on working himself?</a:t>
            </a:r>
            <a:endParaRPr lang="en-US" dirty="0"/>
          </a:p>
          <a:p>
            <a:pPr marL="342900" indent="-342900">
              <a:lnSpc>
                <a:spcPct val="80000"/>
              </a:lnSpc>
              <a:buClr>
                <a:schemeClr val="accent1"/>
              </a:buClr>
              <a:buSzPct val="69730"/>
              <a:buFont typeface="Arial"/>
              <a:buChar char="•"/>
              <a:defRPr sz="2200">
                <a:solidFill>
                  <a:srgbClr val="818284"/>
                </a:solidFill>
                <a:latin typeface="Arial"/>
                <a:ea typeface="Arial"/>
                <a:cs typeface="Arial"/>
                <a:sym typeface="Arial"/>
              </a:defRPr>
            </a:pPr>
            <a:endParaRPr sz="1500" dirty="0">
              <a:latin typeface="+mn-lt"/>
              <a:ea typeface="+mn-ea"/>
              <a:cs typeface="+mn-cs"/>
              <a:sym typeface="Calibri"/>
            </a:endParaRPr>
          </a:p>
          <a:p>
            <a:pPr marL="342900" indent="-342900">
              <a:lnSpc>
                <a:spcPct val="80000"/>
              </a:lnSpc>
              <a:buClr>
                <a:schemeClr val="accent1"/>
              </a:buClr>
              <a:buSzPct val="69730"/>
              <a:buFont typeface="Arial"/>
              <a:buChar char="•"/>
              <a:defRPr sz="2200">
                <a:solidFill>
                  <a:srgbClr val="818284"/>
                </a:solidFill>
                <a:latin typeface="Arial"/>
                <a:ea typeface="Arial"/>
                <a:cs typeface="Arial"/>
                <a:sym typeface="Arial"/>
              </a:defRPr>
            </a:pPr>
            <a:r>
              <a:rPr dirty="0"/>
              <a:t>Would it seem less onerous a request to complete the figures and graphs at the sacrifice of his dissertation work if Joe were compiling and analyzing data from his own experiments rather than data from students who left the program?</a:t>
            </a:r>
            <a:endParaRPr lang="en-US" dirty="0"/>
          </a:p>
          <a:p>
            <a:pPr marL="342900" indent="-342900">
              <a:lnSpc>
                <a:spcPct val="80000"/>
              </a:lnSpc>
              <a:buClr>
                <a:schemeClr val="accent1"/>
              </a:buClr>
              <a:buSzPct val="69730"/>
              <a:buFont typeface="Arial"/>
              <a:buChar char="•"/>
              <a:defRPr sz="2200">
                <a:solidFill>
                  <a:srgbClr val="818284"/>
                </a:solidFill>
                <a:latin typeface="Arial"/>
                <a:ea typeface="Arial"/>
                <a:cs typeface="Arial"/>
                <a:sym typeface="Arial"/>
              </a:defRPr>
            </a:pPr>
            <a:endParaRPr sz="1500" dirty="0">
              <a:latin typeface="+mn-lt"/>
              <a:ea typeface="+mn-ea"/>
              <a:cs typeface="+mn-cs"/>
              <a:sym typeface="Calibri"/>
            </a:endParaRPr>
          </a:p>
          <a:p>
            <a:pPr marL="342900" indent="-342900">
              <a:lnSpc>
                <a:spcPct val="80000"/>
              </a:lnSpc>
              <a:buClr>
                <a:schemeClr val="accent1"/>
              </a:buClr>
              <a:buSzPct val="69730"/>
              <a:buFont typeface="Arial"/>
              <a:buChar char="•"/>
              <a:defRPr sz="2200">
                <a:solidFill>
                  <a:srgbClr val="818284"/>
                </a:solidFill>
                <a:latin typeface="Arial"/>
                <a:ea typeface="Arial"/>
                <a:cs typeface="Arial"/>
                <a:sym typeface="Arial"/>
              </a:defRPr>
            </a:pPr>
            <a:r>
              <a:rPr dirty="0"/>
              <a:t>What are the proper roles and responsibilities of graduate students in preparing presentations that include the entire research group's efforts?</a:t>
            </a:r>
            <a:endParaRPr sz="1500" dirty="0">
              <a:latin typeface="+mn-lt"/>
              <a:ea typeface="+mn-ea"/>
              <a:cs typeface="+mn-cs"/>
              <a:sym typeface="Calibri"/>
            </a:endParaRPr>
          </a:p>
          <a:p>
            <a:pPr marL="342900" indent="-342900">
              <a:lnSpc>
                <a:spcPct val="80000"/>
              </a:lnSpc>
              <a:buClr>
                <a:schemeClr val="accent1"/>
              </a:buClr>
              <a:buSzPct val="69730"/>
              <a:buFont typeface="Arial"/>
              <a:buChar char="•"/>
              <a:defRPr sz="2200">
                <a:solidFill>
                  <a:srgbClr val="818284"/>
                </a:solidFill>
                <a:latin typeface="Arial"/>
                <a:ea typeface="Arial"/>
                <a:cs typeface="Arial"/>
                <a:sym typeface="Arial"/>
              </a:defRPr>
            </a:pPr>
            <a:r>
              <a:rPr dirty="0"/>
              <a:t>What are appropriate criteria for authorship?</a:t>
            </a:r>
            <a:endParaRPr lang="en-US" dirty="0"/>
          </a:p>
          <a:p>
            <a:pPr marL="342900" indent="-342900">
              <a:lnSpc>
                <a:spcPct val="80000"/>
              </a:lnSpc>
              <a:buClr>
                <a:schemeClr val="accent1"/>
              </a:buClr>
              <a:buSzPct val="69730"/>
              <a:buFont typeface="Arial"/>
              <a:buChar char="•"/>
              <a:defRPr sz="2200">
                <a:solidFill>
                  <a:srgbClr val="818284"/>
                </a:solidFill>
                <a:latin typeface="Arial"/>
                <a:ea typeface="Arial"/>
                <a:cs typeface="Arial"/>
                <a:sym typeface="Arial"/>
              </a:defRPr>
            </a:pPr>
            <a:endParaRPr sz="1500" dirty="0">
              <a:latin typeface="+mn-lt"/>
              <a:ea typeface="+mn-ea"/>
              <a:cs typeface="+mn-cs"/>
              <a:sym typeface="Calibri"/>
            </a:endParaRPr>
          </a:p>
          <a:p>
            <a:pPr marL="342900" indent="-342900">
              <a:lnSpc>
                <a:spcPct val="80000"/>
              </a:lnSpc>
              <a:buClr>
                <a:schemeClr val="accent1"/>
              </a:buClr>
              <a:buSzPct val="69730"/>
              <a:buFont typeface="Arial"/>
              <a:buChar char="•"/>
              <a:defRPr sz="2200">
                <a:solidFill>
                  <a:srgbClr val="818284"/>
                </a:solidFill>
                <a:latin typeface="Arial"/>
                <a:ea typeface="Arial"/>
                <a:cs typeface="Arial"/>
                <a:sym typeface="Arial"/>
              </a:defRPr>
            </a:pPr>
            <a:r>
              <a:rPr dirty="0"/>
              <a:t>Is data collection always more significant than data compilation and analysis?</a:t>
            </a:r>
            <a:endParaRPr lang="en-US" dirty="0"/>
          </a:p>
          <a:p>
            <a:pPr marL="342900" indent="-342900">
              <a:lnSpc>
                <a:spcPct val="80000"/>
              </a:lnSpc>
              <a:buClr>
                <a:schemeClr val="accent1"/>
              </a:buClr>
              <a:buSzPct val="69730"/>
              <a:buFont typeface="Arial"/>
              <a:buChar char="•"/>
              <a:defRPr sz="2200">
                <a:solidFill>
                  <a:srgbClr val="818284"/>
                </a:solidFill>
                <a:latin typeface="Arial"/>
                <a:ea typeface="Arial"/>
                <a:cs typeface="Arial"/>
                <a:sym typeface="Arial"/>
              </a:defRPr>
            </a:pPr>
            <a:endParaRPr sz="1500" dirty="0">
              <a:latin typeface="+mn-lt"/>
              <a:ea typeface="+mn-ea"/>
              <a:cs typeface="+mn-cs"/>
              <a:sym typeface="Calibri"/>
            </a:endParaRPr>
          </a:p>
          <a:p>
            <a:pPr marL="342900" indent="-342900">
              <a:lnSpc>
                <a:spcPct val="80000"/>
              </a:lnSpc>
              <a:buClr>
                <a:schemeClr val="accent1"/>
              </a:buClr>
              <a:buSzPct val="69730"/>
              <a:buFont typeface="Arial"/>
              <a:buChar char="•"/>
              <a:defRPr sz="2200">
                <a:solidFill>
                  <a:srgbClr val="818284"/>
                </a:solidFill>
                <a:latin typeface="Arial"/>
                <a:ea typeface="Arial"/>
                <a:cs typeface="Arial"/>
                <a:sym typeface="Arial"/>
              </a:defRPr>
            </a:pPr>
            <a:r>
              <a:rPr dirty="0"/>
              <a:t>Should Joe ask to be placed higher on the list of authors? How should he approach Smith about his concerns</a:t>
            </a:r>
            <a:endParaRPr sz="1500" dirty="0">
              <a:latin typeface="+mn-lt"/>
              <a:ea typeface="+mn-ea"/>
              <a:cs typeface="+mn-cs"/>
              <a:sym typeface="Calibri"/>
            </a:endParaRPr>
          </a:p>
          <a:p>
            <a:pPr marL="342900" indent="-342900">
              <a:lnSpc>
                <a:spcPct val="80000"/>
              </a:lnSpc>
              <a:buClr>
                <a:schemeClr val="accent1"/>
              </a:buClr>
              <a:buSzPct val="69730"/>
              <a:buFont typeface="Arial"/>
              <a:buChar char="•"/>
              <a:defRPr sz="2000">
                <a:solidFill>
                  <a:srgbClr val="818284"/>
                </a:solidFill>
                <a:latin typeface="Arial"/>
                <a:ea typeface="Arial"/>
                <a:cs typeface="Arial"/>
                <a:sym typeface="Arial"/>
              </a:defRPr>
            </a:pPr>
            <a:endParaRPr sz="1500" dirty="0">
              <a:latin typeface="+mn-lt"/>
              <a:ea typeface="+mn-ea"/>
              <a:cs typeface="+mn-cs"/>
              <a:sym typeface="Calibri"/>
            </a:endParaRPr>
          </a:p>
          <a:p>
            <a:pPr>
              <a:lnSpc>
                <a:spcPct val="80000"/>
              </a:lnSpc>
              <a:defRPr sz="2400">
                <a:solidFill>
                  <a:srgbClr val="818284"/>
                </a:solidFill>
                <a:latin typeface="Arial"/>
                <a:ea typeface="Arial"/>
                <a:cs typeface="Arial"/>
                <a:sym typeface="Arial"/>
              </a:defRPr>
            </a:pPr>
            <a:r>
              <a:rPr lang="en-US" sz="2000" dirty="0">
                <a:solidFill>
                  <a:schemeClr val="bg2">
                    <a:lumMod val="60000"/>
                    <a:lumOff val="40000"/>
                  </a:schemeClr>
                </a:solidFill>
                <a:uFill>
                  <a:solidFill>
                    <a:srgbClr val="0000FF"/>
                  </a:solidFill>
                </a:uFill>
              </a:rPr>
              <a:t>"The Graduate Student Laborer.” from Graduate Research Ethics: Cases and Commentaries - Volume 6, (2002).</a:t>
            </a:r>
            <a:r>
              <a:rPr lang="en-US" sz="2000" dirty="0">
                <a:solidFill>
                  <a:schemeClr val="bg2">
                    <a:lumMod val="60000"/>
                    <a:lumOff val="40000"/>
                  </a:schemeClr>
                </a:solidFill>
              </a:rPr>
              <a:t> https://www.onlineethics.org/Resources/gradres/gradresv6/laborer.aspx</a:t>
            </a:r>
            <a:endParaRPr lang="en-US" sz="4400" dirty="0">
              <a:solidFill>
                <a:schemeClr val="bg2">
                  <a:lumMod val="60000"/>
                  <a:lumOff val="40000"/>
                </a:schemeClr>
              </a:solidFill>
            </a:endParaRPr>
          </a:p>
          <a:p>
            <a:pPr>
              <a:lnSpc>
                <a:spcPct val="80000"/>
              </a:lnSpc>
              <a:defRPr sz="2400">
                <a:solidFill>
                  <a:srgbClr val="818284"/>
                </a:solidFill>
                <a:latin typeface="Arial"/>
                <a:ea typeface="Arial"/>
                <a:cs typeface="Arial"/>
                <a:sym typeface="Arial"/>
              </a:defRPr>
            </a:pPr>
            <a:endParaRPr sz="4800" dirty="0"/>
          </a:p>
          <a:p>
            <a:pPr>
              <a:lnSpc>
                <a:spcPct val="80000"/>
              </a:lnSpc>
              <a:defRPr sz="2400">
                <a:solidFill>
                  <a:srgbClr val="818284"/>
                </a:solidFill>
                <a:latin typeface="Arial"/>
                <a:ea typeface="Arial"/>
                <a:cs typeface="Arial"/>
                <a:sym typeface="Arial"/>
              </a:defRPr>
            </a:pPr>
            <a:endParaRPr sz="4800" dirty="0"/>
          </a:p>
        </p:txBody>
      </p:sp>
      <p:sp>
        <p:nvSpPr>
          <p:cNvPr id="257" name="Shape 257"/>
          <p:cNvSpPr/>
          <p:nvPr/>
        </p:nvSpPr>
        <p:spPr>
          <a:xfrm>
            <a:off x="266470" y="429799"/>
            <a:ext cx="10512870" cy="412496"/>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rmAutofit/>
          </a:bodyPr>
          <a:lstStyle>
            <a:lvl1pPr defTabSz="457200">
              <a:lnSpc>
                <a:spcPct val="90000"/>
              </a:lnSpc>
              <a:defRPr sz="2200" b="1">
                <a:solidFill>
                  <a:srgbClr val="2E5890"/>
                </a:solidFill>
                <a:latin typeface="Arial"/>
                <a:ea typeface="Arial"/>
                <a:cs typeface="Arial"/>
                <a:sym typeface="Arial"/>
              </a:defRPr>
            </a:lvl1pPr>
          </a:lstStyle>
          <a:p>
            <a:r>
              <a:t>Intro to ethics.</a:t>
            </a:r>
          </a:p>
        </p:txBody>
      </p:sp>
      <p:sp>
        <p:nvSpPr>
          <p:cNvPr id="258" name="Shape 258"/>
          <p:cNvSpPr/>
          <p:nvPr/>
        </p:nvSpPr>
        <p:spPr>
          <a:xfrm flipH="1">
            <a:off x="9158288" y="5829308"/>
            <a:ext cx="1961644" cy="2"/>
          </a:xfrm>
          <a:prstGeom prst="line">
            <a:avLst/>
          </a:prstGeom>
          <a:ln w="38100">
            <a:solidFill>
              <a:srgbClr val="CCC45E"/>
            </a:solidFill>
          </a:ln>
        </p:spPr>
        <p:txBody>
          <a:bodyPr lIns="45718" tIns="45718" rIns="45718" bIns="45718"/>
          <a:lstStyle/>
          <a:p>
            <a:endParaRPr/>
          </a:p>
        </p:txBody>
      </p:sp>
    </p:spTree>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1AAF6"/>
        </a:solidFill>
        <a:effectLst/>
      </p:bgPr>
    </p:bg>
    <p:spTree>
      <p:nvGrpSpPr>
        <p:cNvPr id="1" name=""/>
        <p:cNvGrpSpPr/>
        <p:nvPr/>
      </p:nvGrpSpPr>
      <p:grpSpPr>
        <a:xfrm>
          <a:off x="0" y="0"/>
          <a:ext cx="0" cy="0"/>
          <a:chOff x="0" y="0"/>
          <a:chExt cx="0" cy="0"/>
        </a:xfrm>
      </p:grpSpPr>
      <p:sp>
        <p:nvSpPr>
          <p:cNvPr id="260" name="Shape 260"/>
          <p:cNvSpPr/>
          <p:nvPr/>
        </p:nvSpPr>
        <p:spPr>
          <a:xfrm>
            <a:off x="0" y="0"/>
            <a:ext cx="12179300" cy="6858000"/>
          </a:xfrm>
          <a:prstGeom prst="rect">
            <a:avLst/>
          </a:prstGeom>
          <a:solidFill>
            <a:srgbClr val="2E5890"/>
          </a:solidFill>
          <a:ln w="12700">
            <a:miter lim="400000"/>
          </a:ln>
        </p:spPr>
        <p:txBody>
          <a:bodyPr lIns="45718" tIns="45718" rIns="45718" bIns="45718" anchor="ctr"/>
          <a:lstStyle/>
          <a:p>
            <a:pPr>
              <a:defRPr>
                <a:latin typeface="+mn-lt"/>
                <a:ea typeface="+mn-ea"/>
                <a:cs typeface="+mn-cs"/>
                <a:sym typeface="Calibri"/>
              </a:defRPr>
            </a:pPr>
            <a:endParaRPr/>
          </a:p>
        </p:txBody>
      </p:sp>
      <p:sp>
        <p:nvSpPr>
          <p:cNvPr id="261" name="Shape 261"/>
          <p:cNvSpPr/>
          <p:nvPr/>
        </p:nvSpPr>
        <p:spPr>
          <a:xfrm>
            <a:off x="831635" y="3958421"/>
            <a:ext cx="9260632" cy="78185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b">
            <a:spAutoFit/>
          </a:bodyPr>
          <a:lstStyle/>
          <a:p>
            <a:pPr>
              <a:lnSpc>
                <a:spcPct val="90000"/>
              </a:lnSpc>
              <a:defRPr sz="2500" b="1">
                <a:solidFill>
                  <a:srgbClr val="FFFFFF"/>
                </a:solidFill>
                <a:latin typeface="Arial"/>
                <a:ea typeface="Arial"/>
                <a:cs typeface="Arial"/>
                <a:sym typeface="Arial"/>
              </a:defRPr>
            </a:pPr>
            <a:r>
              <a:t>Bottom-Up Ethics: Real World Training </a:t>
            </a:r>
          </a:p>
          <a:p>
            <a:pPr>
              <a:lnSpc>
                <a:spcPct val="90000"/>
              </a:lnSpc>
              <a:defRPr sz="2500" b="1">
                <a:solidFill>
                  <a:srgbClr val="FFFFFF"/>
                </a:solidFill>
                <a:latin typeface="Arial"/>
                <a:ea typeface="Arial"/>
                <a:cs typeface="Arial"/>
                <a:sym typeface="Arial"/>
              </a:defRPr>
            </a:pPr>
            <a:r>
              <a:t>for Professional Practice</a:t>
            </a:r>
          </a:p>
        </p:txBody>
      </p:sp>
    </p:spTree>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3" name="Shape 263"/>
          <p:cNvSpPr/>
          <p:nvPr/>
        </p:nvSpPr>
        <p:spPr>
          <a:xfrm>
            <a:off x="266470" y="429799"/>
            <a:ext cx="10512870" cy="412496"/>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rmAutofit/>
          </a:bodyPr>
          <a:lstStyle/>
          <a:p>
            <a:pPr defTabSz="457200">
              <a:lnSpc>
                <a:spcPct val="90000"/>
              </a:lnSpc>
              <a:defRPr sz="2200" b="1">
                <a:solidFill>
                  <a:srgbClr val="2E5890"/>
                </a:solidFill>
                <a:latin typeface="Arial"/>
                <a:ea typeface="Arial"/>
                <a:cs typeface="Arial"/>
                <a:sym typeface="Arial"/>
              </a:defRPr>
            </a:pPr>
            <a:r>
              <a:t>Bottom-up ethics. </a:t>
            </a:r>
            <a:r>
              <a:rPr>
                <a:solidFill>
                  <a:srgbClr val="CCC45E"/>
                </a:solidFill>
              </a:rPr>
              <a:t>Description. </a:t>
            </a:r>
          </a:p>
        </p:txBody>
      </p:sp>
      <p:sp>
        <p:nvSpPr>
          <p:cNvPr id="264" name="Shape 264"/>
          <p:cNvSpPr/>
          <p:nvPr/>
        </p:nvSpPr>
        <p:spPr>
          <a:xfrm>
            <a:off x="266470" y="1298828"/>
            <a:ext cx="10853461" cy="4470576"/>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lnSpcReduction="10000"/>
          </a:bodyPr>
          <a:lstStyle/>
          <a:p>
            <a:pPr defTabSz="457200">
              <a:lnSpc>
                <a:spcPct val="89100"/>
              </a:lnSpc>
              <a:spcBef>
                <a:spcPts val="400"/>
              </a:spcBef>
              <a:defRPr sz="2400" b="1">
                <a:solidFill>
                  <a:srgbClr val="818284"/>
                </a:solidFill>
                <a:latin typeface="Arial"/>
                <a:ea typeface="Arial"/>
                <a:cs typeface="Arial"/>
                <a:sym typeface="Arial"/>
              </a:defRPr>
            </a:pPr>
            <a:r>
              <a:rPr dirty="0"/>
              <a:t>Workshop Description</a:t>
            </a:r>
            <a:endParaRPr dirty="0">
              <a:solidFill>
                <a:srgbClr val="3E305B"/>
              </a:solidFill>
            </a:endParaRPr>
          </a:p>
          <a:p>
            <a:pPr defTabSz="457200">
              <a:lnSpc>
                <a:spcPct val="89100"/>
              </a:lnSpc>
              <a:spcBef>
                <a:spcPts val="400"/>
              </a:spcBef>
              <a:defRPr sz="2400">
                <a:solidFill>
                  <a:srgbClr val="818284"/>
                </a:solidFill>
                <a:latin typeface="Arial"/>
                <a:ea typeface="Arial"/>
                <a:cs typeface="Arial"/>
                <a:sym typeface="Arial"/>
              </a:defRPr>
            </a:pPr>
            <a:r>
              <a:rPr dirty="0"/>
              <a:t>This workshop seeks to identify factors relevant to ethical</a:t>
            </a:r>
            <a:r>
              <a:rPr lang="en-US" dirty="0"/>
              <a:t> research</a:t>
            </a:r>
            <a:r>
              <a:rPr dirty="0"/>
              <a:t> and to promote the cultivation of an ethical culture in experimental laboratories by integrating research stakeholders in a bottom-up approach in developing context-specific codes of ethics-based guidelines or a game or other prompt to increase discussion around these ethical questions.</a:t>
            </a:r>
            <a:endParaRPr dirty="0">
              <a:solidFill>
                <a:srgbClr val="3E305B"/>
              </a:solidFill>
            </a:endParaRPr>
          </a:p>
          <a:p>
            <a:pPr defTabSz="457200">
              <a:lnSpc>
                <a:spcPct val="89100"/>
              </a:lnSpc>
              <a:spcBef>
                <a:spcPts val="400"/>
              </a:spcBef>
              <a:defRPr sz="2400">
                <a:solidFill>
                  <a:srgbClr val="818284"/>
                </a:solidFill>
                <a:latin typeface="Arial"/>
                <a:ea typeface="Arial"/>
                <a:cs typeface="Arial"/>
                <a:sym typeface="Arial"/>
              </a:defRPr>
            </a:pPr>
            <a:endParaRPr dirty="0">
              <a:solidFill>
                <a:srgbClr val="3E305B"/>
              </a:solidFill>
            </a:endParaRPr>
          </a:p>
          <a:p>
            <a:pPr defTabSz="457200">
              <a:lnSpc>
                <a:spcPct val="89100"/>
              </a:lnSpc>
              <a:spcBef>
                <a:spcPts val="400"/>
              </a:spcBef>
              <a:defRPr sz="2400" b="1">
                <a:solidFill>
                  <a:srgbClr val="818284"/>
                </a:solidFill>
                <a:latin typeface="Arial"/>
                <a:ea typeface="Arial"/>
                <a:cs typeface="Arial"/>
                <a:sym typeface="Arial"/>
              </a:defRPr>
            </a:pPr>
            <a:r>
              <a:rPr dirty="0"/>
              <a:t>Quote from professor…</a:t>
            </a:r>
          </a:p>
          <a:p>
            <a:pPr defTabSz="457200">
              <a:lnSpc>
                <a:spcPct val="89100"/>
              </a:lnSpc>
              <a:spcBef>
                <a:spcPts val="400"/>
              </a:spcBef>
              <a:defRPr sz="2400">
                <a:solidFill>
                  <a:srgbClr val="818284"/>
                </a:solidFill>
                <a:latin typeface="Arial"/>
                <a:ea typeface="Arial"/>
                <a:cs typeface="Arial"/>
                <a:sym typeface="Arial"/>
              </a:defRPr>
            </a:pPr>
            <a:r>
              <a:rPr dirty="0"/>
              <a:t> </a:t>
            </a:r>
            <a:r>
              <a:rPr lang="en-US" dirty="0"/>
              <a:t>"</a:t>
            </a:r>
            <a:r>
              <a:rPr dirty="0"/>
              <a:t>I felt the workshop was an interactive way of teaching ethics to freshmen. This is very important  for  biomedical engineering students.” </a:t>
            </a:r>
            <a:br>
              <a:rPr dirty="0"/>
            </a:br>
            <a:r>
              <a:rPr dirty="0"/>
              <a:t>- Prof. </a:t>
            </a:r>
            <a:r>
              <a:rPr dirty="0" err="1"/>
              <a:t>Promila</a:t>
            </a:r>
            <a:r>
              <a:rPr dirty="0"/>
              <a:t> Dhar, BME Faculty Instructor, Illinois Institute of Technology </a:t>
            </a:r>
            <a:endParaRPr dirty="0">
              <a:solidFill>
                <a:srgbClr val="3E305B"/>
              </a:solidFill>
            </a:endParaRPr>
          </a:p>
          <a:p>
            <a:pPr defTabSz="457200">
              <a:lnSpc>
                <a:spcPct val="89100"/>
              </a:lnSpc>
              <a:spcBef>
                <a:spcPts val="400"/>
              </a:spcBef>
              <a:defRPr sz="2400">
                <a:solidFill>
                  <a:srgbClr val="818284"/>
                </a:solidFill>
                <a:latin typeface="Arial"/>
                <a:ea typeface="Arial"/>
                <a:cs typeface="Arial"/>
                <a:sym typeface="Arial"/>
              </a:defRPr>
            </a:pPr>
            <a:endParaRPr dirty="0">
              <a:solidFill>
                <a:srgbClr val="3E305B"/>
              </a:solidFill>
            </a:endParaRPr>
          </a:p>
          <a:p>
            <a:pPr defTabSz="457200">
              <a:lnSpc>
                <a:spcPct val="89100"/>
              </a:lnSpc>
              <a:spcBef>
                <a:spcPts val="400"/>
              </a:spcBef>
              <a:defRPr>
                <a:solidFill>
                  <a:srgbClr val="114670"/>
                </a:solidFill>
                <a:latin typeface="Arial"/>
                <a:ea typeface="Arial"/>
                <a:cs typeface="Arial"/>
                <a:sym typeface="Arial"/>
              </a:defRPr>
            </a:pPr>
            <a:r>
              <a:rPr dirty="0"/>
              <a:t> </a:t>
            </a:r>
          </a:p>
        </p:txBody>
      </p:sp>
      <p:sp>
        <p:nvSpPr>
          <p:cNvPr id="265" name="Shape 265"/>
          <p:cNvSpPr/>
          <p:nvPr/>
        </p:nvSpPr>
        <p:spPr>
          <a:xfrm flipH="1">
            <a:off x="9158288" y="5829308"/>
            <a:ext cx="1961644" cy="2"/>
          </a:xfrm>
          <a:prstGeom prst="line">
            <a:avLst/>
          </a:prstGeom>
          <a:ln w="38100">
            <a:solidFill>
              <a:srgbClr val="CCC45E"/>
            </a:solidFill>
          </a:ln>
        </p:spPr>
        <p:txBody>
          <a:bodyPr lIns="45718" tIns="45718" rIns="45718" bIns="45718"/>
          <a:lstStyle/>
          <a:p>
            <a:endParaRPr/>
          </a:p>
        </p:txBody>
      </p:sp>
    </p:spTree>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7" name="Shape 267"/>
          <p:cNvSpPr/>
          <p:nvPr/>
        </p:nvSpPr>
        <p:spPr>
          <a:xfrm>
            <a:off x="266470" y="429799"/>
            <a:ext cx="10512870" cy="412496"/>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rmAutofit/>
          </a:bodyPr>
          <a:lstStyle/>
          <a:p>
            <a:pPr defTabSz="457200">
              <a:lnSpc>
                <a:spcPct val="90000"/>
              </a:lnSpc>
              <a:defRPr sz="2200" b="1">
                <a:solidFill>
                  <a:srgbClr val="2E5890"/>
                </a:solidFill>
                <a:latin typeface="Arial"/>
                <a:ea typeface="Arial"/>
                <a:cs typeface="Arial"/>
                <a:sym typeface="Arial"/>
              </a:defRPr>
            </a:pPr>
            <a:r>
              <a:t>Bottom-up ethics. </a:t>
            </a:r>
            <a:r>
              <a:rPr>
                <a:solidFill>
                  <a:srgbClr val="CCC45E"/>
                </a:solidFill>
              </a:rPr>
              <a:t>Workshop prep.</a:t>
            </a:r>
          </a:p>
        </p:txBody>
      </p:sp>
      <p:sp>
        <p:nvSpPr>
          <p:cNvPr id="268" name="Shape 268"/>
          <p:cNvSpPr/>
          <p:nvPr/>
        </p:nvSpPr>
        <p:spPr>
          <a:xfrm>
            <a:off x="266470" y="1298828"/>
            <a:ext cx="10853461" cy="4835850"/>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lnSpcReduction="10000"/>
          </a:bodyPr>
          <a:lstStyle/>
          <a:p>
            <a:pPr defTabSz="457200">
              <a:lnSpc>
                <a:spcPct val="89100"/>
              </a:lnSpc>
              <a:spcBef>
                <a:spcPts val="400"/>
              </a:spcBef>
              <a:defRPr sz="2400" b="1">
                <a:solidFill>
                  <a:srgbClr val="818284"/>
                </a:solidFill>
                <a:latin typeface="Arial"/>
                <a:ea typeface="Arial"/>
                <a:cs typeface="Arial"/>
                <a:sym typeface="Arial"/>
              </a:defRPr>
            </a:pPr>
            <a:r>
              <a:t>Instructions for workshop prep</a:t>
            </a:r>
          </a:p>
          <a:p>
            <a:pPr marL="342900" indent="-342900" defTabSz="457200">
              <a:lnSpc>
                <a:spcPct val="89100"/>
              </a:lnSpc>
              <a:spcBef>
                <a:spcPts val="400"/>
              </a:spcBef>
              <a:buSzPct val="100000"/>
              <a:buFont typeface="Arial"/>
              <a:buChar char="•"/>
              <a:defRPr sz="2400">
                <a:solidFill>
                  <a:srgbClr val="818284"/>
                </a:solidFill>
                <a:latin typeface="Arial"/>
                <a:ea typeface="Arial"/>
                <a:cs typeface="Arial"/>
                <a:sym typeface="Arial"/>
              </a:defRPr>
            </a:pPr>
            <a:r>
              <a:t>Pick topics relevant to the ethical issues students are facing within their discipline. (For the BME 100 workshop we chose Authorship and Collaboration, Mentorship, Contracts, and General Codes)</a:t>
            </a:r>
            <a:endParaRPr>
              <a:solidFill>
                <a:srgbClr val="3E305B"/>
              </a:solidFill>
            </a:endParaRPr>
          </a:p>
          <a:p>
            <a:pPr marL="342900" indent="-342900" defTabSz="457200">
              <a:lnSpc>
                <a:spcPct val="89100"/>
              </a:lnSpc>
              <a:spcBef>
                <a:spcPts val="400"/>
              </a:spcBef>
              <a:buSzPct val="100000"/>
              <a:buFont typeface="Arial"/>
              <a:buChar char="•"/>
              <a:defRPr sz="2400">
                <a:solidFill>
                  <a:srgbClr val="818284"/>
                </a:solidFill>
                <a:latin typeface="Arial"/>
                <a:ea typeface="Arial"/>
                <a:cs typeface="Arial"/>
                <a:sym typeface="Arial"/>
              </a:defRPr>
            </a:pPr>
            <a:r>
              <a:t>Print participant packets for each student</a:t>
            </a:r>
            <a:endParaRPr>
              <a:solidFill>
                <a:srgbClr val="3E305B"/>
              </a:solidFill>
            </a:endParaRPr>
          </a:p>
          <a:p>
            <a:pPr marL="342900" indent="-342900" defTabSz="457200">
              <a:lnSpc>
                <a:spcPct val="90000"/>
              </a:lnSpc>
              <a:spcBef>
                <a:spcPts val="400"/>
              </a:spcBef>
              <a:buSzPct val="100000"/>
              <a:buFont typeface="Arial"/>
              <a:buChar char="•"/>
              <a:defRPr sz="2400">
                <a:solidFill>
                  <a:srgbClr val="818284"/>
                </a:solidFill>
                <a:latin typeface="Arial"/>
                <a:ea typeface="Arial"/>
                <a:cs typeface="Arial"/>
                <a:sym typeface="Arial"/>
              </a:defRPr>
            </a:pPr>
            <a:r>
              <a:t>Divide groups into no more than 6 per table</a:t>
            </a:r>
            <a:endParaRPr>
              <a:solidFill>
                <a:srgbClr val="3E305B"/>
              </a:solidFill>
            </a:endParaRPr>
          </a:p>
          <a:p>
            <a:pPr marL="342900" indent="-342900" defTabSz="457200">
              <a:lnSpc>
                <a:spcPct val="89100"/>
              </a:lnSpc>
              <a:spcBef>
                <a:spcPts val="400"/>
              </a:spcBef>
              <a:buSzPct val="100000"/>
              <a:buFont typeface="Arial"/>
              <a:buChar char="•"/>
              <a:defRPr sz="2400">
                <a:solidFill>
                  <a:srgbClr val="818284"/>
                </a:solidFill>
                <a:latin typeface="Arial"/>
                <a:ea typeface="Arial"/>
                <a:cs typeface="Arial"/>
                <a:sym typeface="Arial"/>
              </a:defRPr>
            </a:pPr>
            <a:r>
              <a:t>Each group should have a table topic</a:t>
            </a:r>
            <a:endParaRPr>
              <a:solidFill>
                <a:srgbClr val="3E305B"/>
              </a:solidFill>
            </a:endParaRPr>
          </a:p>
          <a:p>
            <a:pPr marL="342900" indent="-342900" defTabSz="457200">
              <a:lnSpc>
                <a:spcPct val="89100"/>
              </a:lnSpc>
              <a:spcBef>
                <a:spcPts val="400"/>
              </a:spcBef>
              <a:buSzPct val="100000"/>
              <a:buFont typeface="Arial"/>
              <a:buChar char="•"/>
              <a:defRPr sz="2400">
                <a:solidFill>
                  <a:srgbClr val="818284"/>
                </a:solidFill>
                <a:latin typeface="Arial"/>
                <a:ea typeface="Arial"/>
                <a:cs typeface="Arial"/>
                <a:sym typeface="Arial"/>
              </a:defRPr>
            </a:pPr>
            <a:r>
              <a:t>Get ready to have fun!</a:t>
            </a:r>
            <a:endParaRPr>
              <a:solidFill>
                <a:srgbClr val="3E305B"/>
              </a:solidFill>
            </a:endParaRPr>
          </a:p>
          <a:p>
            <a:pPr defTabSz="457200">
              <a:lnSpc>
                <a:spcPct val="89100"/>
              </a:lnSpc>
              <a:spcBef>
                <a:spcPts val="400"/>
              </a:spcBef>
              <a:defRPr sz="2400">
                <a:solidFill>
                  <a:srgbClr val="818284"/>
                </a:solidFill>
                <a:latin typeface="Arial"/>
                <a:ea typeface="Arial"/>
                <a:cs typeface="Arial"/>
                <a:sym typeface="Arial"/>
              </a:defRPr>
            </a:pPr>
            <a:endParaRPr>
              <a:solidFill>
                <a:srgbClr val="3E305B"/>
              </a:solidFill>
            </a:endParaRPr>
          </a:p>
          <a:p>
            <a:pPr defTabSz="457200">
              <a:lnSpc>
                <a:spcPct val="89100"/>
              </a:lnSpc>
              <a:spcBef>
                <a:spcPts val="400"/>
              </a:spcBef>
              <a:defRPr>
                <a:solidFill>
                  <a:srgbClr val="818284"/>
                </a:solidFill>
                <a:latin typeface="Arial"/>
                <a:ea typeface="Arial"/>
                <a:cs typeface="Arial"/>
                <a:sym typeface="Arial"/>
              </a:defRPr>
            </a:pPr>
            <a:r>
              <a:t>Note: The activities outlined in this workshop were originally conducted over the course of two days, but if time permits could be done in one day. </a:t>
            </a:r>
            <a:endParaRPr>
              <a:solidFill>
                <a:srgbClr val="3E305B"/>
              </a:solidFill>
            </a:endParaRPr>
          </a:p>
          <a:p>
            <a:pPr marL="342900" lvl="2" indent="-342900" defTabSz="457200">
              <a:lnSpc>
                <a:spcPct val="89100"/>
              </a:lnSpc>
              <a:spcBef>
                <a:spcPts val="400"/>
              </a:spcBef>
              <a:buSzPct val="100000"/>
              <a:buFont typeface="Arial"/>
              <a:buChar char="•"/>
              <a:defRPr sz="2400">
                <a:solidFill>
                  <a:srgbClr val="818284"/>
                </a:solidFill>
                <a:latin typeface="Arial"/>
                <a:ea typeface="Arial"/>
                <a:cs typeface="Arial"/>
                <a:sym typeface="Arial"/>
              </a:defRPr>
            </a:pPr>
            <a:endParaRPr>
              <a:solidFill>
                <a:srgbClr val="3E305B"/>
              </a:solidFill>
            </a:endParaRPr>
          </a:p>
          <a:p>
            <a:pPr defTabSz="457200">
              <a:lnSpc>
                <a:spcPct val="89100"/>
              </a:lnSpc>
              <a:spcBef>
                <a:spcPts val="400"/>
              </a:spcBef>
              <a:defRPr sz="2400">
                <a:solidFill>
                  <a:srgbClr val="818284"/>
                </a:solidFill>
                <a:latin typeface="Arial"/>
                <a:ea typeface="Arial"/>
                <a:cs typeface="Arial"/>
                <a:sym typeface="Arial"/>
              </a:defRPr>
            </a:pPr>
            <a:endParaRPr>
              <a:solidFill>
                <a:srgbClr val="3E305B"/>
              </a:solidFill>
            </a:endParaRPr>
          </a:p>
          <a:p>
            <a:pPr defTabSz="457200">
              <a:lnSpc>
                <a:spcPct val="89100"/>
              </a:lnSpc>
              <a:spcBef>
                <a:spcPts val="400"/>
              </a:spcBef>
              <a:defRPr>
                <a:solidFill>
                  <a:srgbClr val="114670"/>
                </a:solidFill>
                <a:latin typeface="Arial"/>
                <a:ea typeface="Arial"/>
                <a:cs typeface="Arial"/>
                <a:sym typeface="Arial"/>
              </a:defRPr>
            </a:pPr>
            <a:r>
              <a:t> </a:t>
            </a:r>
          </a:p>
        </p:txBody>
      </p:sp>
      <p:sp>
        <p:nvSpPr>
          <p:cNvPr id="269" name="Shape 269"/>
          <p:cNvSpPr/>
          <p:nvPr/>
        </p:nvSpPr>
        <p:spPr>
          <a:xfrm flipH="1">
            <a:off x="9158288" y="5829308"/>
            <a:ext cx="1961644" cy="2"/>
          </a:xfrm>
          <a:prstGeom prst="line">
            <a:avLst/>
          </a:prstGeom>
          <a:ln w="38100">
            <a:solidFill>
              <a:srgbClr val="CCC45E"/>
            </a:solidFill>
          </a:ln>
        </p:spPr>
        <p:txBody>
          <a:bodyPr lIns="45718" tIns="45718" rIns="45718" bIns="45718"/>
          <a:lstStyle/>
          <a:p>
            <a:endParaRPr/>
          </a:p>
        </p:txBody>
      </p:sp>
    </p:spTree>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1" name="Shape 271"/>
          <p:cNvSpPr/>
          <p:nvPr/>
        </p:nvSpPr>
        <p:spPr>
          <a:xfrm>
            <a:off x="266470" y="429799"/>
            <a:ext cx="10512870" cy="412496"/>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rmAutofit/>
          </a:bodyPr>
          <a:lstStyle/>
          <a:p>
            <a:pPr defTabSz="457200">
              <a:lnSpc>
                <a:spcPct val="90000"/>
              </a:lnSpc>
              <a:defRPr sz="2200" b="1">
                <a:solidFill>
                  <a:srgbClr val="2E5890"/>
                </a:solidFill>
                <a:latin typeface="Arial"/>
                <a:ea typeface="Arial"/>
                <a:cs typeface="Arial"/>
                <a:sym typeface="Arial"/>
              </a:defRPr>
            </a:pPr>
            <a:r>
              <a:t>Bottom-up ethics. </a:t>
            </a:r>
            <a:r>
              <a:rPr>
                <a:solidFill>
                  <a:srgbClr val="CCC45E"/>
                </a:solidFill>
              </a:rPr>
              <a:t>Activities day 1. </a:t>
            </a:r>
          </a:p>
        </p:txBody>
      </p:sp>
      <p:sp>
        <p:nvSpPr>
          <p:cNvPr id="272" name="Shape 272"/>
          <p:cNvSpPr/>
          <p:nvPr/>
        </p:nvSpPr>
        <p:spPr>
          <a:xfrm>
            <a:off x="266470" y="1298828"/>
            <a:ext cx="10853461" cy="493767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a:bodyPr>
          <a:lstStyle/>
          <a:p>
            <a:pPr defTabSz="457200">
              <a:lnSpc>
                <a:spcPct val="89100"/>
              </a:lnSpc>
              <a:spcBef>
                <a:spcPts val="400"/>
              </a:spcBef>
              <a:defRPr sz="2400" b="1">
                <a:solidFill>
                  <a:srgbClr val="818284"/>
                </a:solidFill>
                <a:latin typeface="Arial"/>
                <a:ea typeface="Arial"/>
                <a:cs typeface="Arial"/>
                <a:sym typeface="Arial"/>
              </a:defRPr>
            </a:pPr>
            <a:r>
              <a:t>Activity: Embodying the Problem Individually</a:t>
            </a:r>
            <a:endParaRPr sz="1600">
              <a:solidFill>
                <a:srgbClr val="3E305B"/>
              </a:solidFill>
            </a:endParaRPr>
          </a:p>
          <a:p>
            <a:pPr defTabSz="457200">
              <a:lnSpc>
                <a:spcPct val="89100"/>
              </a:lnSpc>
              <a:spcBef>
                <a:spcPts val="400"/>
              </a:spcBef>
              <a:defRPr sz="2400" b="1">
                <a:solidFill>
                  <a:srgbClr val="818284"/>
                </a:solidFill>
                <a:latin typeface="Arial"/>
                <a:ea typeface="Arial"/>
                <a:cs typeface="Arial"/>
                <a:sym typeface="Arial"/>
              </a:defRPr>
            </a:pPr>
            <a:endParaRPr sz="1600">
              <a:solidFill>
                <a:srgbClr val="3E305B"/>
              </a:solidFill>
            </a:endParaRPr>
          </a:p>
          <a:p>
            <a:pPr marL="342900" indent="-342900" defTabSz="457200">
              <a:lnSpc>
                <a:spcPct val="89100"/>
              </a:lnSpc>
              <a:spcBef>
                <a:spcPts val="400"/>
              </a:spcBef>
              <a:buSzPct val="100000"/>
              <a:buFont typeface="Arial"/>
              <a:buChar char="•"/>
              <a:defRPr sz="2400">
                <a:solidFill>
                  <a:srgbClr val="818284"/>
                </a:solidFill>
                <a:latin typeface="Arial"/>
                <a:ea typeface="Arial"/>
                <a:cs typeface="Arial"/>
                <a:sym typeface="Arial"/>
              </a:defRPr>
            </a:pPr>
            <a:r>
              <a:t>Read the scenario in your participant packet and consider how you would tackle and overcome the ethical problem presented to you. (10 minutes)</a:t>
            </a:r>
            <a:endParaRPr sz="1600">
              <a:solidFill>
                <a:srgbClr val="3E305B"/>
              </a:solidFill>
            </a:endParaRPr>
          </a:p>
          <a:p>
            <a:pPr defTabSz="457200">
              <a:lnSpc>
                <a:spcPct val="89100"/>
              </a:lnSpc>
              <a:spcBef>
                <a:spcPts val="400"/>
              </a:spcBef>
              <a:defRPr sz="2600">
                <a:solidFill>
                  <a:srgbClr val="818284"/>
                </a:solidFill>
                <a:latin typeface="Arial"/>
                <a:ea typeface="Arial"/>
                <a:cs typeface="Arial"/>
                <a:sym typeface="Arial"/>
              </a:defRPr>
            </a:pPr>
            <a:endParaRPr sz="1600">
              <a:solidFill>
                <a:srgbClr val="3E305B"/>
              </a:solidFill>
            </a:endParaRPr>
          </a:p>
          <a:p>
            <a:pPr marL="342900" indent="-342900" defTabSz="457200">
              <a:lnSpc>
                <a:spcPct val="89100"/>
              </a:lnSpc>
              <a:spcBef>
                <a:spcPts val="400"/>
              </a:spcBef>
              <a:buSzPct val="100000"/>
              <a:buFont typeface="Arial"/>
              <a:buChar char="•"/>
              <a:defRPr sz="2400">
                <a:solidFill>
                  <a:srgbClr val="818284"/>
                </a:solidFill>
                <a:latin typeface="Arial"/>
                <a:ea typeface="Arial"/>
                <a:cs typeface="Arial"/>
                <a:sym typeface="Arial"/>
              </a:defRPr>
            </a:pPr>
            <a:r>
              <a:t>Reflect on what surprised you while thinking through your individual scenario? How did what you learn relate to how you think about your own personal ethics? What did you learn about yourself or the education system through this exercise? (5 minutes)</a:t>
            </a:r>
            <a:endParaRPr sz="1600">
              <a:solidFill>
                <a:srgbClr val="3E305B"/>
              </a:solidFill>
            </a:endParaRPr>
          </a:p>
          <a:p>
            <a:pPr marL="342900" indent="-342900" defTabSz="457200">
              <a:lnSpc>
                <a:spcPct val="89100"/>
              </a:lnSpc>
              <a:spcBef>
                <a:spcPts val="400"/>
              </a:spcBef>
              <a:buSzPct val="100000"/>
              <a:buFont typeface="Arial"/>
              <a:buChar char="•"/>
              <a:defRPr sz="2400">
                <a:solidFill>
                  <a:srgbClr val="818284"/>
                </a:solidFill>
                <a:latin typeface="Arial"/>
                <a:ea typeface="Arial"/>
                <a:cs typeface="Arial"/>
                <a:sym typeface="Arial"/>
              </a:defRPr>
            </a:pPr>
            <a:endParaRPr sz="1600">
              <a:solidFill>
                <a:srgbClr val="3E305B"/>
              </a:solidFill>
            </a:endParaRPr>
          </a:p>
          <a:p>
            <a:pPr marL="342900" indent="-342900" defTabSz="457200">
              <a:lnSpc>
                <a:spcPct val="89100"/>
              </a:lnSpc>
              <a:spcBef>
                <a:spcPts val="400"/>
              </a:spcBef>
              <a:buSzPct val="100000"/>
              <a:buFont typeface="Arial"/>
              <a:buChar char="•"/>
              <a:defRPr sz="2400">
                <a:solidFill>
                  <a:srgbClr val="818284"/>
                </a:solidFill>
                <a:latin typeface="Arial"/>
                <a:ea typeface="Arial"/>
                <a:cs typeface="Arial"/>
                <a:sym typeface="Arial"/>
              </a:defRPr>
            </a:pPr>
            <a:endParaRPr sz="1600">
              <a:solidFill>
                <a:srgbClr val="3E305B"/>
              </a:solidFill>
            </a:endParaRPr>
          </a:p>
          <a:p>
            <a:pPr marL="342900" lvl="2" indent="-342900" defTabSz="457200">
              <a:lnSpc>
                <a:spcPct val="89100"/>
              </a:lnSpc>
              <a:spcBef>
                <a:spcPts val="400"/>
              </a:spcBef>
              <a:buSzPct val="100000"/>
              <a:buFont typeface="Arial"/>
              <a:buChar char="•"/>
              <a:defRPr sz="2400">
                <a:solidFill>
                  <a:srgbClr val="818284"/>
                </a:solidFill>
                <a:latin typeface="Arial"/>
                <a:ea typeface="Arial"/>
                <a:cs typeface="Arial"/>
                <a:sym typeface="Arial"/>
              </a:defRPr>
            </a:pPr>
            <a:endParaRPr sz="1600">
              <a:solidFill>
                <a:srgbClr val="3E305B"/>
              </a:solidFill>
            </a:endParaRPr>
          </a:p>
          <a:p>
            <a:pPr defTabSz="457200">
              <a:lnSpc>
                <a:spcPct val="89100"/>
              </a:lnSpc>
              <a:spcBef>
                <a:spcPts val="400"/>
              </a:spcBef>
              <a:defRPr sz="2400">
                <a:solidFill>
                  <a:srgbClr val="818284"/>
                </a:solidFill>
                <a:latin typeface="Arial"/>
                <a:ea typeface="Arial"/>
                <a:cs typeface="Arial"/>
                <a:sym typeface="Arial"/>
              </a:defRPr>
            </a:pPr>
            <a:endParaRPr sz="1600">
              <a:solidFill>
                <a:srgbClr val="3E305B"/>
              </a:solidFill>
            </a:endParaRPr>
          </a:p>
          <a:p>
            <a:pPr defTabSz="457200">
              <a:lnSpc>
                <a:spcPct val="89100"/>
              </a:lnSpc>
              <a:spcBef>
                <a:spcPts val="400"/>
              </a:spcBef>
              <a:defRPr sz="1600">
                <a:solidFill>
                  <a:srgbClr val="114670"/>
                </a:solidFill>
                <a:latin typeface="Arial"/>
                <a:ea typeface="Arial"/>
                <a:cs typeface="Arial"/>
                <a:sym typeface="Arial"/>
              </a:defRPr>
            </a:pPr>
            <a:r>
              <a:t> </a:t>
            </a:r>
          </a:p>
        </p:txBody>
      </p:sp>
      <p:sp>
        <p:nvSpPr>
          <p:cNvPr id="273" name="Shape 273"/>
          <p:cNvSpPr/>
          <p:nvPr/>
        </p:nvSpPr>
        <p:spPr>
          <a:xfrm flipH="1">
            <a:off x="9158288" y="5829308"/>
            <a:ext cx="1961644" cy="2"/>
          </a:xfrm>
          <a:prstGeom prst="line">
            <a:avLst/>
          </a:prstGeom>
          <a:ln w="38100">
            <a:solidFill>
              <a:srgbClr val="CCC45E"/>
            </a:solidFill>
          </a:ln>
        </p:spPr>
        <p:txBody>
          <a:bodyPr lIns="45718" tIns="45718" rIns="45718" bIns="45718"/>
          <a:lstStyle/>
          <a:p>
            <a:endParaRPr/>
          </a:p>
        </p:txBody>
      </p:sp>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1AAF6"/>
        </a:solidFill>
        <a:effectLst/>
      </p:bgPr>
    </p:bg>
    <p:spTree>
      <p:nvGrpSpPr>
        <p:cNvPr id="1" name=""/>
        <p:cNvGrpSpPr/>
        <p:nvPr/>
      </p:nvGrpSpPr>
      <p:grpSpPr>
        <a:xfrm>
          <a:off x="0" y="0"/>
          <a:ext cx="0" cy="0"/>
          <a:chOff x="0" y="0"/>
          <a:chExt cx="0" cy="0"/>
        </a:xfrm>
      </p:grpSpPr>
      <p:sp>
        <p:nvSpPr>
          <p:cNvPr id="161" name="Shape 161"/>
          <p:cNvSpPr/>
          <p:nvPr/>
        </p:nvSpPr>
        <p:spPr>
          <a:xfrm>
            <a:off x="0" y="0"/>
            <a:ext cx="12179300" cy="6858000"/>
          </a:xfrm>
          <a:prstGeom prst="rect">
            <a:avLst/>
          </a:prstGeom>
          <a:solidFill>
            <a:srgbClr val="2E5890"/>
          </a:solidFill>
          <a:ln w="12700">
            <a:miter lim="400000"/>
          </a:ln>
        </p:spPr>
        <p:txBody>
          <a:bodyPr lIns="45718" tIns="45718" rIns="45718" bIns="45718" anchor="ctr"/>
          <a:lstStyle/>
          <a:p>
            <a:pPr>
              <a:defRPr>
                <a:latin typeface="+mn-lt"/>
                <a:ea typeface="+mn-ea"/>
                <a:cs typeface="+mn-cs"/>
                <a:sym typeface="Calibri"/>
              </a:defRPr>
            </a:pPr>
            <a:endParaRPr/>
          </a:p>
        </p:txBody>
      </p:sp>
      <p:sp>
        <p:nvSpPr>
          <p:cNvPr id="162" name="Shape 162"/>
          <p:cNvSpPr/>
          <p:nvPr/>
        </p:nvSpPr>
        <p:spPr>
          <a:xfrm>
            <a:off x="831635" y="4290929"/>
            <a:ext cx="7294251" cy="449350"/>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b">
            <a:spAutoFit/>
          </a:bodyPr>
          <a:lstStyle>
            <a:lvl1pPr>
              <a:lnSpc>
                <a:spcPct val="90000"/>
              </a:lnSpc>
              <a:defRPr sz="2500" b="1">
                <a:solidFill>
                  <a:srgbClr val="FFFFFF"/>
                </a:solidFill>
                <a:latin typeface="Arial"/>
                <a:ea typeface="Arial"/>
                <a:cs typeface="Arial"/>
                <a:sym typeface="Arial"/>
              </a:defRPr>
            </a:lvl1pPr>
          </a:lstStyle>
          <a:p>
            <a:r>
              <a:t>An Introduction to Ethics in Bioengineering</a:t>
            </a:r>
          </a:p>
        </p:txBody>
      </p:sp>
    </p:spTree>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5" name="Shape 275"/>
          <p:cNvSpPr/>
          <p:nvPr/>
        </p:nvSpPr>
        <p:spPr>
          <a:xfrm>
            <a:off x="266470" y="429799"/>
            <a:ext cx="10512870" cy="412496"/>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rmAutofit/>
          </a:bodyPr>
          <a:lstStyle/>
          <a:p>
            <a:pPr defTabSz="457200">
              <a:lnSpc>
                <a:spcPct val="90000"/>
              </a:lnSpc>
              <a:defRPr sz="2200" b="1">
                <a:solidFill>
                  <a:srgbClr val="2E5890"/>
                </a:solidFill>
                <a:latin typeface="Arial"/>
                <a:ea typeface="Arial"/>
                <a:cs typeface="Arial"/>
                <a:sym typeface="Arial"/>
              </a:defRPr>
            </a:pPr>
            <a:r>
              <a:t>Bottom-up ethics. </a:t>
            </a:r>
            <a:r>
              <a:rPr>
                <a:solidFill>
                  <a:srgbClr val="CCC45E"/>
                </a:solidFill>
              </a:rPr>
              <a:t>Activities day 1. </a:t>
            </a:r>
          </a:p>
        </p:txBody>
      </p:sp>
      <p:sp>
        <p:nvSpPr>
          <p:cNvPr id="276" name="Shape 276"/>
          <p:cNvSpPr/>
          <p:nvPr/>
        </p:nvSpPr>
        <p:spPr>
          <a:xfrm>
            <a:off x="266470" y="1298827"/>
            <a:ext cx="10853461" cy="497170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a:bodyPr>
          <a:lstStyle/>
          <a:p>
            <a:pPr defTabSz="457200">
              <a:lnSpc>
                <a:spcPct val="89100"/>
              </a:lnSpc>
              <a:spcBef>
                <a:spcPts val="400"/>
              </a:spcBef>
              <a:defRPr sz="2400" b="1">
                <a:solidFill>
                  <a:srgbClr val="818284"/>
                </a:solidFill>
                <a:latin typeface="Arial"/>
                <a:ea typeface="Arial"/>
                <a:cs typeface="Arial"/>
                <a:sym typeface="Arial"/>
              </a:defRPr>
            </a:pPr>
            <a:r>
              <a:t>Activity: Embodying the Problem in Teams of Two</a:t>
            </a:r>
            <a:endParaRPr sz="1600">
              <a:solidFill>
                <a:srgbClr val="3E305B"/>
              </a:solidFill>
            </a:endParaRPr>
          </a:p>
          <a:p>
            <a:pPr defTabSz="457200">
              <a:lnSpc>
                <a:spcPct val="89100"/>
              </a:lnSpc>
              <a:spcBef>
                <a:spcPts val="400"/>
              </a:spcBef>
              <a:defRPr sz="2600" b="1">
                <a:solidFill>
                  <a:srgbClr val="818284"/>
                </a:solidFill>
                <a:latin typeface="Arial"/>
                <a:ea typeface="Arial"/>
                <a:cs typeface="Arial"/>
                <a:sym typeface="Arial"/>
              </a:defRPr>
            </a:pPr>
            <a:endParaRPr sz="1600">
              <a:solidFill>
                <a:srgbClr val="3E305B"/>
              </a:solidFill>
            </a:endParaRPr>
          </a:p>
          <a:p>
            <a:pPr marL="342900" indent="-342900" defTabSz="457200">
              <a:lnSpc>
                <a:spcPct val="89100"/>
              </a:lnSpc>
              <a:spcBef>
                <a:spcPts val="400"/>
              </a:spcBef>
              <a:buSzPct val="100000"/>
              <a:buFont typeface="Arial"/>
              <a:buChar char="•"/>
              <a:defRPr sz="2400">
                <a:solidFill>
                  <a:srgbClr val="818284"/>
                </a:solidFill>
                <a:latin typeface="Arial"/>
                <a:ea typeface="Arial"/>
                <a:cs typeface="Arial"/>
                <a:sym typeface="Arial"/>
              </a:defRPr>
            </a:pPr>
            <a:r>
              <a:t>Pick a partner from your group. Each of you will take on a different role for the next scenario. Read your scenario and discuss how you would tackle and overcome the ethical problem from the perspective of your new role. (10 minutes)</a:t>
            </a:r>
            <a:endParaRPr sz="1600">
              <a:solidFill>
                <a:srgbClr val="3E305B"/>
              </a:solidFill>
            </a:endParaRPr>
          </a:p>
          <a:p>
            <a:pPr defTabSz="457200">
              <a:lnSpc>
                <a:spcPct val="89100"/>
              </a:lnSpc>
              <a:spcBef>
                <a:spcPts val="400"/>
              </a:spcBef>
              <a:defRPr sz="2600">
                <a:solidFill>
                  <a:srgbClr val="818284"/>
                </a:solidFill>
                <a:latin typeface="Arial"/>
                <a:ea typeface="Arial"/>
                <a:cs typeface="Arial"/>
                <a:sym typeface="Arial"/>
              </a:defRPr>
            </a:pPr>
            <a:endParaRPr sz="1600">
              <a:solidFill>
                <a:srgbClr val="3E305B"/>
              </a:solidFill>
            </a:endParaRPr>
          </a:p>
          <a:p>
            <a:pPr marL="342900" indent="-342900" defTabSz="457200">
              <a:lnSpc>
                <a:spcPct val="89100"/>
              </a:lnSpc>
              <a:spcBef>
                <a:spcPts val="400"/>
              </a:spcBef>
              <a:buSzPct val="100000"/>
              <a:buFont typeface="Arial"/>
              <a:buChar char="•"/>
              <a:defRPr sz="2400">
                <a:solidFill>
                  <a:srgbClr val="818284"/>
                </a:solidFill>
                <a:latin typeface="Arial"/>
                <a:ea typeface="Arial"/>
                <a:cs typeface="Arial"/>
                <a:sym typeface="Arial"/>
              </a:defRPr>
            </a:pPr>
            <a:r>
              <a:t>Regroup with the rest of your group members and discuss how you approached your scenario from the perspective of your new role. (5 minutes)</a:t>
            </a:r>
            <a:endParaRPr sz="1600">
              <a:solidFill>
                <a:srgbClr val="3E305B"/>
              </a:solidFill>
            </a:endParaRPr>
          </a:p>
          <a:p>
            <a:pPr marL="342900" indent="-342900" defTabSz="457200">
              <a:lnSpc>
                <a:spcPct val="89100"/>
              </a:lnSpc>
              <a:spcBef>
                <a:spcPts val="400"/>
              </a:spcBef>
              <a:buSzPct val="100000"/>
              <a:buFont typeface="Arial"/>
              <a:buChar char="•"/>
              <a:defRPr sz="2400">
                <a:solidFill>
                  <a:srgbClr val="818284"/>
                </a:solidFill>
                <a:latin typeface="Arial"/>
                <a:ea typeface="Arial"/>
                <a:cs typeface="Arial"/>
                <a:sym typeface="Arial"/>
              </a:defRPr>
            </a:pPr>
            <a:endParaRPr sz="1600">
              <a:solidFill>
                <a:srgbClr val="3E305B"/>
              </a:solidFill>
            </a:endParaRPr>
          </a:p>
          <a:p>
            <a:pPr marL="342900" indent="-342900" defTabSz="457200">
              <a:lnSpc>
                <a:spcPct val="89100"/>
              </a:lnSpc>
              <a:spcBef>
                <a:spcPts val="400"/>
              </a:spcBef>
              <a:buSzPct val="100000"/>
              <a:buFont typeface="Arial"/>
              <a:buChar char="•"/>
              <a:defRPr sz="2400">
                <a:solidFill>
                  <a:srgbClr val="818284"/>
                </a:solidFill>
                <a:latin typeface="Arial"/>
                <a:ea typeface="Arial"/>
                <a:cs typeface="Arial"/>
                <a:sym typeface="Arial"/>
              </a:defRPr>
            </a:pPr>
            <a:endParaRPr sz="1600">
              <a:solidFill>
                <a:srgbClr val="3E305B"/>
              </a:solidFill>
            </a:endParaRPr>
          </a:p>
          <a:p>
            <a:pPr marL="342900" lvl="2" indent="-342900" defTabSz="457200">
              <a:lnSpc>
                <a:spcPct val="89100"/>
              </a:lnSpc>
              <a:spcBef>
                <a:spcPts val="400"/>
              </a:spcBef>
              <a:buSzPct val="100000"/>
              <a:buFont typeface="Arial"/>
              <a:buChar char="•"/>
              <a:defRPr sz="2400">
                <a:solidFill>
                  <a:srgbClr val="818284"/>
                </a:solidFill>
                <a:latin typeface="Arial"/>
                <a:ea typeface="Arial"/>
                <a:cs typeface="Arial"/>
                <a:sym typeface="Arial"/>
              </a:defRPr>
            </a:pPr>
            <a:endParaRPr sz="1600">
              <a:solidFill>
                <a:srgbClr val="3E305B"/>
              </a:solidFill>
            </a:endParaRPr>
          </a:p>
          <a:p>
            <a:pPr defTabSz="457200">
              <a:lnSpc>
                <a:spcPct val="89100"/>
              </a:lnSpc>
              <a:spcBef>
                <a:spcPts val="400"/>
              </a:spcBef>
              <a:defRPr sz="2400">
                <a:solidFill>
                  <a:srgbClr val="818284"/>
                </a:solidFill>
                <a:latin typeface="Arial"/>
                <a:ea typeface="Arial"/>
                <a:cs typeface="Arial"/>
                <a:sym typeface="Arial"/>
              </a:defRPr>
            </a:pPr>
            <a:endParaRPr sz="1600">
              <a:solidFill>
                <a:srgbClr val="3E305B"/>
              </a:solidFill>
            </a:endParaRPr>
          </a:p>
          <a:p>
            <a:pPr defTabSz="457200">
              <a:lnSpc>
                <a:spcPct val="89100"/>
              </a:lnSpc>
              <a:spcBef>
                <a:spcPts val="400"/>
              </a:spcBef>
              <a:defRPr sz="1600">
                <a:solidFill>
                  <a:srgbClr val="114670"/>
                </a:solidFill>
                <a:latin typeface="Arial"/>
                <a:ea typeface="Arial"/>
                <a:cs typeface="Arial"/>
                <a:sym typeface="Arial"/>
              </a:defRPr>
            </a:pPr>
            <a:r>
              <a:t> </a:t>
            </a:r>
          </a:p>
        </p:txBody>
      </p:sp>
      <p:sp>
        <p:nvSpPr>
          <p:cNvPr id="277" name="Shape 277"/>
          <p:cNvSpPr/>
          <p:nvPr/>
        </p:nvSpPr>
        <p:spPr>
          <a:xfrm flipH="1">
            <a:off x="9158288" y="5829308"/>
            <a:ext cx="1961644" cy="2"/>
          </a:xfrm>
          <a:prstGeom prst="line">
            <a:avLst/>
          </a:prstGeom>
          <a:ln w="38100">
            <a:solidFill>
              <a:srgbClr val="CCC45E"/>
            </a:solidFill>
          </a:ln>
        </p:spPr>
        <p:txBody>
          <a:bodyPr lIns="45718" tIns="45718" rIns="45718" bIns="45718"/>
          <a:lstStyle/>
          <a:p>
            <a:endParaRPr/>
          </a:p>
        </p:txBody>
      </p:sp>
    </p:spTree>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9" name="Shape 279"/>
          <p:cNvSpPr/>
          <p:nvPr/>
        </p:nvSpPr>
        <p:spPr>
          <a:xfrm>
            <a:off x="266470" y="429799"/>
            <a:ext cx="10512870" cy="412496"/>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rmAutofit/>
          </a:bodyPr>
          <a:lstStyle/>
          <a:p>
            <a:pPr defTabSz="457200">
              <a:lnSpc>
                <a:spcPct val="90000"/>
              </a:lnSpc>
              <a:defRPr sz="2200" b="1">
                <a:solidFill>
                  <a:srgbClr val="2E5890"/>
                </a:solidFill>
                <a:latin typeface="Arial"/>
                <a:ea typeface="Arial"/>
                <a:cs typeface="Arial"/>
                <a:sym typeface="Arial"/>
              </a:defRPr>
            </a:pPr>
            <a:r>
              <a:t>Bottom-up ethics. </a:t>
            </a:r>
            <a:r>
              <a:rPr>
                <a:solidFill>
                  <a:srgbClr val="CCC45E"/>
                </a:solidFill>
              </a:rPr>
              <a:t>Activities day 1. </a:t>
            </a:r>
          </a:p>
        </p:txBody>
      </p:sp>
      <p:sp>
        <p:nvSpPr>
          <p:cNvPr id="280" name="Shape 280"/>
          <p:cNvSpPr/>
          <p:nvPr/>
        </p:nvSpPr>
        <p:spPr>
          <a:xfrm>
            <a:off x="266470" y="1298827"/>
            <a:ext cx="10853461" cy="3913280"/>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lnSpcReduction="10000"/>
          </a:bodyPr>
          <a:lstStyle/>
          <a:p>
            <a:pPr defTabSz="457200">
              <a:lnSpc>
                <a:spcPct val="99000"/>
              </a:lnSpc>
              <a:spcBef>
                <a:spcPts val="400"/>
              </a:spcBef>
              <a:defRPr sz="2400" b="1">
                <a:solidFill>
                  <a:srgbClr val="818284"/>
                </a:solidFill>
                <a:latin typeface="Arial"/>
                <a:ea typeface="Arial"/>
                <a:cs typeface="Arial"/>
                <a:sym typeface="Arial"/>
              </a:defRPr>
            </a:pPr>
            <a:r>
              <a:t>Activity: Brainstorm Individually </a:t>
            </a:r>
            <a:endParaRPr>
              <a:solidFill>
                <a:srgbClr val="3E305B"/>
              </a:solidFill>
            </a:endParaRPr>
          </a:p>
          <a:p>
            <a:pPr defTabSz="457200">
              <a:lnSpc>
                <a:spcPct val="99000"/>
              </a:lnSpc>
              <a:spcBef>
                <a:spcPts val="400"/>
              </a:spcBef>
              <a:defRPr sz="2600" b="1">
                <a:solidFill>
                  <a:srgbClr val="818284"/>
                </a:solidFill>
                <a:latin typeface="Arial"/>
                <a:ea typeface="Arial"/>
                <a:cs typeface="Arial"/>
                <a:sym typeface="Arial"/>
              </a:defRPr>
            </a:pPr>
            <a:endParaRPr>
              <a:solidFill>
                <a:srgbClr val="3E305B"/>
              </a:solidFill>
            </a:endParaRPr>
          </a:p>
          <a:p>
            <a:pPr marL="342900" indent="-342900" defTabSz="457200">
              <a:lnSpc>
                <a:spcPct val="99000"/>
              </a:lnSpc>
              <a:spcBef>
                <a:spcPts val="400"/>
              </a:spcBef>
              <a:buSzPct val="100000"/>
              <a:buFont typeface="Arial"/>
              <a:buChar char="•"/>
              <a:defRPr sz="2400">
                <a:solidFill>
                  <a:srgbClr val="818284"/>
                </a:solidFill>
                <a:latin typeface="Arial"/>
                <a:ea typeface="Arial"/>
                <a:cs typeface="Arial"/>
                <a:sym typeface="Arial"/>
              </a:defRPr>
            </a:pPr>
            <a:r>
              <a:t>It’s time to think about the future of ethics for students! </a:t>
            </a:r>
            <a:endParaRPr>
              <a:solidFill>
                <a:srgbClr val="3E305B"/>
              </a:solidFill>
            </a:endParaRPr>
          </a:p>
          <a:p>
            <a:pPr marL="342900" indent="-342900" defTabSz="457200">
              <a:lnSpc>
                <a:spcPct val="99000"/>
              </a:lnSpc>
              <a:spcBef>
                <a:spcPts val="400"/>
              </a:spcBef>
              <a:buSzPct val="100000"/>
              <a:buFont typeface="Arial"/>
              <a:buChar char="•"/>
              <a:defRPr sz="2400">
                <a:solidFill>
                  <a:srgbClr val="818284"/>
                </a:solidFill>
                <a:latin typeface="Arial"/>
                <a:ea typeface="Arial"/>
                <a:cs typeface="Arial"/>
                <a:sym typeface="Arial"/>
              </a:defRPr>
            </a:pPr>
            <a:r>
              <a:t>Your goal is to come up with an ethical experience/solution for future  students – this could be a code, toolkit, guidebook or something else to create awareness and encourage communication. (5 minutes)</a:t>
            </a:r>
            <a:endParaRPr>
              <a:solidFill>
                <a:srgbClr val="3E305B"/>
              </a:solidFill>
            </a:endParaRPr>
          </a:p>
          <a:p>
            <a:pPr marL="342900" indent="-342900" defTabSz="457200">
              <a:lnSpc>
                <a:spcPct val="99000"/>
              </a:lnSpc>
              <a:spcBef>
                <a:spcPts val="400"/>
              </a:spcBef>
              <a:buSzPct val="100000"/>
              <a:buFont typeface="Arial"/>
              <a:buChar char="•"/>
              <a:defRPr sz="2400">
                <a:solidFill>
                  <a:srgbClr val="818284"/>
                </a:solidFill>
                <a:latin typeface="Arial"/>
                <a:ea typeface="Arial"/>
                <a:cs typeface="Arial"/>
                <a:sym typeface="Arial"/>
              </a:defRPr>
            </a:pPr>
            <a:endParaRPr>
              <a:solidFill>
                <a:srgbClr val="3E305B"/>
              </a:solidFill>
            </a:endParaRPr>
          </a:p>
          <a:p>
            <a:pPr marL="342900" lvl="2" indent="-342900" defTabSz="457200">
              <a:lnSpc>
                <a:spcPct val="99000"/>
              </a:lnSpc>
              <a:spcBef>
                <a:spcPts val="400"/>
              </a:spcBef>
              <a:buSzPct val="100000"/>
              <a:buFont typeface="Arial"/>
              <a:buChar char="•"/>
              <a:defRPr sz="2400">
                <a:solidFill>
                  <a:srgbClr val="818284"/>
                </a:solidFill>
                <a:latin typeface="Arial"/>
                <a:ea typeface="Arial"/>
                <a:cs typeface="Arial"/>
                <a:sym typeface="Arial"/>
              </a:defRPr>
            </a:pPr>
            <a:endParaRPr>
              <a:solidFill>
                <a:srgbClr val="3E305B"/>
              </a:solidFill>
            </a:endParaRPr>
          </a:p>
          <a:p>
            <a:pPr defTabSz="457200">
              <a:lnSpc>
                <a:spcPct val="99000"/>
              </a:lnSpc>
              <a:spcBef>
                <a:spcPts val="400"/>
              </a:spcBef>
              <a:defRPr sz="2400">
                <a:solidFill>
                  <a:srgbClr val="818284"/>
                </a:solidFill>
                <a:latin typeface="Arial"/>
                <a:ea typeface="Arial"/>
                <a:cs typeface="Arial"/>
                <a:sym typeface="Arial"/>
              </a:defRPr>
            </a:pPr>
            <a:endParaRPr>
              <a:solidFill>
                <a:srgbClr val="3E305B"/>
              </a:solidFill>
            </a:endParaRPr>
          </a:p>
          <a:p>
            <a:pPr defTabSz="457200">
              <a:lnSpc>
                <a:spcPct val="99000"/>
              </a:lnSpc>
              <a:spcBef>
                <a:spcPts val="400"/>
              </a:spcBef>
              <a:defRPr>
                <a:solidFill>
                  <a:srgbClr val="114670"/>
                </a:solidFill>
                <a:latin typeface="Arial"/>
                <a:ea typeface="Arial"/>
                <a:cs typeface="Arial"/>
                <a:sym typeface="Arial"/>
              </a:defRPr>
            </a:pPr>
            <a:r>
              <a:t> </a:t>
            </a:r>
          </a:p>
        </p:txBody>
      </p:sp>
      <p:sp>
        <p:nvSpPr>
          <p:cNvPr id="281" name="Shape 281"/>
          <p:cNvSpPr/>
          <p:nvPr/>
        </p:nvSpPr>
        <p:spPr>
          <a:xfrm flipH="1">
            <a:off x="9158288" y="5829308"/>
            <a:ext cx="1961644" cy="2"/>
          </a:xfrm>
          <a:prstGeom prst="line">
            <a:avLst/>
          </a:prstGeom>
          <a:ln w="38100">
            <a:solidFill>
              <a:srgbClr val="CCC45E"/>
            </a:solidFill>
          </a:ln>
        </p:spPr>
        <p:txBody>
          <a:bodyPr lIns="45718" tIns="45718" rIns="45718" bIns="45718"/>
          <a:lstStyle/>
          <a:p>
            <a:endParaRPr/>
          </a:p>
        </p:txBody>
      </p:sp>
    </p:spTree>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3" name="Shape 283"/>
          <p:cNvSpPr/>
          <p:nvPr/>
        </p:nvSpPr>
        <p:spPr>
          <a:xfrm>
            <a:off x="266470" y="429799"/>
            <a:ext cx="10512870" cy="412496"/>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rmAutofit/>
          </a:bodyPr>
          <a:lstStyle/>
          <a:p>
            <a:pPr defTabSz="457200">
              <a:lnSpc>
                <a:spcPct val="90000"/>
              </a:lnSpc>
              <a:defRPr sz="2200" b="1">
                <a:solidFill>
                  <a:srgbClr val="2E5890"/>
                </a:solidFill>
                <a:latin typeface="Arial"/>
                <a:ea typeface="Arial"/>
                <a:cs typeface="Arial"/>
                <a:sym typeface="Arial"/>
              </a:defRPr>
            </a:pPr>
            <a:r>
              <a:t>Bottom-up ethics. </a:t>
            </a:r>
            <a:r>
              <a:rPr>
                <a:solidFill>
                  <a:srgbClr val="CCC45E"/>
                </a:solidFill>
              </a:rPr>
              <a:t>Activities day 1. </a:t>
            </a:r>
          </a:p>
        </p:txBody>
      </p:sp>
      <p:sp>
        <p:nvSpPr>
          <p:cNvPr id="284" name="Shape 284"/>
          <p:cNvSpPr/>
          <p:nvPr/>
        </p:nvSpPr>
        <p:spPr>
          <a:xfrm>
            <a:off x="266470" y="1298827"/>
            <a:ext cx="10853461" cy="4265423"/>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lnSpcReduction="10000"/>
          </a:bodyPr>
          <a:lstStyle/>
          <a:p>
            <a:pPr defTabSz="457200">
              <a:lnSpc>
                <a:spcPct val="99000"/>
              </a:lnSpc>
              <a:spcBef>
                <a:spcPts val="400"/>
              </a:spcBef>
              <a:defRPr sz="2400" b="1">
                <a:solidFill>
                  <a:srgbClr val="818284"/>
                </a:solidFill>
                <a:latin typeface="Arial"/>
                <a:ea typeface="Arial"/>
                <a:cs typeface="Arial"/>
                <a:sym typeface="Arial"/>
              </a:defRPr>
            </a:pPr>
            <a:r>
              <a:t>Activity: Brainstorm As a Group </a:t>
            </a:r>
            <a:endParaRPr>
              <a:solidFill>
                <a:srgbClr val="3E305B"/>
              </a:solidFill>
            </a:endParaRPr>
          </a:p>
          <a:p>
            <a:pPr defTabSz="457200">
              <a:lnSpc>
                <a:spcPct val="99000"/>
              </a:lnSpc>
              <a:spcBef>
                <a:spcPts val="400"/>
              </a:spcBef>
              <a:defRPr sz="2600" b="1">
                <a:solidFill>
                  <a:srgbClr val="818284"/>
                </a:solidFill>
                <a:latin typeface="Arial"/>
                <a:ea typeface="Arial"/>
                <a:cs typeface="Arial"/>
                <a:sym typeface="Arial"/>
              </a:defRPr>
            </a:pPr>
            <a:endParaRPr>
              <a:solidFill>
                <a:srgbClr val="3E305B"/>
              </a:solidFill>
            </a:endParaRPr>
          </a:p>
          <a:p>
            <a:pPr marL="342900" indent="-342900" defTabSz="457200">
              <a:lnSpc>
                <a:spcPct val="99000"/>
              </a:lnSpc>
              <a:spcBef>
                <a:spcPts val="400"/>
              </a:spcBef>
              <a:buSzPct val="100000"/>
              <a:buFont typeface="Arial"/>
              <a:buChar char="•"/>
              <a:defRPr sz="2400">
                <a:solidFill>
                  <a:srgbClr val="818284"/>
                </a:solidFill>
                <a:latin typeface="Arial"/>
                <a:ea typeface="Arial"/>
                <a:cs typeface="Arial"/>
                <a:sym typeface="Arial"/>
              </a:defRPr>
            </a:pPr>
            <a:r>
              <a:t>Share all the ideas you brainstormed within your group. Add all the post-it notes to a large easel pad. Each group member votes on 3 of their favorite ideas. </a:t>
            </a:r>
            <a:endParaRPr>
              <a:solidFill>
                <a:srgbClr val="3E305B"/>
              </a:solidFill>
            </a:endParaRPr>
          </a:p>
          <a:p>
            <a:pPr marL="342900" indent="-342900" defTabSz="457200">
              <a:lnSpc>
                <a:spcPct val="99000"/>
              </a:lnSpc>
              <a:spcBef>
                <a:spcPts val="400"/>
              </a:spcBef>
              <a:buSzPct val="100000"/>
              <a:buFont typeface="Arial"/>
              <a:buChar char="•"/>
              <a:defRPr sz="2400">
                <a:solidFill>
                  <a:srgbClr val="818284"/>
                </a:solidFill>
                <a:latin typeface="Arial"/>
                <a:ea typeface="Arial"/>
                <a:cs typeface="Arial"/>
                <a:sym typeface="Arial"/>
              </a:defRPr>
            </a:pPr>
            <a:r>
              <a:t>The idea with the most votes will be the idea your group prototypes on Day 2! </a:t>
            </a:r>
            <a:endParaRPr>
              <a:solidFill>
                <a:srgbClr val="3E305B"/>
              </a:solidFill>
            </a:endParaRPr>
          </a:p>
          <a:p>
            <a:pPr marL="342900" indent="-342900" defTabSz="457200">
              <a:lnSpc>
                <a:spcPct val="99000"/>
              </a:lnSpc>
              <a:spcBef>
                <a:spcPts val="400"/>
              </a:spcBef>
              <a:buSzPct val="100000"/>
              <a:buFont typeface="Arial"/>
              <a:buChar char="•"/>
              <a:defRPr sz="2400">
                <a:solidFill>
                  <a:srgbClr val="818284"/>
                </a:solidFill>
                <a:latin typeface="Arial"/>
                <a:ea typeface="Arial"/>
                <a:cs typeface="Arial"/>
                <a:sym typeface="Arial"/>
              </a:defRPr>
            </a:pPr>
            <a:endParaRPr>
              <a:solidFill>
                <a:srgbClr val="3E305B"/>
              </a:solidFill>
            </a:endParaRPr>
          </a:p>
          <a:p>
            <a:pPr marL="342900" lvl="2" indent="-342900" defTabSz="457200">
              <a:lnSpc>
                <a:spcPct val="99000"/>
              </a:lnSpc>
              <a:spcBef>
                <a:spcPts val="400"/>
              </a:spcBef>
              <a:buSzPct val="100000"/>
              <a:buFont typeface="Arial"/>
              <a:buChar char="•"/>
              <a:defRPr sz="2400">
                <a:solidFill>
                  <a:srgbClr val="818284"/>
                </a:solidFill>
                <a:latin typeface="Arial"/>
                <a:ea typeface="Arial"/>
                <a:cs typeface="Arial"/>
                <a:sym typeface="Arial"/>
              </a:defRPr>
            </a:pPr>
            <a:endParaRPr>
              <a:solidFill>
                <a:srgbClr val="3E305B"/>
              </a:solidFill>
            </a:endParaRPr>
          </a:p>
          <a:p>
            <a:pPr defTabSz="457200">
              <a:lnSpc>
                <a:spcPct val="99000"/>
              </a:lnSpc>
              <a:spcBef>
                <a:spcPts val="400"/>
              </a:spcBef>
              <a:defRPr sz="2400">
                <a:solidFill>
                  <a:srgbClr val="818284"/>
                </a:solidFill>
                <a:latin typeface="Arial"/>
                <a:ea typeface="Arial"/>
                <a:cs typeface="Arial"/>
                <a:sym typeface="Arial"/>
              </a:defRPr>
            </a:pPr>
            <a:endParaRPr>
              <a:solidFill>
                <a:srgbClr val="3E305B"/>
              </a:solidFill>
            </a:endParaRPr>
          </a:p>
          <a:p>
            <a:pPr defTabSz="457200">
              <a:lnSpc>
                <a:spcPct val="99000"/>
              </a:lnSpc>
              <a:spcBef>
                <a:spcPts val="400"/>
              </a:spcBef>
              <a:defRPr>
                <a:solidFill>
                  <a:srgbClr val="114670"/>
                </a:solidFill>
                <a:latin typeface="Arial"/>
                <a:ea typeface="Arial"/>
                <a:cs typeface="Arial"/>
                <a:sym typeface="Arial"/>
              </a:defRPr>
            </a:pPr>
            <a:r>
              <a:t> </a:t>
            </a:r>
          </a:p>
        </p:txBody>
      </p:sp>
      <p:sp>
        <p:nvSpPr>
          <p:cNvPr id="285" name="Shape 285"/>
          <p:cNvSpPr/>
          <p:nvPr/>
        </p:nvSpPr>
        <p:spPr>
          <a:xfrm flipH="1">
            <a:off x="9158288" y="5829308"/>
            <a:ext cx="1961644" cy="2"/>
          </a:xfrm>
          <a:prstGeom prst="line">
            <a:avLst/>
          </a:prstGeom>
          <a:ln w="38100">
            <a:solidFill>
              <a:srgbClr val="CCC45E"/>
            </a:solidFill>
          </a:ln>
        </p:spPr>
        <p:txBody>
          <a:bodyPr lIns="45718" tIns="45718" rIns="45718" bIns="45718"/>
          <a:lstStyle/>
          <a:p>
            <a:endParaRPr/>
          </a:p>
        </p:txBody>
      </p:sp>
    </p:spTree>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7" name="Shape 287"/>
          <p:cNvSpPr/>
          <p:nvPr/>
        </p:nvSpPr>
        <p:spPr>
          <a:xfrm>
            <a:off x="266470" y="429799"/>
            <a:ext cx="10512870" cy="412496"/>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rmAutofit/>
          </a:bodyPr>
          <a:lstStyle/>
          <a:p>
            <a:pPr defTabSz="457200">
              <a:lnSpc>
                <a:spcPct val="90000"/>
              </a:lnSpc>
              <a:defRPr sz="2200" b="1">
                <a:solidFill>
                  <a:srgbClr val="2E5890"/>
                </a:solidFill>
                <a:latin typeface="Arial"/>
                <a:ea typeface="Arial"/>
                <a:cs typeface="Arial"/>
                <a:sym typeface="Arial"/>
              </a:defRPr>
            </a:pPr>
            <a:r>
              <a:t>Bottom-up ethics. </a:t>
            </a:r>
            <a:r>
              <a:rPr>
                <a:solidFill>
                  <a:srgbClr val="CCC45E"/>
                </a:solidFill>
              </a:rPr>
              <a:t>Activities day 2. </a:t>
            </a:r>
          </a:p>
        </p:txBody>
      </p:sp>
      <p:sp>
        <p:nvSpPr>
          <p:cNvPr id="288" name="Shape 288"/>
          <p:cNvSpPr/>
          <p:nvPr/>
        </p:nvSpPr>
        <p:spPr>
          <a:xfrm>
            <a:off x="266470" y="1298826"/>
            <a:ext cx="10853461" cy="542476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a:bodyPr>
          <a:lstStyle/>
          <a:p>
            <a:pPr defTabSz="457200">
              <a:lnSpc>
                <a:spcPct val="89100"/>
              </a:lnSpc>
              <a:spcBef>
                <a:spcPts val="400"/>
              </a:spcBef>
              <a:defRPr sz="2400" b="1">
                <a:solidFill>
                  <a:srgbClr val="818284"/>
                </a:solidFill>
                <a:latin typeface="Arial"/>
                <a:ea typeface="Arial"/>
                <a:cs typeface="Arial"/>
                <a:sym typeface="Arial"/>
              </a:defRPr>
            </a:pPr>
            <a:r>
              <a:rPr dirty="0"/>
              <a:t>Activity: Prototype </a:t>
            </a:r>
            <a:endParaRPr sz="2600" dirty="0"/>
          </a:p>
          <a:p>
            <a:pPr defTabSz="457200">
              <a:lnSpc>
                <a:spcPct val="89100"/>
              </a:lnSpc>
              <a:spcBef>
                <a:spcPts val="400"/>
              </a:spcBef>
              <a:defRPr sz="2400">
                <a:solidFill>
                  <a:srgbClr val="818284"/>
                </a:solidFill>
                <a:latin typeface="Arial"/>
                <a:ea typeface="Arial"/>
                <a:cs typeface="Arial"/>
                <a:sym typeface="Arial"/>
              </a:defRPr>
            </a:pPr>
            <a:r>
              <a:rPr dirty="0"/>
              <a:t>In your group, expand the idea your group voted on at the end of brainstorming. </a:t>
            </a:r>
            <a:endParaRPr sz="1600" dirty="0">
              <a:solidFill>
                <a:srgbClr val="3E305B"/>
              </a:solidFill>
            </a:endParaRPr>
          </a:p>
          <a:p>
            <a:pPr defTabSz="457200">
              <a:lnSpc>
                <a:spcPct val="89100"/>
              </a:lnSpc>
              <a:spcBef>
                <a:spcPts val="400"/>
              </a:spcBef>
              <a:defRPr sz="2400">
                <a:solidFill>
                  <a:srgbClr val="818284"/>
                </a:solidFill>
                <a:latin typeface="Arial"/>
                <a:ea typeface="Arial"/>
                <a:cs typeface="Arial"/>
                <a:sym typeface="Arial"/>
              </a:defRPr>
            </a:pPr>
            <a:r>
              <a:rPr dirty="0"/>
              <a:t>(15 minutes)</a:t>
            </a:r>
            <a:endParaRPr sz="1600" dirty="0">
              <a:solidFill>
                <a:srgbClr val="3E305B"/>
              </a:solidFill>
            </a:endParaRPr>
          </a:p>
          <a:p>
            <a:pPr defTabSz="457200">
              <a:lnSpc>
                <a:spcPct val="89100"/>
              </a:lnSpc>
              <a:spcBef>
                <a:spcPts val="400"/>
              </a:spcBef>
              <a:defRPr sz="2400">
                <a:solidFill>
                  <a:srgbClr val="818284"/>
                </a:solidFill>
                <a:latin typeface="Arial"/>
                <a:ea typeface="Arial"/>
                <a:cs typeface="Arial"/>
                <a:sym typeface="Arial"/>
              </a:defRPr>
            </a:pPr>
            <a:r>
              <a:rPr dirty="0"/>
              <a:t>Think about the following…</a:t>
            </a:r>
            <a:endParaRPr sz="1600" dirty="0">
              <a:solidFill>
                <a:srgbClr val="3E305B"/>
              </a:solidFill>
            </a:endParaRPr>
          </a:p>
          <a:p>
            <a:pPr marL="342900" indent="-342900" defTabSz="457200">
              <a:lnSpc>
                <a:spcPct val="89100"/>
              </a:lnSpc>
              <a:spcBef>
                <a:spcPts val="400"/>
              </a:spcBef>
              <a:buSzPct val="100000"/>
              <a:buFont typeface="Arial"/>
              <a:buChar char="•"/>
              <a:defRPr sz="2400">
                <a:solidFill>
                  <a:srgbClr val="818284"/>
                </a:solidFill>
                <a:latin typeface="Arial"/>
                <a:ea typeface="Arial"/>
                <a:cs typeface="Arial"/>
                <a:sym typeface="Arial"/>
              </a:defRPr>
            </a:pPr>
            <a:r>
              <a:rPr dirty="0"/>
              <a:t>What is the problem this is solving?</a:t>
            </a:r>
            <a:endParaRPr sz="1600" dirty="0">
              <a:solidFill>
                <a:srgbClr val="3E305B"/>
              </a:solidFill>
            </a:endParaRPr>
          </a:p>
          <a:p>
            <a:pPr marL="342900" indent="-342900" defTabSz="457200">
              <a:lnSpc>
                <a:spcPct val="89100"/>
              </a:lnSpc>
              <a:spcBef>
                <a:spcPts val="400"/>
              </a:spcBef>
              <a:buSzPct val="100000"/>
              <a:buFont typeface="Arial"/>
              <a:buChar char="•"/>
              <a:defRPr sz="2400">
                <a:solidFill>
                  <a:srgbClr val="818284"/>
                </a:solidFill>
                <a:latin typeface="Arial"/>
                <a:ea typeface="Arial"/>
                <a:cs typeface="Arial"/>
                <a:sym typeface="Arial"/>
              </a:defRPr>
            </a:pPr>
            <a:r>
              <a:rPr dirty="0"/>
              <a:t>Who is this for?</a:t>
            </a:r>
            <a:endParaRPr sz="1600" dirty="0">
              <a:solidFill>
                <a:srgbClr val="3E305B"/>
              </a:solidFill>
            </a:endParaRPr>
          </a:p>
          <a:p>
            <a:pPr marL="342900" indent="-342900" defTabSz="457200">
              <a:lnSpc>
                <a:spcPct val="89100"/>
              </a:lnSpc>
              <a:spcBef>
                <a:spcPts val="400"/>
              </a:spcBef>
              <a:buSzPct val="100000"/>
              <a:buFont typeface="Arial"/>
              <a:buChar char="•"/>
              <a:defRPr sz="2400">
                <a:solidFill>
                  <a:srgbClr val="818284"/>
                </a:solidFill>
                <a:latin typeface="Arial"/>
                <a:ea typeface="Arial"/>
                <a:cs typeface="Arial"/>
                <a:sym typeface="Arial"/>
              </a:defRPr>
            </a:pPr>
            <a:r>
              <a:rPr dirty="0"/>
              <a:t>How would you describe it?</a:t>
            </a:r>
            <a:endParaRPr sz="1600" dirty="0">
              <a:solidFill>
                <a:srgbClr val="3E305B"/>
              </a:solidFill>
            </a:endParaRPr>
          </a:p>
          <a:p>
            <a:pPr marL="342900" indent="-342900" defTabSz="457200">
              <a:lnSpc>
                <a:spcPct val="89100"/>
              </a:lnSpc>
              <a:spcBef>
                <a:spcPts val="400"/>
              </a:spcBef>
              <a:buSzPct val="100000"/>
              <a:buFont typeface="Arial"/>
              <a:buChar char="•"/>
              <a:defRPr sz="2400">
                <a:solidFill>
                  <a:srgbClr val="818284"/>
                </a:solidFill>
                <a:latin typeface="Arial"/>
                <a:ea typeface="Arial"/>
                <a:cs typeface="Arial"/>
                <a:sym typeface="Arial"/>
              </a:defRPr>
            </a:pPr>
            <a:r>
              <a:rPr dirty="0"/>
              <a:t>How do students, mentors, and/or other people involved come to know about it?</a:t>
            </a:r>
            <a:endParaRPr sz="1600" dirty="0">
              <a:solidFill>
                <a:srgbClr val="3E305B"/>
              </a:solidFill>
            </a:endParaRPr>
          </a:p>
          <a:p>
            <a:pPr marL="342900" indent="-342900" defTabSz="457200">
              <a:lnSpc>
                <a:spcPct val="89100"/>
              </a:lnSpc>
              <a:spcBef>
                <a:spcPts val="400"/>
              </a:spcBef>
              <a:buSzPct val="100000"/>
              <a:buFont typeface="Arial"/>
              <a:buChar char="•"/>
              <a:defRPr sz="2400">
                <a:solidFill>
                  <a:srgbClr val="818284"/>
                </a:solidFill>
                <a:latin typeface="Arial"/>
                <a:ea typeface="Arial"/>
                <a:cs typeface="Arial"/>
                <a:sym typeface="Arial"/>
              </a:defRPr>
            </a:pPr>
            <a:r>
              <a:t>How long is it used for?</a:t>
            </a:r>
            <a:endParaRPr sz="1600">
              <a:solidFill>
                <a:srgbClr val="3E305B"/>
              </a:solidFill>
            </a:endParaRPr>
          </a:p>
          <a:p>
            <a:pPr marL="342900" indent="-342900" defTabSz="457200">
              <a:lnSpc>
                <a:spcPct val="89100"/>
              </a:lnSpc>
              <a:spcBef>
                <a:spcPts val="400"/>
              </a:spcBef>
              <a:buSzPct val="100000"/>
              <a:buFont typeface="Arial"/>
              <a:buChar char="•"/>
              <a:defRPr sz="2400">
                <a:solidFill>
                  <a:srgbClr val="818284"/>
                </a:solidFill>
                <a:latin typeface="Arial"/>
                <a:ea typeface="Arial"/>
                <a:cs typeface="Arial"/>
                <a:sym typeface="Arial"/>
              </a:defRPr>
            </a:pPr>
            <a:r>
              <a:rPr dirty="0"/>
              <a:t>What are the outcomes of it being used?</a:t>
            </a:r>
            <a:endParaRPr sz="1600" dirty="0">
              <a:solidFill>
                <a:srgbClr val="3E305B"/>
              </a:solidFill>
            </a:endParaRPr>
          </a:p>
          <a:p>
            <a:pPr marL="342900" indent="-342900" defTabSz="457200">
              <a:lnSpc>
                <a:spcPct val="89100"/>
              </a:lnSpc>
              <a:spcBef>
                <a:spcPts val="400"/>
              </a:spcBef>
              <a:buSzPct val="100000"/>
              <a:buFont typeface="Arial"/>
              <a:buChar char="•"/>
              <a:defRPr sz="2400">
                <a:solidFill>
                  <a:srgbClr val="818284"/>
                </a:solidFill>
                <a:latin typeface="Arial"/>
                <a:ea typeface="Arial"/>
                <a:cs typeface="Arial"/>
                <a:sym typeface="Arial"/>
              </a:defRPr>
            </a:pPr>
            <a:r>
              <a:rPr dirty="0"/>
              <a:t>Who benefits from it? Who may be harmed by it?</a:t>
            </a:r>
            <a:endParaRPr sz="1600" dirty="0">
              <a:solidFill>
                <a:srgbClr val="3E305B"/>
              </a:solidFill>
            </a:endParaRPr>
          </a:p>
          <a:p>
            <a:pPr marL="342900" lvl="2" indent="-342900" defTabSz="457200">
              <a:lnSpc>
                <a:spcPct val="89100"/>
              </a:lnSpc>
              <a:spcBef>
                <a:spcPts val="400"/>
              </a:spcBef>
              <a:buSzPct val="100000"/>
              <a:buFont typeface="Arial"/>
              <a:buChar char="•"/>
              <a:defRPr sz="2400">
                <a:solidFill>
                  <a:srgbClr val="818284"/>
                </a:solidFill>
                <a:latin typeface="Arial"/>
                <a:ea typeface="Arial"/>
                <a:cs typeface="Arial"/>
                <a:sym typeface="Arial"/>
              </a:defRPr>
            </a:pPr>
            <a:endParaRPr sz="1600" dirty="0">
              <a:solidFill>
                <a:srgbClr val="3E305B"/>
              </a:solidFill>
            </a:endParaRPr>
          </a:p>
          <a:p>
            <a:pPr defTabSz="457200">
              <a:lnSpc>
                <a:spcPct val="89100"/>
              </a:lnSpc>
              <a:spcBef>
                <a:spcPts val="400"/>
              </a:spcBef>
              <a:defRPr sz="2400">
                <a:solidFill>
                  <a:srgbClr val="818284"/>
                </a:solidFill>
                <a:latin typeface="Arial"/>
                <a:ea typeface="Arial"/>
                <a:cs typeface="Arial"/>
                <a:sym typeface="Arial"/>
              </a:defRPr>
            </a:pPr>
            <a:endParaRPr sz="1600" dirty="0">
              <a:solidFill>
                <a:srgbClr val="3E305B"/>
              </a:solidFill>
            </a:endParaRPr>
          </a:p>
          <a:p>
            <a:pPr defTabSz="457200">
              <a:lnSpc>
                <a:spcPct val="89100"/>
              </a:lnSpc>
              <a:spcBef>
                <a:spcPts val="400"/>
              </a:spcBef>
              <a:defRPr sz="1600">
                <a:solidFill>
                  <a:srgbClr val="114670"/>
                </a:solidFill>
                <a:latin typeface="Arial"/>
                <a:ea typeface="Arial"/>
                <a:cs typeface="Arial"/>
                <a:sym typeface="Arial"/>
              </a:defRPr>
            </a:pPr>
            <a:r>
              <a:rPr dirty="0"/>
              <a:t> </a:t>
            </a:r>
          </a:p>
        </p:txBody>
      </p:sp>
      <p:sp>
        <p:nvSpPr>
          <p:cNvPr id="289" name="Shape 289"/>
          <p:cNvSpPr/>
          <p:nvPr/>
        </p:nvSpPr>
        <p:spPr>
          <a:xfrm flipH="1">
            <a:off x="9158288" y="5829308"/>
            <a:ext cx="1961644" cy="2"/>
          </a:xfrm>
          <a:prstGeom prst="line">
            <a:avLst/>
          </a:prstGeom>
          <a:ln w="38100">
            <a:solidFill>
              <a:srgbClr val="CCC45E"/>
            </a:solidFill>
          </a:ln>
        </p:spPr>
        <p:txBody>
          <a:bodyPr lIns="45718" tIns="45718" rIns="45718" bIns="45718"/>
          <a:lstStyle/>
          <a:p>
            <a:endParaRPr/>
          </a:p>
        </p:txBody>
      </p:sp>
    </p:spTree>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1" name="Shape 291"/>
          <p:cNvSpPr/>
          <p:nvPr/>
        </p:nvSpPr>
        <p:spPr>
          <a:xfrm>
            <a:off x="266470" y="429799"/>
            <a:ext cx="10512870" cy="412496"/>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rmAutofit/>
          </a:bodyPr>
          <a:lstStyle/>
          <a:p>
            <a:pPr defTabSz="457200">
              <a:lnSpc>
                <a:spcPct val="90000"/>
              </a:lnSpc>
              <a:defRPr sz="2200" b="1">
                <a:solidFill>
                  <a:srgbClr val="2E5890"/>
                </a:solidFill>
                <a:latin typeface="Arial"/>
                <a:ea typeface="Arial"/>
                <a:cs typeface="Arial"/>
                <a:sym typeface="Arial"/>
              </a:defRPr>
            </a:pPr>
            <a:r>
              <a:t>Bottom-up ethics. </a:t>
            </a:r>
            <a:r>
              <a:rPr>
                <a:solidFill>
                  <a:srgbClr val="CCC45E"/>
                </a:solidFill>
              </a:rPr>
              <a:t>Activities day 2. </a:t>
            </a:r>
          </a:p>
        </p:txBody>
      </p:sp>
      <p:sp>
        <p:nvSpPr>
          <p:cNvPr id="292" name="Shape 292"/>
          <p:cNvSpPr/>
          <p:nvPr/>
        </p:nvSpPr>
        <p:spPr>
          <a:xfrm>
            <a:off x="266470" y="1298827"/>
            <a:ext cx="10853461" cy="5290125"/>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a:bodyPr>
          <a:lstStyle/>
          <a:p>
            <a:pPr defTabSz="457200">
              <a:lnSpc>
                <a:spcPct val="79200"/>
              </a:lnSpc>
              <a:spcBef>
                <a:spcPts val="400"/>
              </a:spcBef>
              <a:defRPr sz="2400" b="1">
                <a:solidFill>
                  <a:srgbClr val="818284"/>
                </a:solidFill>
                <a:latin typeface="Arial"/>
                <a:ea typeface="Arial"/>
                <a:cs typeface="Arial"/>
                <a:sym typeface="Arial"/>
              </a:defRPr>
            </a:pPr>
            <a:r>
              <a:t>Activity: Craft your story </a:t>
            </a:r>
            <a:endParaRPr sz="1600">
              <a:solidFill>
                <a:srgbClr val="3E305B"/>
              </a:solidFill>
            </a:endParaRPr>
          </a:p>
          <a:p>
            <a:pPr defTabSz="457200">
              <a:lnSpc>
                <a:spcPct val="79200"/>
              </a:lnSpc>
              <a:spcBef>
                <a:spcPts val="400"/>
              </a:spcBef>
              <a:defRPr sz="2600" b="1">
                <a:solidFill>
                  <a:srgbClr val="818284"/>
                </a:solidFill>
                <a:latin typeface="Arial"/>
                <a:ea typeface="Arial"/>
                <a:cs typeface="Arial"/>
                <a:sym typeface="Arial"/>
              </a:defRPr>
            </a:pPr>
            <a:endParaRPr sz="1600">
              <a:solidFill>
                <a:srgbClr val="3E305B"/>
              </a:solidFill>
            </a:endParaRPr>
          </a:p>
          <a:p>
            <a:pPr defTabSz="457200">
              <a:lnSpc>
                <a:spcPct val="79200"/>
              </a:lnSpc>
              <a:spcBef>
                <a:spcPts val="400"/>
              </a:spcBef>
              <a:defRPr sz="2400">
                <a:solidFill>
                  <a:srgbClr val="818284"/>
                </a:solidFill>
                <a:latin typeface="Arial"/>
                <a:ea typeface="Arial"/>
                <a:cs typeface="Arial"/>
                <a:sym typeface="Arial"/>
              </a:defRPr>
            </a:pPr>
            <a:r>
              <a:t>Craft a 2-3 minute story to communicate your idea and prototype to the entire class. This can be done by creating a poster, story board, sculpture, performance, etc. </a:t>
            </a:r>
            <a:endParaRPr sz="1600">
              <a:solidFill>
                <a:srgbClr val="3E305B"/>
              </a:solidFill>
            </a:endParaRPr>
          </a:p>
          <a:p>
            <a:pPr defTabSz="457200">
              <a:lnSpc>
                <a:spcPct val="79200"/>
              </a:lnSpc>
              <a:spcBef>
                <a:spcPts val="400"/>
              </a:spcBef>
              <a:defRPr sz="2400">
                <a:solidFill>
                  <a:srgbClr val="818284"/>
                </a:solidFill>
                <a:latin typeface="Arial"/>
                <a:ea typeface="Arial"/>
                <a:cs typeface="Arial"/>
                <a:sym typeface="Arial"/>
              </a:defRPr>
            </a:pPr>
            <a:r>
              <a:t>(10 minutes)</a:t>
            </a:r>
            <a:endParaRPr sz="1600">
              <a:solidFill>
                <a:srgbClr val="3E305B"/>
              </a:solidFill>
            </a:endParaRPr>
          </a:p>
          <a:p>
            <a:pPr defTabSz="457200">
              <a:lnSpc>
                <a:spcPct val="79200"/>
              </a:lnSpc>
              <a:spcBef>
                <a:spcPts val="400"/>
              </a:spcBef>
              <a:defRPr sz="2600">
                <a:solidFill>
                  <a:srgbClr val="818284"/>
                </a:solidFill>
                <a:latin typeface="Arial"/>
                <a:ea typeface="Arial"/>
                <a:cs typeface="Arial"/>
                <a:sym typeface="Arial"/>
              </a:defRPr>
            </a:pPr>
            <a:endParaRPr sz="1600">
              <a:solidFill>
                <a:srgbClr val="3E305B"/>
              </a:solidFill>
            </a:endParaRPr>
          </a:p>
          <a:p>
            <a:pPr defTabSz="457200">
              <a:lnSpc>
                <a:spcPct val="79200"/>
              </a:lnSpc>
              <a:spcBef>
                <a:spcPts val="400"/>
              </a:spcBef>
              <a:defRPr sz="2400">
                <a:solidFill>
                  <a:srgbClr val="818284"/>
                </a:solidFill>
                <a:latin typeface="Arial"/>
                <a:ea typeface="Arial"/>
                <a:cs typeface="Arial"/>
                <a:sym typeface="Arial"/>
              </a:defRPr>
            </a:pPr>
            <a:r>
              <a:t>Your story should include: </a:t>
            </a:r>
            <a:endParaRPr sz="1600">
              <a:solidFill>
                <a:srgbClr val="3E305B"/>
              </a:solidFill>
            </a:endParaRPr>
          </a:p>
          <a:p>
            <a:pPr marL="457200" indent="-457200" defTabSz="457200">
              <a:lnSpc>
                <a:spcPct val="79200"/>
              </a:lnSpc>
              <a:spcBef>
                <a:spcPts val="400"/>
              </a:spcBef>
              <a:buSzPct val="100000"/>
              <a:buFont typeface="Arial"/>
              <a:buChar char="•"/>
              <a:defRPr sz="2400">
                <a:solidFill>
                  <a:srgbClr val="818284"/>
                </a:solidFill>
                <a:latin typeface="Arial"/>
                <a:ea typeface="Arial"/>
                <a:cs typeface="Arial"/>
                <a:sym typeface="Arial"/>
              </a:defRPr>
            </a:pPr>
            <a:r>
              <a:t>The topic or problem your group is addressing</a:t>
            </a:r>
            <a:endParaRPr sz="1600">
              <a:solidFill>
                <a:srgbClr val="3E305B"/>
              </a:solidFill>
            </a:endParaRPr>
          </a:p>
          <a:p>
            <a:pPr marL="457200" indent="-457200" defTabSz="457200">
              <a:lnSpc>
                <a:spcPct val="79200"/>
              </a:lnSpc>
              <a:spcBef>
                <a:spcPts val="400"/>
              </a:spcBef>
              <a:buSzPct val="100000"/>
              <a:buFont typeface="Arial"/>
              <a:buChar char="•"/>
              <a:defRPr sz="2400">
                <a:solidFill>
                  <a:srgbClr val="818284"/>
                </a:solidFill>
                <a:latin typeface="Arial"/>
                <a:ea typeface="Arial"/>
                <a:cs typeface="Arial"/>
                <a:sym typeface="Arial"/>
              </a:defRPr>
            </a:pPr>
            <a:r>
              <a:t>The name of your ethical experience </a:t>
            </a:r>
            <a:endParaRPr sz="1600">
              <a:solidFill>
                <a:srgbClr val="3E305B"/>
              </a:solidFill>
            </a:endParaRPr>
          </a:p>
          <a:p>
            <a:pPr marL="457200" indent="-457200" defTabSz="457200">
              <a:lnSpc>
                <a:spcPct val="79200"/>
              </a:lnSpc>
              <a:spcBef>
                <a:spcPts val="400"/>
              </a:spcBef>
              <a:buSzPct val="100000"/>
              <a:buFont typeface="Arial"/>
              <a:buChar char="•"/>
              <a:defRPr sz="2400">
                <a:solidFill>
                  <a:srgbClr val="818284"/>
                </a:solidFill>
                <a:latin typeface="Arial"/>
                <a:ea typeface="Arial"/>
                <a:cs typeface="Arial"/>
                <a:sym typeface="Arial"/>
              </a:defRPr>
            </a:pPr>
            <a:r>
              <a:t>The people who will use it</a:t>
            </a:r>
            <a:endParaRPr sz="1600">
              <a:solidFill>
                <a:srgbClr val="3E305B"/>
              </a:solidFill>
            </a:endParaRPr>
          </a:p>
          <a:p>
            <a:pPr marL="457200" indent="-457200" defTabSz="457200">
              <a:lnSpc>
                <a:spcPct val="79200"/>
              </a:lnSpc>
              <a:spcBef>
                <a:spcPts val="400"/>
              </a:spcBef>
              <a:buSzPct val="100000"/>
              <a:buFont typeface="Arial"/>
              <a:buChar char="•"/>
              <a:defRPr sz="2400">
                <a:solidFill>
                  <a:srgbClr val="818284"/>
                </a:solidFill>
                <a:latin typeface="Arial"/>
                <a:ea typeface="Arial"/>
                <a:cs typeface="Arial"/>
                <a:sym typeface="Arial"/>
              </a:defRPr>
            </a:pPr>
            <a:r>
              <a:t>The way it works</a:t>
            </a:r>
            <a:endParaRPr sz="1600">
              <a:solidFill>
                <a:srgbClr val="3E305B"/>
              </a:solidFill>
            </a:endParaRPr>
          </a:p>
          <a:p>
            <a:pPr marL="457200" indent="-457200" defTabSz="457200">
              <a:lnSpc>
                <a:spcPct val="79200"/>
              </a:lnSpc>
              <a:spcBef>
                <a:spcPts val="400"/>
              </a:spcBef>
              <a:buSzPct val="100000"/>
              <a:buFont typeface="Arial"/>
              <a:buChar char="•"/>
              <a:defRPr sz="2400">
                <a:solidFill>
                  <a:srgbClr val="818284"/>
                </a:solidFill>
                <a:latin typeface="Arial"/>
                <a:ea typeface="Arial"/>
                <a:cs typeface="Arial"/>
                <a:sym typeface="Arial"/>
              </a:defRPr>
            </a:pPr>
            <a:r>
              <a:t>The outcomes of its use</a:t>
            </a:r>
            <a:endParaRPr sz="1600">
              <a:solidFill>
                <a:srgbClr val="3E305B"/>
              </a:solidFill>
            </a:endParaRPr>
          </a:p>
          <a:p>
            <a:pPr marL="342900" lvl="2" indent="-342900" defTabSz="457200">
              <a:lnSpc>
                <a:spcPct val="79200"/>
              </a:lnSpc>
              <a:spcBef>
                <a:spcPts val="400"/>
              </a:spcBef>
              <a:buSzPct val="100000"/>
              <a:buFont typeface="Arial"/>
              <a:buChar char="•"/>
              <a:defRPr sz="2400">
                <a:solidFill>
                  <a:srgbClr val="818284"/>
                </a:solidFill>
                <a:latin typeface="Arial"/>
                <a:ea typeface="Arial"/>
                <a:cs typeface="Arial"/>
                <a:sym typeface="Arial"/>
              </a:defRPr>
            </a:pPr>
            <a:endParaRPr sz="1600">
              <a:solidFill>
                <a:srgbClr val="3E305B"/>
              </a:solidFill>
            </a:endParaRPr>
          </a:p>
          <a:p>
            <a:pPr defTabSz="457200">
              <a:lnSpc>
                <a:spcPct val="79200"/>
              </a:lnSpc>
              <a:spcBef>
                <a:spcPts val="400"/>
              </a:spcBef>
              <a:defRPr sz="2400">
                <a:solidFill>
                  <a:srgbClr val="818284"/>
                </a:solidFill>
                <a:latin typeface="Arial"/>
                <a:ea typeface="Arial"/>
                <a:cs typeface="Arial"/>
                <a:sym typeface="Arial"/>
              </a:defRPr>
            </a:pPr>
            <a:endParaRPr sz="1600">
              <a:solidFill>
                <a:srgbClr val="3E305B"/>
              </a:solidFill>
            </a:endParaRPr>
          </a:p>
          <a:p>
            <a:pPr defTabSz="457200">
              <a:lnSpc>
                <a:spcPct val="79200"/>
              </a:lnSpc>
              <a:spcBef>
                <a:spcPts val="400"/>
              </a:spcBef>
              <a:defRPr sz="1600">
                <a:solidFill>
                  <a:srgbClr val="114670"/>
                </a:solidFill>
                <a:latin typeface="Arial"/>
                <a:ea typeface="Arial"/>
                <a:cs typeface="Arial"/>
                <a:sym typeface="Arial"/>
              </a:defRPr>
            </a:pPr>
            <a:r>
              <a:t> </a:t>
            </a:r>
          </a:p>
        </p:txBody>
      </p:sp>
      <p:sp>
        <p:nvSpPr>
          <p:cNvPr id="293" name="Shape 293"/>
          <p:cNvSpPr/>
          <p:nvPr/>
        </p:nvSpPr>
        <p:spPr>
          <a:xfrm flipH="1">
            <a:off x="9158288" y="5829308"/>
            <a:ext cx="1961644" cy="2"/>
          </a:xfrm>
          <a:prstGeom prst="line">
            <a:avLst/>
          </a:prstGeom>
          <a:ln w="38100">
            <a:solidFill>
              <a:srgbClr val="CCC45E"/>
            </a:solidFill>
          </a:ln>
        </p:spPr>
        <p:txBody>
          <a:bodyPr lIns="45718" tIns="45718" rIns="45718" bIns="45718"/>
          <a:lstStyle/>
          <a:p>
            <a:endParaRPr/>
          </a:p>
        </p:txBody>
      </p:sp>
    </p:spTree>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5" name="Shape 295"/>
          <p:cNvSpPr/>
          <p:nvPr/>
        </p:nvSpPr>
        <p:spPr>
          <a:xfrm>
            <a:off x="266470" y="429799"/>
            <a:ext cx="10512870" cy="412496"/>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rmAutofit/>
          </a:bodyPr>
          <a:lstStyle/>
          <a:p>
            <a:pPr defTabSz="457200">
              <a:lnSpc>
                <a:spcPct val="90000"/>
              </a:lnSpc>
              <a:defRPr sz="2200" b="1">
                <a:solidFill>
                  <a:srgbClr val="2E5890"/>
                </a:solidFill>
                <a:latin typeface="Arial"/>
                <a:ea typeface="Arial"/>
                <a:cs typeface="Arial"/>
                <a:sym typeface="Arial"/>
              </a:defRPr>
            </a:pPr>
            <a:r>
              <a:t>Bottom-up ethics. </a:t>
            </a:r>
            <a:r>
              <a:rPr>
                <a:solidFill>
                  <a:srgbClr val="CCC45E"/>
                </a:solidFill>
              </a:rPr>
              <a:t>Activities day 2. </a:t>
            </a:r>
          </a:p>
        </p:txBody>
      </p:sp>
      <p:sp>
        <p:nvSpPr>
          <p:cNvPr id="296" name="Shape 296"/>
          <p:cNvSpPr/>
          <p:nvPr/>
        </p:nvSpPr>
        <p:spPr>
          <a:xfrm>
            <a:off x="266470" y="1298827"/>
            <a:ext cx="10853461" cy="335990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lnSpcReduction="10000"/>
          </a:bodyPr>
          <a:lstStyle/>
          <a:p>
            <a:pPr defTabSz="457200">
              <a:lnSpc>
                <a:spcPct val="99000"/>
              </a:lnSpc>
              <a:spcBef>
                <a:spcPts val="400"/>
              </a:spcBef>
              <a:defRPr sz="2600" b="1">
                <a:solidFill>
                  <a:srgbClr val="818284"/>
                </a:solidFill>
                <a:latin typeface="Arial"/>
                <a:ea typeface="Arial"/>
                <a:cs typeface="Arial"/>
                <a:sym typeface="Arial"/>
              </a:defRPr>
            </a:pPr>
            <a:r>
              <a:t>Activity: Storytelling</a:t>
            </a:r>
            <a:endParaRPr>
              <a:solidFill>
                <a:srgbClr val="3E305B"/>
              </a:solidFill>
            </a:endParaRPr>
          </a:p>
          <a:p>
            <a:pPr defTabSz="457200">
              <a:lnSpc>
                <a:spcPct val="99000"/>
              </a:lnSpc>
              <a:spcBef>
                <a:spcPts val="400"/>
              </a:spcBef>
              <a:defRPr sz="2600" b="1">
                <a:solidFill>
                  <a:srgbClr val="818284"/>
                </a:solidFill>
                <a:latin typeface="Arial"/>
                <a:ea typeface="Arial"/>
                <a:cs typeface="Arial"/>
                <a:sym typeface="Arial"/>
              </a:defRPr>
            </a:pPr>
            <a:endParaRPr>
              <a:solidFill>
                <a:srgbClr val="3E305B"/>
              </a:solidFill>
            </a:endParaRPr>
          </a:p>
          <a:p>
            <a:pPr defTabSz="457200">
              <a:lnSpc>
                <a:spcPct val="99000"/>
              </a:lnSpc>
              <a:spcBef>
                <a:spcPts val="400"/>
              </a:spcBef>
              <a:defRPr sz="2600">
                <a:solidFill>
                  <a:srgbClr val="818284"/>
                </a:solidFill>
                <a:latin typeface="Arial"/>
                <a:ea typeface="Arial"/>
                <a:cs typeface="Arial"/>
                <a:sym typeface="Arial"/>
              </a:defRPr>
            </a:pPr>
            <a:r>
              <a:t>Each group will share the story of their ethical experience with the class!</a:t>
            </a:r>
            <a:endParaRPr>
              <a:solidFill>
                <a:srgbClr val="3E305B"/>
              </a:solidFill>
            </a:endParaRPr>
          </a:p>
          <a:p>
            <a:pPr defTabSz="457200">
              <a:lnSpc>
                <a:spcPct val="99000"/>
              </a:lnSpc>
              <a:spcBef>
                <a:spcPts val="400"/>
              </a:spcBef>
              <a:defRPr sz="2600">
                <a:solidFill>
                  <a:srgbClr val="818284"/>
                </a:solidFill>
                <a:latin typeface="Arial"/>
                <a:ea typeface="Arial"/>
                <a:cs typeface="Arial"/>
                <a:sym typeface="Arial"/>
              </a:defRPr>
            </a:pPr>
            <a:r>
              <a:t>(20 minutes)</a:t>
            </a:r>
            <a:endParaRPr>
              <a:solidFill>
                <a:srgbClr val="3E305B"/>
              </a:solidFill>
            </a:endParaRPr>
          </a:p>
          <a:p>
            <a:pPr defTabSz="457200">
              <a:lnSpc>
                <a:spcPct val="99000"/>
              </a:lnSpc>
              <a:spcBef>
                <a:spcPts val="400"/>
              </a:spcBef>
              <a:defRPr sz="2600">
                <a:solidFill>
                  <a:srgbClr val="818284"/>
                </a:solidFill>
                <a:latin typeface="Arial"/>
                <a:ea typeface="Arial"/>
                <a:cs typeface="Arial"/>
                <a:sym typeface="Arial"/>
              </a:defRPr>
            </a:pPr>
            <a:endParaRPr>
              <a:solidFill>
                <a:srgbClr val="3E305B"/>
              </a:solidFill>
            </a:endParaRPr>
          </a:p>
          <a:p>
            <a:pPr marL="342900" lvl="2" indent="-342900" defTabSz="457200">
              <a:lnSpc>
                <a:spcPct val="99000"/>
              </a:lnSpc>
              <a:spcBef>
                <a:spcPts val="400"/>
              </a:spcBef>
              <a:buSzPct val="100000"/>
              <a:buFont typeface="Arial"/>
              <a:buChar char="•"/>
              <a:defRPr sz="2400">
                <a:solidFill>
                  <a:srgbClr val="818284"/>
                </a:solidFill>
                <a:latin typeface="Arial"/>
                <a:ea typeface="Arial"/>
                <a:cs typeface="Arial"/>
                <a:sym typeface="Arial"/>
              </a:defRPr>
            </a:pPr>
            <a:endParaRPr>
              <a:solidFill>
                <a:srgbClr val="3E305B"/>
              </a:solidFill>
            </a:endParaRPr>
          </a:p>
          <a:p>
            <a:pPr defTabSz="457200">
              <a:lnSpc>
                <a:spcPct val="99000"/>
              </a:lnSpc>
              <a:spcBef>
                <a:spcPts val="400"/>
              </a:spcBef>
              <a:defRPr sz="2400">
                <a:solidFill>
                  <a:srgbClr val="818284"/>
                </a:solidFill>
                <a:latin typeface="Arial"/>
                <a:ea typeface="Arial"/>
                <a:cs typeface="Arial"/>
                <a:sym typeface="Arial"/>
              </a:defRPr>
            </a:pPr>
            <a:endParaRPr>
              <a:solidFill>
                <a:srgbClr val="3E305B"/>
              </a:solidFill>
            </a:endParaRPr>
          </a:p>
          <a:p>
            <a:pPr defTabSz="457200">
              <a:lnSpc>
                <a:spcPct val="99000"/>
              </a:lnSpc>
              <a:spcBef>
                <a:spcPts val="400"/>
              </a:spcBef>
              <a:defRPr>
                <a:solidFill>
                  <a:srgbClr val="114670"/>
                </a:solidFill>
                <a:latin typeface="Arial"/>
                <a:ea typeface="Arial"/>
                <a:cs typeface="Arial"/>
                <a:sym typeface="Arial"/>
              </a:defRPr>
            </a:pPr>
            <a:r>
              <a:t> </a:t>
            </a:r>
          </a:p>
        </p:txBody>
      </p:sp>
      <p:sp>
        <p:nvSpPr>
          <p:cNvPr id="297" name="Shape 297"/>
          <p:cNvSpPr/>
          <p:nvPr/>
        </p:nvSpPr>
        <p:spPr>
          <a:xfrm flipH="1">
            <a:off x="9158288" y="5829308"/>
            <a:ext cx="1961644" cy="2"/>
          </a:xfrm>
          <a:prstGeom prst="line">
            <a:avLst/>
          </a:prstGeom>
          <a:ln w="38100">
            <a:solidFill>
              <a:srgbClr val="CCC45E"/>
            </a:solidFill>
          </a:ln>
        </p:spPr>
        <p:txBody>
          <a:bodyPr lIns="45718" tIns="45718" rIns="45718" bIns="45718"/>
          <a:lstStyle/>
          <a:p>
            <a:endParaRPr/>
          </a:p>
        </p:txBody>
      </p:sp>
    </p:spTree>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1AAF6"/>
        </a:solidFill>
        <a:effectLst/>
      </p:bgPr>
    </p:bg>
    <p:spTree>
      <p:nvGrpSpPr>
        <p:cNvPr id="1" name=""/>
        <p:cNvGrpSpPr/>
        <p:nvPr/>
      </p:nvGrpSpPr>
      <p:grpSpPr>
        <a:xfrm>
          <a:off x="0" y="0"/>
          <a:ext cx="0" cy="0"/>
          <a:chOff x="0" y="0"/>
          <a:chExt cx="0" cy="0"/>
        </a:xfrm>
      </p:grpSpPr>
      <p:sp>
        <p:nvSpPr>
          <p:cNvPr id="299" name="Shape 299"/>
          <p:cNvSpPr/>
          <p:nvPr/>
        </p:nvSpPr>
        <p:spPr>
          <a:xfrm>
            <a:off x="0" y="0"/>
            <a:ext cx="12179300" cy="6858000"/>
          </a:xfrm>
          <a:prstGeom prst="rect">
            <a:avLst/>
          </a:prstGeom>
          <a:solidFill>
            <a:srgbClr val="2E5890"/>
          </a:solidFill>
          <a:ln w="12700">
            <a:miter lim="400000"/>
          </a:ln>
        </p:spPr>
        <p:txBody>
          <a:bodyPr lIns="45718" tIns="45718" rIns="45718" bIns="45718" anchor="ctr"/>
          <a:lstStyle/>
          <a:p>
            <a:pPr>
              <a:defRPr>
                <a:latin typeface="+mn-lt"/>
                <a:ea typeface="+mn-ea"/>
                <a:cs typeface="+mn-cs"/>
                <a:sym typeface="Calibri"/>
              </a:defRPr>
            </a:pPr>
            <a:endParaRPr/>
          </a:p>
        </p:txBody>
      </p:sp>
      <p:sp>
        <p:nvSpPr>
          <p:cNvPr id="300" name="Shape 300"/>
          <p:cNvSpPr/>
          <p:nvPr/>
        </p:nvSpPr>
        <p:spPr>
          <a:xfrm>
            <a:off x="831635" y="4290928"/>
            <a:ext cx="8512390" cy="44935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b">
            <a:spAutoFit/>
          </a:bodyPr>
          <a:lstStyle>
            <a:lvl1pPr>
              <a:lnSpc>
                <a:spcPct val="90000"/>
              </a:lnSpc>
              <a:defRPr sz="2500" b="1">
                <a:solidFill>
                  <a:srgbClr val="FFFFFF"/>
                </a:solidFill>
                <a:latin typeface="Arial"/>
                <a:ea typeface="Arial"/>
                <a:cs typeface="Arial"/>
                <a:sym typeface="Arial"/>
              </a:defRPr>
            </a:lvl1pPr>
          </a:lstStyle>
          <a:p>
            <a:r>
              <a:t>Examples from BME 100</a:t>
            </a:r>
          </a:p>
        </p:txBody>
      </p:sp>
    </p:spTree>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2" name="Shape 302"/>
          <p:cNvSpPr/>
          <p:nvPr/>
        </p:nvSpPr>
        <p:spPr>
          <a:xfrm>
            <a:off x="266470" y="429799"/>
            <a:ext cx="10512870" cy="412496"/>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rmAutofit/>
          </a:bodyPr>
          <a:lstStyle/>
          <a:p>
            <a:pPr defTabSz="457200">
              <a:lnSpc>
                <a:spcPct val="90000"/>
              </a:lnSpc>
              <a:defRPr sz="2200" b="1">
                <a:solidFill>
                  <a:srgbClr val="2E5890"/>
                </a:solidFill>
                <a:latin typeface="Arial"/>
                <a:ea typeface="Arial"/>
                <a:cs typeface="Arial"/>
                <a:sym typeface="Arial"/>
              </a:defRPr>
            </a:pPr>
            <a:r>
              <a:t>Bottom-up ethics. </a:t>
            </a:r>
            <a:r>
              <a:rPr>
                <a:solidFill>
                  <a:srgbClr val="CCC45E"/>
                </a:solidFill>
              </a:rPr>
              <a:t>Examples from BME 100.</a:t>
            </a:r>
          </a:p>
        </p:txBody>
      </p:sp>
      <p:grpSp>
        <p:nvGrpSpPr>
          <p:cNvPr id="305" name="Group 305"/>
          <p:cNvGrpSpPr/>
          <p:nvPr/>
        </p:nvGrpSpPr>
        <p:grpSpPr>
          <a:xfrm>
            <a:off x="324156" y="1412166"/>
            <a:ext cx="10778920" cy="5071766"/>
            <a:chOff x="0" y="80844"/>
            <a:chExt cx="10778919" cy="5071764"/>
          </a:xfrm>
        </p:grpSpPr>
        <p:pic>
          <p:nvPicPr>
            <p:cNvPr id="303" name="image18.jpg"/>
            <p:cNvPicPr>
              <a:picLocks noChangeAspect="1"/>
            </p:cNvPicPr>
            <p:nvPr/>
          </p:nvPicPr>
          <p:blipFill>
            <a:blip r:embed="rId3">
              <a:extLst/>
            </a:blip>
            <a:stretch>
              <a:fillRect/>
            </a:stretch>
          </p:blipFill>
          <p:spPr>
            <a:xfrm>
              <a:off x="-1" y="133779"/>
              <a:ext cx="6391267" cy="5018831"/>
            </a:xfrm>
            <a:prstGeom prst="rect">
              <a:avLst/>
            </a:prstGeom>
            <a:ln w="12700" cap="flat">
              <a:noFill/>
              <a:miter lim="400000"/>
            </a:ln>
            <a:effectLst/>
          </p:spPr>
        </p:pic>
        <p:pic>
          <p:nvPicPr>
            <p:cNvPr id="304" name="image19.jpg"/>
            <p:cNvPicPr>
              <a:picLocks noChangeAspect="1"/>
            </p:cNvPicPr>
            <p:nvPr/>
          </p:nvPicPr>
          <p:blipFill>
            <a:blip r:embed="rId4">
              <a:extLst/>
            </a:blip>
            <a:srcRect l="22493" r="20009" b="1569"/>
            <a:stretch>
              <a:fillRect/>
            </a:stretch>
          </p:blipFill>
          <p:spPr>
            <a:xfrm>
              <a:off x="6914464" y="80844"/>
              <a:ext cx="3864455" cy="5071766"/>
            </a:xfrm>
            <a:prstGeom prst="rect">
              <a:avLst/>
            </a:prstGeom>
            <a:ln w="12700" cap="flat">
              <a:noFill/>
              <a:miter lim="400000"/>
            </a:ln>
            <a:effectLst/>
          </p:spPr>
        </p:pic>
      </p:grpSp>
      <p:sp>
        <p:nvSpPr>
          <p:cNvPr id="306" name="Shape 306"/>
          <p:cNvSpPr/>
          <p:nvPr/>
        </p:nvSpPr>
        <p:spPr>
          <a:xfrm>
            <a:off x="211822" y="965302"/>
            <a:ext cx="4404675" cy="437066"/>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lvl1pPr defTabSz="457200">
              <a:lnSpc>
                <a:spcPct val="99000"/>
              </a:lnSpc>
              <a:spcBef>
                <a:spcPts val="400"/>
              </a:spcBef>
              <a:defRPr sz="2400" b="1">
                <a:solidFill>
                  <a:srgbClr val="818284"/>
                </a:solidFill>
                <a:latin typeface="Arial"/>
                <a:ea typeface="Arial"/>
                <a:cs typeface="Arial"/>
                <a:sym typeface="Arial"/>
              </a:defRPr>
            </a:lvl1pPr>
          </a:lstStyle>
          <a:p>
            <a:r>
              <a:t>Skit: What not to do in the lab</a:t>
            </a:r>
          </a:p>
        </p:txBody>
      </p:sp>
    </p:spTree>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0" name="Shape 310"/>
          <p:cNvSpPr/>
          <p:nvPr/>
        </p:nvSpPr>
        <p:spPr>
          <a:xfrm>
            <a:off x="266470" y="429799"/>
            <a:ext cx="10512870" cy="412496"/>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rmAutofit/>
          </a:bodyPr>
          <a:lstStyle/>
          <a:p>
            <a:pPr defTabSz="457200">
              <a:lnSpc>
                <a:spcPct val="90000"/>
              </a:lnSpc>
              <a:defRPr sz="2200" b="1">
                <a:solidFill>
                  <a:srgbClr val="2E5890"/>
                </a:solidFill>
                <a:latin typeface="Arial"/>
                <a:ea typeface="Arial"/>
                <a:cs typeface="Arial"/>
                <a:sym typeface="Arial"/>
              </a:defRPr>
            </a:pPr>
            <a:r>
              <a:t>Bottom-up ethics. </a:t>
            </a:r>
            <a:r>
              <a:rPr>
                <a:solidFill>
                  <a:srgbClr val="CCC45E"/>
                </a:solidFill>
              </a:rPr>
              <a:t>Examples from BME 100. </a:t>
            </a:r>
          </a:p>
        </p:txBody>
      </p:sp>
      <p:grpSp>
        <p:nvGrpSpPr>
          <p:cNvPr id="316" name="Group 316"/>
          <p:cNvGrpSpPr/>
          <p:nvPr/>
        </p:nvGrpSpPr>
        <p:grpSpPr>
          <a:xfrm>
            <a:off x="308034" y="1548882"/>
            <a:ext cx="10218575" cy="4914270"/>
            <a:chOff x="0" y="0"/>
            <a:chExt cx="10218573" cy="4914268"/>
          </a:xfrm>
        </p:grpSpPr>
        <p:pic>
          <p:nvPicPr>
            <p:cNvPr id="311" name="image20.jpg"/>
            <p:cNvPicPr>
              <a:picLocks noChangeAspect="1"/>
            </p:cNvPicPr>
            <p:nvPr/>
          </p:nvPicPr>
          <p:blipFill>
            <a:blip r:embed="rId3">
              <a:extLst/>
            </a:blip>
            <a:stretch>
              <a:fillRect/>
            </a:stretch>
          </p:blipFill>
          <p:spPr>
            <a:xfrm>
              <a:off x="7094205" y="2653821"/>
              <a:ext cx="3124369" cy="2260343"/>
            </a:xfrm>
            <a:prstGeom prst="rect">
              <a:avLst/>
            </a:prstGeom>
            <a:ln w="12700" cap="flat">
              <a:noFill/>
              <a:miter lim="400000"/>
            </a:ln>
            <a:effectLst/>
          </p:spPr>
        </p:pic>
        <p:pic>
          <p:nvPicPr>
            <p:cNvPr id="312" name="image21.jpg"/>
            <p:cNvPicPr>
              <a:picLocks noChangeAspect="1"/>
            </p:cNvPicPr>
            <p:nvPr/>
          </p:nvPicPr>
          <p:blipFill>
            <a:blip r:embed="rId4">
              <a:extLst/>
            </a:blip>
            <a:srcRect l="3816" t="2683"/>
            <a:stretch>
              <a:fillRect/>
            </a:stretch>
          </p:blipFill>
          <p:spPr>
            <a:xfrm>
              <a:off x="-1" y="2508183"/>
              <a:ext cx="3088901" cy="2405981"/>
            </a:xfrm>
            <a:prstGeom prst="rect">
              <a:avLst/>
            </a:prstGeom>
            <a:ln w="12700" cap="flat">
              <a:noFill/>
              <a:miter lim="400000"/>
            </a:ln>
            <a:effectLst/>
          </p:spPr>
        </p:pic>
        <p:pic>
          <p:nvPicPr>
            <p:cNvPr id="313" name="image22.jpg"/>
            <p:cNvPicPr>
              <a:picLocks noChangeAspect="1"/>
            </p:cNvPicPr>
            <p:nvPr/>
          </p:nvPicPr>
          <p:blipFill>
            <a:blip r:embed="rId5">
              <a:extLst/>
            </a:blip>
            <a:stretch>
              <a:fillRect/>
            </a:stretch>
          </p:blipFill>
          <p:spPr>
            <a:xfrm>
              <a:off x="7094205" y="4716"/>
              <a:ext cx="3124369" cy="2412287"/>
            </a:xfrm>
            <a:prstGeom prst="rect">
              <a:avLst/>
            </a:prstGeom>
            <a:ln w="12700" cap="flat">
              <a:noFill/>
              <a:miter lim="400000"/>
            </a:ln>
            <a:effectLst/>
          </p:spPr>
        </p:pic>
        <p:pic>
          <p:nvPicPr>
            <p:cNvPr id="314" name="image23.jpg"/>
            <p:cNvPicPr>
              <a:picLocks noChangeAspect="1"/>
            </p:cNvPicPr>
            <p:nvPr/>
          </p:nvPicPr>
          <p:blipFill>
            <a:blip r:embed="rId6">
              <a:extLst/>
            </a:blip>
            <a:stretch>
              <a:fillRect/>
            </a:stretch>
          </p:blipFill>
          <p:spPr>
            <a:xfrm>
              <a:off x="3250808" y="-1"/>
              <a:ext cx="3681489" cy="4914270"/>
            </a:xfrm>
            <a:prstGeom prst="rect">
              <a:avLst/>
            </a:prstGeom>
            <a:ln w="12700" cap="flat">
              <a:noFill/>
              <a:miter lim="400000"/>
            </a:ln>
            <a:effectLst/>
          </p:spPr>
        </p:pic>
        <p:pic>
          <p:nvPicPr>
            <p:cNvPr id="315" name="image24.jpg"/>
            <p:cNvPicPr>
              <a:picLocks noChangeAspect="1"/>
            </p:cNvPicPr>
            <p:nvPr/>
          </p:nvPicPr>
          <p:blipFill>
            <a:blip r:embed="rId7">
              <a:extLst/>
            </a:blip>
            <a:srcRect t="7784" r="8669"/>
            <a:stretch>
              <a:fillRect/>
            </a:stretch>
          </p:blipFill>
          <p:spPr>
            <a:xfrm>
              <a:off x="-1" y="-1"/>
              <a:ext cx="3088901" cy="2302177"/>
            </a:xfrm>
            <a:prstGeom prst="rect">
              <a:avLst/>
            </a:prstGeom>
            <a:ln w="12700" cap="flat">
              <a:noFill/>
              <a:miter lim="400000"/>
            </a:ln>
            <a:effectLst/>
          </p:spPr>
        </p:pic>
      </p:grpSp>
      <p:sp>
        <p:nvSpPr>
          <p:cNvPr id="317" name="Shape 317"/>
          <p:cNvSpPr/>
          <p:nvPr/>
        </p:nvSpPr>
        <p:spPr>
          <a:xfrm>
            <a:off x="211822" y="965302"/>
            <a:ext cx="3118651" cy="437066"/>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lvl1pPr defTabSz="457200">
              <a:lnSpc>
                <a:spcPct val="99000"/>
              </a:lnSpc>
              <a:spcBef>
                <a:spcPts val="400"/>
              </a:spcBef>
              <a:defRPr sz="2400" b="1">
                <a:solidFill>
                  <a:srgbClr val="818284"/>
                </a:solidFill>
                <a:latin typeface="Arial"/>
                <a:ea typeface="Arial"/>
                <a:cs typeface="Arial"/>
                <a:sym typeface="Arial"/>
              </a:defRPr>
            </a:lvl1pPr>
          </a:lstStyle>
          <a:p>
            <a:r>
              <a:t>Game: Mentor Match</a:t>
            </a:r>
          </a:p>
        </p:txBody>
      </p:sp>
    </p:spTree>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1" name="Shape 321"/>
          <p:cNvSpPr/>
          <p:nvPr/>
        </p:nvSpPr>
        <p:spPr>
          <a:xfrm>
            <a:off x="266470" y="429799"/>
            <a:ext cx="10512870" cy="412496"/>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rmAutofit/>
          </a:bodyPr>
          <a:lstStyle/>
          <a:p>
            <a:pPr defTabSz="457200">
              <a:lnSpc>
                <a:spcPct val="90000"/>
              </a:lnSpc>
              <a:defRPr sz="2200" b="1">
                <a:solidFill>
                  <a:srgbClr val="2E5890"/>
                </a:solidFill>
                <a:latin typeface="Arial"/>
                <a:ea typeface="Arial"/>
                <a:cs typeface="Arial"/>
                <a:sym typeface="Arial"/>
              </a:defRPr>
            </a:pPr>
            <a:r>
              <a:t>Bottom-up ethics. </a:t>
            </a:r>
            <a:r>
              <a:rPr>
                <a:solidFill>
                  <a:srgbClr val="CCC45E"/>
                </a:solidFill>
              </a:rPr>
              <a:t>Examples from BME 100. </a:t>
            </a:r>
          </a:p>
        </p:txBody>
      </p:sp>
      <p:grpSp>
        <p:nvGrpSpPr>
          <p:cNvPr id="324" name="Group 324"/>
          <p:cNvGrpSpPr/>
          <p:nvPr/>
        </p:nvGrpSpPr>
        <p:grpSpPr>
          <a:xfrm>
            <a:off x="317546" y="1643924"/>
            <a:ext cx="10759162" cy="4851859"/>
            <a:chOff x="0" y="0"/>
            <a:chExt cx="10759161" cy="4851858"/>
          </a:xfrm>
        </p:grpSpPr>
        <p:pic>
          <p:nvPicPr>
            <p:cNvPr id="322" name="image25.jpg"/>
            <p:cNvPicPr>
              <a:picLocks noChangeAspect="1"/>
            </p:cNvPicPr>
            <p:nvPr/>
          </p:nvPicPr>
          <p:blipFill>
            <a:blip r:embed="rId3">
              <a:extLst/>
            </a:blip>
            <a:stretch>
              <a:fillRect/>
            </a:stretch>
          </p:blipFill>
          <p:spPr>
            <a:xfrm rot="16200000">
              <a:off x="661340" y="-661341"/>
              <a:ext cx="4851860" cy="6174541"/>
            </a:xfrm>
            <a:prstGeom prst="rect">
              <a:avLst/>
            </a:prstGeom>
            <a:ln w="12700" cap="flat">
              <a:noFill/>
              <a:miter lim="400000"/>
            </a:ln>
            <a:effectLst/>
          </p:spPr>
        </p:pic>
        <p:pic>
          <p:nvPicPr>
            <p:cNvPr id="323" name="image26.jpg"/>
            <p:cNvPicPr>
              <a:picLocks noChangeAspect="1"/>
            </p:cNvPicPr>
            <p:nvPr/>
          </p:nvPicPr>
          <p:blipFill>
            <a:blip r:embed="rId4">
              <a:extLst/>
            </a:blip>
            <a:srcRect b="19923"/>
            <a:stretch>
              <a:fillRect/>
            </a:stretch>
          </p:blipFill>
          <p:spPr>
            <a:xfrm>
              <a:off x="6365347" y="0"/>
              <a:ext cx="4393815" cy="4851859"/>
            </a:xfrm>
            <a:prstGeom prst="rect">
              <a:avLst/>
            </a:prstGeom>
            <a:ln w="12700" cap="flat">
              <a:noFill/>
              <a:miter lim="400000"/>
            </a:ln>
            <a:effectLst/>
          </p:spPr>
        </p:pic>
      </p:grpSp>
      <p:sp>
        <p:nvSpPr>
          <p:cNvPr id="325" name="Shape 325"/>
          <p:cNvSpPr/>
          <p:nvPr/>
        </p:nvSpPr>
        <p:spPr>
          <a:xfrm>
            <a:off x="211822" y="965302"/>
            <a:ext cx="7065424" cy="437066"/>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lvl1pPr defTabSz="457200">
              <a:lnSpc>
                <a:spcPct val="99000"/>
              </a:lnSpc>
              <a:spcBef>
                <a:spcPts val="400"/>
              </a:spcBef>
              <a:defRPr sz="2400" b="1">
                <a:solidFill>
                  <a:srgbClr val="818284"/>
                </a:solidFill>
                <a:latin typeface="Arial"/>
                <a:ea typeface="Arial"/>
                <a:cs typeface="Arial"/>
                <a:sym typeface="Arial"/>
              </a:defRPr>
            </a:lvl1pPr>
          </a:lstStyle>
          <a:p>
            <a:r>
              <a:t>Interactive puzzle like approaches to authorship</a:t>
            </a:r>
          </a:p>
        </p:txBody>
      </p:sp>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4" name="Shape 164"/>
          <p:cNvSpPr/>
          <p:nvPr/>
        </p:nvSpPr>
        <p:spPr>
          <a:xfrm>
            <a:off x="266470" y="1298828"/>
            <a:ext cx="7336598" cy="5408203"/>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a:bodyPr>
          <a:lstStyle/>
          <a:p>
            <a:pPr defTabSz="457200">
              <a:lnSpc>
                <a:spcPct val="89100"/>
              </a:lnSpc>
              <a:spcBef>
                <a:spcPts val="400"/>
              </a:spcBef>
              <a:defRPr sz="2000" b="1">
                <a:solidFill>
                  <a:srgbClr val="818284"/>
                </a:solidFill>
                <a:latin typeface="Arial"/>
                <a:ea typeface="Arial"/>
                <a:cs typeface="Arial"/>
                <a:sym typeface="Arial"/>
              </a:defRPr>
            </a:pPr>
            <a:r>
              <a:rPr sz="2200" dirty="0"/>
              <a:t>What is Ethics?</a:t>
            </a:r>
            <a:endParaRPr sz="2200" dirty="0">
              <a:solidFill>
                <a:srgbClr val="3E305B"/>
              </a:solidFill>
            </a:endParaRPr>
          </a:p>
          <a:p>
            <a:pPr defTabSz="457200">
              <a:lnSpc>
                <a:spcPct val="89100"/>
              </a:lnSpc>
              <a:spcBef>
                <a:spcPts val="400"/>
              </a:spcBef>
              <a:defRPr sz="1500" b="1">
                <a:solidFill>
                  <a:srgbClr val="293B41"/>
                </a:solidFill>
                <a:latin typeface="Arial"/>
                <a:ea typeface="Arial"/>
                <a:cs typeface="Arial"/>
                <a:sym typeface="Arial"/>
              </a:defRPr>
            </a:pPr>
            <a:endParaRPr sz="1500" dirty="0">
              <a:solidFill>
                <a:srgbClr val="3E305B"/>
              </a:solidFill>
            </a:endParaRPr>
          </a:p>
          <a:p>
            <a:pPr marL="274320" indent="-274320">
              <a:lnSpc>
                <a:spcPct val="72000"/>
              </a:lnSpc>
              <a:buClr>
                <a:schemeClr val="accent1"/>
              </a:buClr>
              <a:buSzPct val="69730"/>
              <a:buFont typeface="Helvetica"/>
              <a:buChar char="•"/>
              <a:defRPr sz="2200">
                <a:solidFill>
                  <a:srgbClr val="818284"/>
                </a:solidFill>
                <a:latin typeface="Arial"/>
                <a:ea typeface="Arial"/>
                <a:cs typeface="Arial"/>
                <a:sym typeface="Arial"/>
              </a:defRPr>
            </a:pPr>
            <a:r>
              <a:rPr dirty="0"/>
              <a:t>Standards of conduct that everyone in a group (a profession, a workplace, etc.) want everyone else to follow even if it means they have to follow it themselves</a:t>
            </a:r>
            <a:endParaRPr sz="1500" dirty="0">
              <a:latin typeface="+mn-lt"/>
              <a:ea typeface="+mn-ea"/>
              <a:cs typeface="+mn-cs"/>
              <a:sym typeface="Calibri"/>
            </a:endParaRPr>
          </a:p>
          <a:p>
            <a:pPr marL="274320" indent="-274320">
              <a:lnSpc>
                <a:spcPct val="99000"/>
              </a:lnSpc>
              <a:spcBef>
                <a:spcPts val="600"/>
              </a:spcBef>
              <a:buClr>
                <a:schemeClr val="accent1"/>
              </a:buClr>
              <a:buSzPct val="69730"/>
              <a:buFont typeface="Helvetica"/>
              <a:buChar char="•"/>
              <a:defRPr sz="2200" b="1">
                <a:solidFill>
                  <a:srgbClr val="818284"/>
                </a:solidFill>
                <a:latin typeface="Arial"/>
                <a:ea typeface="Arial"/>
                <a:cs typeface="Arial"/>
                <a:sym typeface="Arial"/>
              </a:defRPr>
            </a:pPr>
            <a:r>
              <a:rPr dirty="0"/>
              <a:t>What is the difference between Ethics and Law? </a:t>
            </a:r>
            <a:endParaRPr sz="1500" dirty="0">
              <a:latin typeface="+mn-lt"/>
              <a:ea typeface="+mn-ea"/>
              <a:cs typeface="+mn-cs"/>
              <a:sym typeface="Calibri"/>
            </a:endParaRPr>
          </a:p>
          <a:p>
            <a:pPr marL="274320" indent="-274320">
              <a:lnSpc>
                <a:spcPct val="72000"/>
              </a:lnSpc>
              <a:spcBef>
                <a:spcPts val="600"/>
              </a:spcBef>
              <a:buClr>
                <a:schemeClr val="accent1"/>
              </a:buClr>
              <a:buSzPct val="69730"/>
              <a:buFont typeface="Helvetica"/>
              <a:buChar char="•"/>
              <a:defRPr sz="2200">
                <a:solidFill>
                  <a:srgbClr val="818284"/>
                </a:solidFill>
                <a:latin typeface="Arial"/>
                <a:ea typeface="Arial"/>
                <a:cs typeface="Arial"/>
                <a:sym typeface="Arial"/>
              </a:defRPr>
            </a:pPr>
            <a:r>
              <a:rPr dirty="0"/>
              <a:t>Laws are standards of conduct applying </a:t>
            </a:r>
            <a:endParaRPr sz="1500" dirty="0">
              <a:latin typeface="+mn-lt"/>
              <a:ea typeface="+mn-ea"/>
              <a:cs typeface="+mn-cs"/>
              <a:sym typeface="Calibri"/>
            </a:endParaRPr>
          </a:p>
          <a:p>
            <a:pPr marL="7937" indent="93662">
              <a:lnSpc>
                <a:spcPct val="72000"/>
              </a:lnSpc>
              <a:spcBef>
                <a:spcPts val="600"/>
              </a:spcBef>
              <a:defRPr sz="2200">
                <a:solidFill>
                  <a:srgbClr val="818284"/>
                </a:solidFill>
                <a:latin typeface="Arial"/>
                <a:ea typeface="Arial"/>
                <a:cs typeface="Arial"/>
                <a:sym typeface="Arial"/>
              </a:defRPr>
            </a:pPr>
            <a:r>
              <a:rPr dirty="0"/>
              <a:t>  members of a group whether or not they                                 </a:t>
            </a:r>
            <a:endParaRPr sz="1500" dirty="0">
              <a:latin typeface="+mn-lt"/>
              <a:ea typeface="+mn-ea"/>
              <a:cs typeface="+mn-cs"/>
              <a:sym typeface="Calibri"/>
            </a:endParaRPr>
          </a:p>
          <a:p>
            <a:pPr marL="7937" indent="93662">
              <a:lnSpc>
                <a:spcPct val="72000"/>
              </a:lnSpc>
              <a:spcBef>
                <a:spcPts val="600"/>
              </a:spcBef>
              <a:defRPr sz="2200">
                <a:solidFill>
                  <a:srgbClr val="818284"/>
                </a:solidFill>
                <a:latin typeface="Arial"/>
                <a:ea typeface="Arial"/>
                <a:cs typeface="Arial"/>
                <a:sym typeface="Arial"/>
              </a:defRPr>
            </a:pPr>
            <a:r>
              <a:rPr dirty="0"/>
              <a:t>  want it to apply or not </a:t>
            </a:r>
            <a:endParaRPr sz="1500" dirty="0">
              <a:latin typeface="+mn-lt"/>
              <a:ea typeface="+mn-ea"/>
              <a:cs typeface="+mn-cs"/>
              <a:sym typeface="Calibri"/>
            </a:endParaRPr>
          </a:p>
          <a:p>
            <a:pPr marL="274320" indent="-274320">
              <a:lnSpc>
                <a:spcPct val="90000"/>
              </a:lnSpc>
              <a:spcBef>
                <a:spcPts val="600"/>
              </a:spcBef>
              <a:buClr>
                <a:schemeClr val="accent1"/>
              </a:buClr>
              <a:buSzPct val="69730"/>
              <a:buFont typeface="Helvetica"/>
              <a:buChar char="•"/>
              <a:defRPr sz="2200">
                <a:solidFill>
                  <a:srgbClr val="818284"/>
                </a:solidFill>
                <a:latin typeface="Arial"/>
                <a:ea typeface="Arial"/>
                <a:cs typeface="Arial"/>
                <a:sym typeface="Arial"/>
              </a:defRPr>
            </a:pPr>
            <a:r>
              <a:rPr dirty="0"/>
              <a:t>Laws can be ethical OR unethical</a:t>
            </a:r>
            <a:endParaRPr sz="1500" dirty="0">
              <a:latin typeface="+mn-lt"/>
              <a:ea typeface="+mn-ea"/>
              <a:cs typeface="+mn-cs"/>
              <a:sym typeface="Calibri"/>
            </a:endParaRPr>
          </a:p>
          <a:p>
            <a:pPr marL="274320" indent="-274320">
              <a:lnSpc>
                <a:spcPct val="90000"/>
              </a:lnSpc>
              <a:spcBef>
                <a:spcPts val="600"/>
              </a:spcBef>
              <a:buClr>
                <a:schemeClr val="accent1"/>
              </a:buClr>
              <a:buSzPct val="69730"/>
              <a:buFont typeface="Helvetica"/>
              <a:buChar char="•"/>
              <a:defRPr sz="2200">
                <a:solidFill>
                  <a:srgbClr val="818284"/>
                </a:solidFill>
                <a:latin typeface="Arial"/>
                <a:ea typeface="Arial"/>
                <a:cs typeface="Arial"/>
                <a:sym typeface="Arial"/>
              </a:defRPr>
            </a:pPr>
            <a:r>
              <a:rPr dirty="0"/>
              <a:t>In some cases, ethical standards may call on a person to go above and beyond what is required by law </a:t>
            </a:r>
            <a:endParaRPr sz="1500" dirty="0">
              <a:latin typeface="+mn-lt"/>
              <a:ea typeface="+mn-ea"/>
              <a:cs typeface="+mn-cs"/>
              <a:sym typeface="Calibri"/>
            </a:endParaRPr>
          </a:p>
          <a:p>
            <a:pPr>
              <a:lnSpc>
                <a:spcPct val="90000"/>
              </a:lnSpc>
              <a:spcBef>
                <a:spcPts val="600"/>
              </a:spcBef>
              <a:defRPr sz="2800">
                <a:solidFill>
                  <a:srgbClr val="818284"/>
                </a:solidFill>
                <a:latin typeface="Arial"/>
                <a:ea typeface="Arial"/>
                <a:cs typeface="Arial"/>
                <a:sym typeface="Arial"/>
              </a:defRPr>
            </a:pPr>
            <a:endParaRPr sz="1500" dirty="0">
              <a:latin typeface="+mn-lt"/>
              <a:ea typeface="+mn-ea"/>
              <a:cs typeface="+mn-cs"/>
              <a:sym typeface="Calibri"/>
            </a:endParaRPr>
          </a:p>
          <a:p>
            <a:pPr>
              <a:lnSpc>
                <a:spcPct val="90000"/>
              </a:lnSpc>
              <a:spcBef>
                <a:spcPts val="600"/>
              </a:spcBef>
              <a:defRPr sz="1700">
                <a:solidFill>
                  <a:srgbClr val="818284"/>
                </a:solidFill>
                <a:latin typeface="+mn-lt"/>
                <a:ea typeface="+mn-ea"/>
                <a:cs typeface="+mn-cs"/>
                <a:sym typeface="Calibri"/>
              </a:defRPr>
            </a:pPr>
            <a:r>
              <a:rPr dirty="0" err="1"/>
              <a:t>Ladenson</a:t>
            </a:r>
            <a:r>
              <a:rPr dirty="0"/>
              <a:t>, Robert. </a:t>
            </a:r>
            <a:r>
              <a:rPr i="1" dirty="0"/>
              <a:t>Ethics in the American Workplace</a:t>
            </a:r>
            <a:r>
              <a:rPr dirty="0"/>
              <a:t>. Horsham, PA: LRP Publications, 1995. Chapter 1 “Some Basic Ethical Concepts”. 1-8.</a:t>
            </a:r>
            <a:endParaRPr sz="2800" dirty="0">
              <a:latin typeface="Arial"/>
              <a:ea typeface="Arial"/>
              <a:cs typeface="Arial"/>
              <a:sym typeface="Arial"/>
            </a:endParaRPr>
          </a:p>
          <a:p>
            <a:pPr marL="274320" indent="-274320">
              <a:lnSpc>
                <a:spcPct val="90000"/>
              </a:lnSpc>
              <a:spcBef>
                <a:spcPts val="600"/>
              </a:spcBef>
              <a:buClr>
                <a:schemeClr val="accent1"/>
              </a:buClr>
              <a:buSzPct val="69730"/>
              <a:buFont typeface="Helvetica"/>
              <a:buChar char="•"/>
              <a:defRPr sz="2600">
                <a:solidFill>
                  <a:srgbClr val="818284"/>
                </a:solidFill>
                <a:latin typeface="Arial"/>
                <a:ea typeface="Arial"/>
                <a:cs typeface="Arial"/>
                <a:sym typeface="Arial"/>
              </a:defRPr>
            </a:pPr>
            <a:endParaRPr sz="2800" dirty="0">
              <a:latin typeface="Arial"/>
              <a:ea typeface="Arial"/>
              <a:cs typeface="Arial"/>
              <a:sym typeface="Arial"/>
            </a:endParaRPr>
          </a:p>
          <a:p>
            <a:pPr defTabSz="457200">
              <a:lnSpc>
                <a:spcPct val="89100"/>
              </a:lnSpc>
              <a:spcBef>
                <a:spcPts val="400"/>
              </a:spcBef>
              <a:defRPr sz="1500">
                <a:solidFill>
                  <a:srgbClr val="818284"/>
                </a:solidFill>
                <a:latin typeface="Arial"/>
                <a:ea typeface="Arial"/>
                <a:cs typeface="Arial"/>
                <a:sym typeface="Arial"/>
              </a:defRPr>
            </a:pPr>
            <a:r>
              <a:rPr dirty="0"/>
              <a:t> </a:t>
            </a:r>
          </a:p>
        </p:txBody>
      </p:sp>
      <p:sp>
        <p:nvSpPr>
          <p:cNvPr id="165" name="Shape 165"/>
          <p:cNvSpPr/>
          <p:nvPr/>
        </p:nvSpPr>
        <p:spPr>
          <a:xfrm>
            <a:off x="266470" y="429799"/>
            <a:ext cx="10512870" cy="412496"/>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rmAutofit/>
          </a:bodyPr>
          <a:lstStyle>
            <a:lvl1pPr defTabSz="457200">
              <a:lnSpc>
                <a:spcPct val="90000"/>
              </a:lnSpc>
              <a:defRPr sz="2200" b="1">
                <a:solidFill>
                  <a:srgbClr val="2E5890"/>
                </a:solidFill>
                <a:latin typeface="Arial"/>
                <a:ea typeface="Arial"/>
                <a:cs typeface="Arial"/>
                <a:sym typeface="Arial"/>
              </a:defRPr>
            </a:lvl1pPr>
          </a:lstStyle>
          <a:p>
            <a:r>
              <a:t>Intro to ethics.</a:t>
            </a:r>
          </a:p>
        </p:txBody>
      </p:sp>
      <p:pic>
        <p:nvPicPr>
          <p:cNvPr id="166" name="image12.png"/>
          <p:cNvPicPr>
            <a:picLocks noChangeAspect="1"/>
          </p:cNvPicPr>
          <p:nvPr/>
        </p:nvPicPr>
        <p:blipFill>
          <a:blip r:embed="rId2">
            <a:extLst/>
          </a:blip>
          <a:stretch>
            <a:fillRect/>
          </a:stretch>
        </p:blipFill>
        <p:spPr>
          <a:xfrm>
            <a:off x="7724474" y="1298827"/>
            <a:ext cx="4088194" cy="4443693"/>
          </a:xfrm>
          <a:prstGeom prst="rect">
            <a:avLst/>
          </a:prstGeom>
          <a:ln w="12700">
            <a:miter lim="400000"/>
          </a:ln>
        </p:spPr>
      </p:pic>
      <p:sp>
        <p:nvSpPr>
          <p:cNvPr id="167" name="Shape 167"/>
          <p:cNvSpPr/>
          <p:nvPr/>
        </p:nvSpPr>
        <p:spPr>
          <a:xfrm flipH="1">
            <a:off x="9158288" y="5829308"/>
            <a:ext cx="1961644" cy="2"/>
          </a:xfrm>
          <a:prstGeom prst="line">
            <a:avLst/>
          </a:prstGeom>
          <a:ln w="38100">
            <a:solidFill>
              <a:srgbClr val="CCC45E"/>
            </a:solidFill>
          </a:ln>
        </p:spPr>
        <p:txBody>
          <a:bodyPr lIns="45718" tIns="45718" rIns="45718" bIns="45718"/>
          <a:lstStyle/>
          <a:p>
            <a:endParaRPr/>
          </a:p>
        </p:txBody>
      </p:sp>
    </p:spTree>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1AAF6"/>
        </a:solidFill>
        <a:effectLst/>
      </p:bgPr>
    </p:bg>
    <p:spTree>
      <p:nvGrpSpPr>
        <p:cNvPr id="1" name=""/>
        <p:cNvGrpSpPr/>
        <p:nvPr/>
      </p:nvGrpSpPr>
      <p:grpSpPr>
        <a:xfrm>
          <a:off x="0" y="0"/>
          <a:ext cx="0" cy="0"/>
          <a:chOff x="0" y="0"/>
          <a:chExt cx="0" cy="0"/>
        </a:xfrm>
      </p:grpSpPr>
      <p:sp>
        <p:nvSpPr>
          <p:cNvPr id="329" name="Shape 329"/>
          <p:cNvSpPr/>
          <p:nvPr/>
        </p:nvSpPr>
        <p:spPr>
          <a:xfrm>
            <a:off x="0" y="0"/>
            <a:ext cx="12179300" cy="6858000"/>
          </a:xfrm>
          <a:prstGeom prst="rect">
            <a:avLst/>
          </a:prstGeom>
          <a:solidFill>
            <a:srgbClr val="2E5890"/>
          </a:solidFill>
          <a:ln w="12700">
            <a:miter lim="400000"/>
          </a:ln>
        </p:spPr>
        <p:txBody>
          <a:bodyPr lIns="45718" tIns="45718" rIns="45718" bIns="45718" anchor="ctr"/>
          <a:lstStyle/>
          <a:p>
            <a:pPr>
              <a:defRPr>
                <a:latin typeface="+mn-lt"/>
                <a:ea typeface="+mn-ea"/>
                <a:cs typeface="+mn-cs"/>
                <a:sym typeface="Calibri"/>
              </a:defRPr>
            </a:pPr>
            <a:endParaRPr/>
          </a:p>
        </p:txBody>
      </p:sp>
      <p:sp>
        <p:nvSpPr>
          <p:cNvPr id="330" name="Shape 330"/>
          <p:cNvSpPr/>
          <p:nvPr/>
        </p:nvSpPr>
        <p:spPr>
          <a:xfrm>
            <a:off x="831635" y="3958421"/>
            <a:ext cx="8512390" cy="78185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b">
            <a:spAutoFit/>
          </a:bodyPr>
          <a:lstStyle/>
          <a:p>
            <a:pPr>
              <a:lnSpc>
                <a:spcPct val="90000"/>
              </a:lnSpc>
              <a:defRPr sz="2500" b="1">
                <a:solidFill>
                  <a:srgbClr val="CCC45E"/>
                </a:solidFill>
                <a:latin typeface="Arial"/>
                <a:ea typeface="Arial"/>
                <a:cs typeface="Arial"/>
                <a:sym typeface="Arial"/>
              </a:defRPr>
            </a:pPr>
            <a:r>
              <a:t>Thank you! </a:t>
            </a:r>
          </a:p>
        </p:txBody>
      </p:sp>
    </p:spTree>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9" name="Shape 169"/>
          <p:cNvSpPr/>
          <p:nvPr/>
        </p:nvSpPr>
        <p:spPr>
          <a:xfrm>
            <a:off x="266469" y="3498458"/>
            <a:ext cx="11282065" cy="2639132"/>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lnSpcReduction="10000"/>
          </a:bodyPr>
          <a:lstStyle/>
          <a:p>
            <a:pPr defTabSz="457200">
              <a:lnSpc>
                <a:spcPct val="99000"/>
              </a:lnSpc>
              <a:spcBef>
                <a:spcPts val="400"/>
              </a:spcBef>
              <a:defRPr sz="2400" b="1">
                <a:solidFill>
                  <a:srgbClr val="818284"/>
                </a:solidFill>
                <a:latin typeface="Arial"/>
                <a:ea typeface="Arial"/>
                <a:cs typeface="Arial"/>
                <a:sym typeface="Arial"/>
              </a:defRPr>
            </a:pPr>
            <a:r>
              <a:rPr dirty="0"/>
              <a:t>The difference between law and ethics…</a:t>
            </a:r>
          </a:p>
          <a:p>
            <a:pPr defTabSz="457200">
              <a:lnSpc>
                <a:spcPct val="99000"/>
              </a:lnSpc>
              <a:spcBef>
                <a:spcPts val="400"/>
              </a:spcBef>
              <a:defRPr b="1">
                <a:solidFill>
                  <a:srgbClr val="293B41"/>
                </a:solidFill>
                <a:latin typeface="Arial"/>
                <a:ea typeface="Arial"/>
                <a:cs typeface="Arial"/>
                <a:sym typeface="Arial"/>
              </a:defRPr>
            </a:pPr>
            <a:endParaRPr dirty="0"/>
          </a:p>
          <a:p>
            <a:pPr marL="274320" indent="-274320">
              <a:lnSpc>
                <a:spcPct val="80000"/>
              </a:lnSpc>
              <a:buClr>
                <a:schemeClr val="accent1"/>
              </a:buClr>
              <a:buSzPct val="69730"/>
              <a:buFont typeface="Helvetica"/>
              <a:buChar char="•"/>
              <a:defRPr sz="2400">
                <a:solidFill>
                  <a:srgbClr val="818284"/>
                </a:solidFill>
                <a:latin typeface="Arial"/>
                <a:ea typeface="Arial"/>
                <a:cs typeface="Arial"/>
                <a:sym typeface="Arial"/>
              </a:defRPr>
            </a:pPr>
            <a:r>
              <a:rPr dirty="0"/>
              <a:t>It’s two in the morning and you are driving home a friend who lives in a quiet neighborhood. You come across a stop sign </a:t>
            </a:r>
            <a:r>
              <a:rPr lang="en-US" dirty="0"/>
              <a:t>at a four-way intersection </a:t>
            </a:r>
            <a:r>
              <a:rPr dirty="0"/>
              <a:t>and see no one around. What do you do, and why?</a:t>
            </a:r>
            <a:endParaRPr dirty="0">
              <a:latin typeface="+mn-lt"/>
              <a:ea typeface="+mn-ea"/>
              <a:cs typeface="+mn-cs"/>
              <a:sym typeface="Calibri"/>
            </a:endParaRPr>
          </a:p>
          <a:p>
            <a:pPr marL="274320" indent="-274320">
              <a:buClr>
                <a:schemeClr val="accent1"/>
              </a:buClr>
              <a:buSzPct val="69730"/>
              <a:buFont typeface="Helvetica"/>
              <a:buChar char="•"/>
              <a:defRPr sz="2400">
                <a:solidFill>
                  <a:srgbClr val="818284"/>
                </a:solidFill>
                <a:latin typeface="Arial"/>
                <a:ea typeface="Arial"/>
                <a:cs typeface="Arial"/>
                <a:sym typeface="Arial"/>
              </a:defRPr>
            </a:pPr>
            <a:r>
              <a:rPr dirty="0"/>
              <a:t>What do you expect others to do when you drive up to a four</a:t>
            </a:r>
            <a:r>
              <a:rPr lang="en-US" dirty="0"/>
              <a:t>-</a:t>
            </a:r>
            <a:r>
              <a:rPr dirty="0"/>
              <a:t>way stop?</a:t>
            </a:r>
            <a:endParaRPr dirty="0">
              <a:latin typeface="+mn-lt"/>
              <a:ea typeface="+mn-ea"/>
              <a:cs typeface="+mn-cs"/>
              <a:sym typeface="Calibri"/>
            </a:endParaRPr>
          </a:p>
          <a:p>
            <a:pPr marL="274320" indent="-274320">
              <a:buClr>
                <a:schemeClr val="accent1"/>
              </a:buClr>
              <a:buSzPct val="69730"/>
              <a:buFont typeface="Helvetica"/>
              <a:buChar char="•"/>
              <a:defRPr sz="2400">
                <a:solidFill>
                  <a:srgbClr val="818284"/>
                </a:solidFill>
                <a:latin typeface="Arial"/>
                <a:ea typeface="Arial"/>
                <a:cs typeface="Arial"/>
                <a:sym typeface="Arial"/>
              </a:defRPr>
            </a:pPr>
            <a:r>
              <a:rPr dirty="0"/>
              <a:t>What if there were no stop sign? Why?</a:t>
            </a:r>
            <a:endParaRPr dirty="0">
              <a:latin typeface="+mn-lt"/>
              <a:ea typeface="+mn-ea"/>
              <a:cs typeface="+mn-cs"/>
              <a:sym typeface="Calibri"/>
            </a:endParaRPr>
          </a:p>
          <a:p>
            <a:pPr defTabSz="457200">
              <a:lnSpc>
                <a:spcPct val="99000"/>
              </a:lnSpc>
              <a:spcBef>
                <a:spcPts val="400"/>
              </a:spcBef>
              <a:defRPr>
                <a:solidFill>
                  <a:srgbClr val="818284"/>
                </a:solidFill>
                <a:latin typeface="Arial"/>
                <a:ea typeface="Arial"/>
                <a:cs typeface="Arial"/>
                <a:sym typeface="Arial"/>
              </a:defRPr>
            </a:pPr>
            <a:r>
              <a:rPr dirty="0"/>
              <a:t> </a:t>
            </a:r>
          </a:p>
        </p:txBody>
      </p:sp>
      <p:sp>
        <p:nvSpPr>
          <p:cNvPr id="170" name="Shape 170"/>
          <p:cNvSpPr/>
          <p:nvPr/>
        </p:nvSpPr>
        <p:spPr>
          <a:xfrm>
            <a:off x="266470" y="429799"/>
            <a:ext cx="10512870" cy="412496"/>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rmAutofit/>
          </a:bodyPr>
          <a:lstStyle>
            <a:lvl1pPr defTabSz="457200">
              <a:lnSpc>
                <a:spcPct val="90000"/>
              </a:lnSpc>
              <a:defRPr sz="2200" b="1">
                <a:solidFill>
                  <a:srgbClr val="2E5890"/>
                </a:solidFill>
                <a:latin typeface="Arial"/>
                <a:ea typeface="Arial"/>
                <a:cs typeface="Arial"/>
                <a:sym typeface="Arial"/>
              </a:defRPr>
            </a:lvl1pPr>
          </a:lstStyle>
          <a:p>
            <a:r>
              <a:t>Intro to ethics.</a:t>
            </a:r>
          </a:p>
        </p:txBody>
      </p:sp>
      <p:pic>
        <p:nvPicPr>
          <p:cNvPr id="171" name="image13.png"/>
          <p:cNvPicPr>
            <a:picLocks noChangeAspect="1"/>
          </p:cNvPicPr>
          <p:nvPr/>
        </p:nvPicPr>
        <p:blipFill>
          <a:blip r:embed="rId2">
            <a:extLst/>
          </a:blip>
          <a:stretch>
            <a:fillRect/>
          </a:stretch>
        </p:blipFill>
        <p:spPr>
          <a:xfrm>
            <a:off x="3362469" y="909119"/>
            <a:ext cx="5530329" cy="2488650"/>
          </a:xfrm>
          <a:prstGeom prst="rect">
            <a:avLst/>
          </a:prstGeom>
          <a:ln w="12700">
            <a:miter lim="400000"/>
          </a:ln>
        </p:spPr>
      </p:pic>
      <p:sp>
        <p:nvSpPr>
          <p:cNvPr id="172" name="Shape 172"/>
          <p:cNvSpPr/>
          <p:nvPr/>
        </p:nvSpPr>
        <p:spPr>
          <a:xfrm flipH="1">
            <a:off x="9158288" y="5829308"/>
            <a:ext cx="1961644" cy="2"/>
          </a:xfrm>
          <a:prstGeom prst="line">
            <a:avLst/>
          </a:prstGeom>
          <a:ln w="38100">
            <a:solidFill>
              <a:srgbClr val="CCC45E"/>
            </a:solidFill>
          </a:ln>
        </p:spPr>
        <p:txBody>
          <a:bodyPr lIns="45718" tIns="45718" rIns="45718" bIns="45718"/>
          <a:lstStyle/>
          <a:p>
            <a:endParaRPr/>
          </a:p>
        </p:txBody>
      </p:sp>
    </p:spTree>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 name="Shape 174"/>
          <p:cNvSpPr/>
          <p:nvPr/>
        </p:nvSpPr>
        <p:spPr>
          <a:xfrm>
            <a:off x="266470" y="1298827"/>
            <a:ext cx="10853461" cy="4644285"/>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lnSpcReduction="10000"/>
          </a:bodyPr>
          <a:lstStyle/>
          <a:p>
            <a:pPr defTabSz="457200">
              <a:lnSpc>
                <a:spcPct val="99000"/>
              </a:lnSpc>
              <a:spcBef>
                <a:spcPts val="400"/>
              </a:spcBef>
              <a:defRPr sz="2400" b="1">
                <a:solidFill>
                  <a:srgbClr val="818284"/>
                </a:solidFill>
                <a:latin typeface="Arial"/>
                <a:ea typeface="Arial"/>
                <a:cs typeface="Arial"/>
                <a:sym typeface="Arial"/>
              </a:defRPr>
            </a:pPr>
            <a:r>
              <a:rPr dirty="0"/>
              <a:t>Science is built on a foundation of trust</a:t>
            </a:r>
            <a:endParaRPr dirty="0">
              <a:solidFill>
                <a:srgbClr val="3E305B"/>
              </a:solidFill>
            </a:endParaRPr>
          </a:p>
          <a:p>
            <a:pPr defTabSz="457200">
              <a:lnSpc>
                <a:spcPct val="99000"/>
              </a:lnSpc>
              <a:spcBef>
                <a:spcPts val="400"/>
              </a:spcBef>
              <a:defRPr b="1">
                <a:solidFill>
                  <a:srgbClr val="293B41"/>
                </a:solidFill>
                <a:latin typeface="Arial"/>
                <a:ea typeface="Arial"/>
                <a:cs typeface="Arial"/>
                <a:sym typeface="Arial"/>
              </a:defRPr>
            </a:pPr>
            <a:endParaRPr dirty="0">
              <a:solidFill>
                <a:srgbClr val="3E305B"/>
              </a:solidFill>
            </a:endParaRPr>
          </a:p>
          <a:p>
            <a:pPr marL="274320" indent="-274320">
              <a:lnSpc>
                <a:spcPct val="80000"/>
              </a:lnSpc>
              <a:buClr>
                <a:schemeClr val="accent1"/>
              </a:buClr>
              <a:buSzPct val="69730"/>
              <a:buFont typeface="Helvetica"/>
              <a:buChar char="•"/>
              <a:defRPr sz="2400">
                <a:solidFill>
                  <a:srgbClr val="818284"/>
                </a:solidFill>
                <a:latin typeface="Arial"/>
                <a:ea typeface="Arial"/>
                <a:cs typeface="Arial"/>
                <a:sym typeface="Arial"/>
              </a:defRPr>
            </a:pPr>
            <a:r>
              <a:rPr dirty="0"/>
              <a:t>Society trusts that research results are accurate and honest.</a:t>
            </a:r>
            <a:endParaRPr dirty="0">
              <a:latin typeface="+mn-lt"/>
              <a:ea typeface="+mn-ea"/>
              <a:cs typeface="+mn-cs"/>
              <a:sym typeface="Calibri"/>
            </a:endParaRPr>
          </a:p>
          <a:p>
            <a:pPr marL="274320" indent="-274320">
              <a:buClr>
                <a:schemeClr val="accent1"/>
              </a:buClr>
              <a:buSzPct val="69730"/>
              <a:buFont typeface="Helvetica"/>
              <a:buChar char="•"/>
              <a:defRPr sz="2400">
                <a:solidFill>
                  <a:srgbClr val="818284"/>
                </a:solidFill>
                <a:latin typeface="Arial"/>
                <a:ea typeface="Arial"/>
                <a:cs typeface="Arial"/>
                <a:sym typeface="Arial"/>
              </a:defRPr>
            </a:pPr>
            <a:r>
              <a:rPr dirty="0"/>
              <a:t>Researchers trust their colleagues have gathered data carefully, used proper  analytic and statistical methods, and have treated work of other researchers with respect.</a:t>
            </a:r>
            <a:endParaRPr dirty="0">
              <a:latin typeface="+mn-lt"/>
              <a:ea typeface="+mn-ea"/>
              <a:cs typeface="+mn-cs"/>
              <a:sym typeface="Calibri"/>
            </a:endParaRPr>
          </a:p>
          <a:p>
            <a:pPr marL="274320" indent="-274320">
              <a:buClr>
                <a:schemeClr val="accent1"/>
              </a:buClr>
              <a:buSzPct val="69730"/>
              <a:buFont typeface="Helvetica"/>
              <a:buChar char="•"/>
              <a:defRPr sz="2400">
                <a:solidFill>
                  <a:srgbClr val="818284"/>
                </a:solidFill>
                <a:latin typeface="Arial"/>
                <a:ea typeface="Arial"/>
                <a:cs typeface="Arial"/>
                <a:sym typeface="Arial"/>
              </a:defRPr>
            </a:pPr>
            <a:r>
              <a:rPr dirty="0"/>
              <a:t>Science is a cumulative enterprise where new research is built on previous results… if past results are not trustworthy, neither are new scientific discoveries. </a:t>
            </a:r>
            <a:endParaRPr dirty="0">
              <a:latin typeface="+mn-lt"/>
              <a:ea typeface="+mn-ea"/>
              <a:cs typeface="+mn-cs"/>
              <a:sym typeface="Calibri"/>
            </a:endParaRPr>
          </a:p>
          <a:p>
            <a:pPr marL="274320" indent="-274320">
              <a:buClr>
                <a:schemeClr val="accent1"/>
              </a:buClr>
              <a:buSzPct val="69730"/>
              <a:buFont typeface="Helvetica"/>
              <a:buChar char="•"/>
              <a:defRPr sz="2400">
                <a:solidFill>
                  <a:srgbClr val="818284"/>
                </a:solidFill>
                <a:latin typeface="Arial"/>
                <a:ea typeface="Arial"/>
                <a:cs typeface="Arial"/>
                <a:sym typeface="Arial"/>
              </a:defRPr>
            </a:pPr>
            <a:endParaRPr dirty="0">
              <a:latin typeface="+mn-lt"/>
              <a:ea typeface="+mn-ea"/>
              <a:cs typeface="+mn-cs"/>
              <a:sym typeface="Calibri"/>
            </a:endParaRPr>
          </a:p>
          <a:p>
            <a:pPr>
              <a:defRPr>
                <a:solidFill>
                  <a:srgbClr val="818284"/>
                </a:solidFill>
                <a:latin typeface="Arial"/>
                <a:ea typeface="Arial"/>
                <a:cs typeface="Arial"/>
                <a:sym typeface="Arial"/>
              </a:defRPr>
            </a:pPr>
            <a:r>
              <a:rPr dirty="0"/>
              <a:t>National Academy of Sciences, National Academy of Engineering, and Institute of Medicine. 2009. </a:t>
            </a:r>
            <a:r>
              <a:rPr i="1" dirty="0"/>
              <a:t>On Being a Scientist: A Guide to Responsible Conduct in Research: Third Edition</a:t>
            </a:r>
            <a:r>
              <a:rPr dirty="0"/>
              <a:t>. Washington, DC: The National Academies Press. https://doi.org/10.17226/12192.</a:t>
            </a:r>
            <a:endParaRPr sz="2400" dirty="0"/>
          </a:p>
          <a:p>
            <a:pPr defTabSz="457200">
              <a:lnSpc>
                <a:spcPct val="99000"/>
              </a:lnSpc>
              <a:spcBef>
                <a:spcPts val="400"/>
              </a:spcBef>
              <a:defRPr>
                <a:solidFill>
                  <a:srgbClr val="818284"/>
                </a:solidFill>
                <a:latin typeface="Arial"/>
                <a:ea typeface="Arial"/>
                <a:cs typeface="Arial"/>
                <a:sym typeface="Arial"/>
              </a:defRPr>
            </a:pPr>
            <a:r>
              <a:rPr dirty="0"/>
              <a:t> </a:t>
            </a:r>
          </a:p>
        </p:txBody>
      </p:sp>
      <p:sp>
        <p:nvSpPr>
          <p:cNvPr id="175" name="Shape 175"/>
          <p:cNvSpPr/>
          <p:nvPr/>
        </p:nvSpPr>
        <p:spPr>
          <a:xfrm>
            <a:off x="266470" y="429799"/>
            <a:ext cx="10512870" cy="412496"/>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rmAutofit/>
          </a:bodyPr>
          <a:lstStyle>
            <a:lvl1pPr defTabSz="457200">
              <a:lnSpc>
                <a:spcPct val="90000"/>
              </a:lnSpc>
              <a:defRPr sz="2200" b="1">
                <a:solidFill>
                  <a:srgbClr val="2E5890"/>
                </a:solidFill>
                <a:latin typeface="Arial"/>
                <a:ea typeface="Arial"/>
                <a:cs typeface="Arial"/>
                <a:sym typeface="Arial"/>
              </a:defRPr>
            </a:lvl1pPr>
          </a:lstStyle>
          <a:p>
            <a:r>
              <a:t>Intro to ethics.</a:t>
            </a:r>
          </a:p>
        </p:txBody>
      </p:sp>
      <p:sp>
        <p:nvSpPr>
          <p:cNvPr id="176" name="Shape 176"/>
          <p:cNvSpPr/>
          <p:nvPr/>
        </p:nvSpPr>
        <p:spPr>
          <a:xfrm flipH="1">
            <a:off x="9158288" y="5829308"/>
            <a:ext cx="1961644" cy="2"/>
          </a:xfrm>
          <a:prstGeom prst="line">
            <a:avLst/>
          </a:prstGeom>
          <a:ln w="38100">
            <a:solidFill>
              <a:srgbClr val="CCC45E"/>
            </a:solidFill>
          </a:ln>
        </p:spPr>
        <p:txBody>
          <a:bodyPr lIns="45718" tIns="45718" rIns="45718" bIns="45718"/>
          <a:lstStyle/>
          <a:p>
            <a:endParaRPr/>
          </a:p>
        </p:txBody>
      </p:sp>
    </p:spTree>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8" name="Shape 178"/>
          <p:cNvSpPr/>
          <p:nvPr/>
        </p:nvSpPr>
        <p:spPr>
          <a:xfrm>
            <a:off x="266470" y="1298828"/>
            <a:ext cx="10853461" cy="4669924"/>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lnSpcReduction="10000"/>
          </a:bodyPr>
          <a:lstStyle/>
          <a:p>
            <a:pPr defTabSz="457200">
              <a:lnSpc>
                <a:spcPct val="99000"/>
              </a:lnSpc>
              <a:spcBef>
                <a:spcPts val="400"/>
              </a:spcBef>
              <a:defRPr sz="2400" b="1">
                <a:solidFill>
                  <a:srgbClr val="818284"/>
                </a:solidFill>
                <a:latin typeface="Arial"/>
                <a:ea typeface="Arial"/>
                <a:cs typeface="Arial"/>
                <a:sym typeface="Arial"/>
              </a:defRPr>
            </a:pPr>
            <a:r>
              <a:rPr dirty="0"/>
              <a:t>Biomedical Engineering Society Code of Ethics (2004)</a:t>
            </a:r>
            <a:endParaRPr dirty="0">
              <a:solidFill>
                <a:srgbClr val="3E305B"/>
              </a:solidFill>
            </a:endParaRPr>
          </a:p>
          <a:p>
            <a:pPr defTabSz="457200">
              <a:lnSpc>
                <a:spcPct val="99000"/>
              </a:lnSpc>
              <a:spcBef>
                <a:spcPts val="400"/>
              </a:spcBef>
              <a:defRPr b="1">
                <a:solidFill>
                  <a:srgbClr val="293B41"/>
                </a:solidFill>
                <a:latin typeface="Arial"/>
                <a:ea typeface="Arial"/>
                <a:cs typeface="Arial"/>
                <a:sym typeface="Arial"/>
              </a:defRPr>
            </a:pPr>
            <a:endParaRPr dirty="0">
              <a:solidFill>
                <a:srgbClr val="3E305B"/>
              </a:solidFill>
            </a:endParaRPr>
          </a:p>
          <a:p>
            <a:pPr marL="274320" indent="-274320">
              <a:lnSpc>
                <a:spcPct val="80000"/>
              </a:lnSpc>
              <a:buClr>
                <a:schemeClr val="accent1"/>
              </a:buClr>
              <a:buSzPct val="69730"/>
              <a:buFont typeface="Helvetica"/>
              <a:buChar char="•"/>
              <a:defRPr sz="2400">
                <a:solidFill>
                  <a:srgbClr val="818284"/>
                </a:solidFill>
                <a:latin typeface="Arial"/>
                <a:ea typeface="Arial"/>
                <a:cs typeface="Arial"/>
                <a:sym typeface="Arial"/>
              </a:defRPr>
            </a:pPr>
            <a:r>
              <a:rPr lang="en-US" dirty="0"/>
              <a:t>"</a:t>
            </a:r>
            <a:r>
              <a:rPr dirty="0"/>
              <a:t>Biomedical engineering is a learned profession that combines expertise and responsibilities in engineering, science, technology, and medicine.</a:t>
            </a:r>
            <a:r>
              <a:rPr lang="en-US" dirty="0"/>
              <a:t>"</a:t>
            </a:r>
            <a:r>
              <a:rPr dirty="0"/>
              <a:t> </a:t>
            </a:r>
            <a:endParaRPr dirty="0">
              <a:latin typeface="+mn-lt"/>
              <a:ea typeface="+mn-ea"/>
              <a:cs typeface="+mn-cs"/>
              <a:sym typeface="Calibri"/>
            </a:endParaRPr>
          </a:p>
          <a:p>
            <a:pPr marL="274320" indent="-274320">
              <a:lnSpc>
                <a:spcPct val="80000"/>
              </a:lnSpc>
              <a:buClr>
                <a:schemeClr val="accent1"/>
              </a:buClr>
              <a:buSzPct val="69730"/>
              <a:buFont typeface="Helvetica"/>
              <a:buChar char="•"/>
              <a:defRPr sz="2400">
                <a:solidFill>
                  <a:srgbClr val="818284"/>
                </a:solidFill>
                <a:latin typeface="Arial"/>
                <a:ea typeface="Arial"/>
                <a:cs typeface="Arial"/>
                <a:sym typeface="Arial"/>
              </a:defRPr>
            </a:pPr>
            <a:endParaRPr dirty="0">
              <a:latin typeface="+mn-lt"/>
              <a:ea typeface="+mn-ea"/>
              <a:cs typeface="+mn-cs"/>
              <a:sym typeface="Calibri"/>
            </a:endParaRPr>
          </a:p>
          <a:p>
            <a:pPr marL="274320" indent="-274320">
              <a:lnSpc>
                <a:spcPct val="80000"/>
              </a:lnSpc>
              <a:buClr>
                <a:schemeClr val="accent1"/>
              </a:buClr>
              <a:buSzPct val="69730"/>
              <a:buFont typeface="Helvetica"/>
              <a:buChar char="•"/>
              <a:defRPr sz="2400">
                <a:solidFill>
                  <a:srgbClr val="818284"/>
                </a:solidFill>
                <a:latin typeface="Arial"/>
                <a:ea typeface="Arial"/>
                <a:cs typeface="Arial"/>
                <a:sym typeface="Arial"/>
              </a:defRPr>
            </a:pPr>
            <a:r>
              <a:rPr lang="en-US" dirty="0"/>
              <a:t>"</a:t>
            </a:r>
            <a:r>
              <a:rPr dirty="0"/>
              <a:t>Since public health and welfare are paramount considerations in each of these areas, biomedical engineers must uphold those principles of ethical conduct embodied in this Code in professional practice, research, patient care, and training.</a:t>
            </a:r>
            <a:r>
              <a:rPr lang="en-US" dirty="0"/>
              <a:t>"</a:t>
            </a:r>
            <a:r>
              <a:rPr dirty="0"/>
              <a:t> </a:t>
            </a:r>
            <a:endParaRPr dirty="0">
              <a:latin typeface="+mn-lt"/>
              <a:ea typeface="+mn-ea"/>
              <a:cs typeface="+mn-cs"/>
              <a:sym typeface="Calibri"/>
            </a:endParaRPr>
          </a:p>
          <a:p>
            <a:pPr marL="274320" indent="-274320">
              <a:lnSpc>
                <a:spcPct val="80000"/>
              </a:lnSpc>
              <a:buClr>
                <a:schemeClr val="accent1"/>
              </a:buClr>
              <a:buSzPct val="69730"/>
              <a:buFont typeface="Helvetica"/>
              <a:buChar char="•"/>
              <a:defRPr sz="2400">
                <a:solidFill>
                  <a:srgbClr val="818284"/>
                </a:solidFill>
                <a:latin typeface="Arial"/>
                <a:ea typeface="Arial"/>
                <a:cs typeface="Arial"/>
                <a:sym typeface="Arial"/>
              </a:defRPr>
            </a:pPr>
            <a:endParaRPr dirty="0">
              <a:latin typeface="+mn-lt"/>
              <a:ea typeface="+mn-ea"/>
              <a:cs typeface="+mn-cs"/>
              <a:sym typeface="Calibri"/>
            </a:endParaRPr>
          </a:p>
          <a:p>
            <a:pPr marL="274320" indent="-274320">
              <a:lnSpc>
                <a:spcPct val="80000"/>
              </a:lnSpc>
              <a:buClr>
                <a:schemeClr val="accent1"/>
              </a:buClr>
              <a:buSzPct val="69730"/>
              <a:buFont typeface="Helvetica"/>
              <a:buChar char="•"/>
              <a:defRPr sz="2400">
                <a:solidFill>
                  <a:srgbClr val="818284"/>
                </a:solidFill>
                <a:latin typeface="Arial"/>
                <a:ea typeface="Arial"/>
                <a:cs typeface="Arial"/>
                <a:sym typeface="Arial"/>
              </a:defRPr>
            </a:pPr>
            <a:r>
              <a:rPr lang="en-US" dirty="0"/>
              <a:t>"</a:t>
            </a:r>
            <a:r>
              <a:rPr dirty="0"/>
              <a:t>This Code reflects voluntary standards of professional and personal practice recommended for biomedical engineers.</a:t>
            </a:r>
            <a:r>
              <a:rPr lang="en-US" dirty="0"/>
              <a:t>"</a:t>
            </a:r>
            <a:r>
              <a:rPr dirty="0"/>
              <a:t> </a:t>
            </a:r>
            <a:endParaRPr dirty="0">
              <a:latin typeface="+mn-lt"/>
              <a:ea typeface="+mn-ea"/>
              <a:cs typeface="+mn-cs"/>
              <a:sym typeface="Calibri"/>
            </a:endParaRPr>
          </a:p>
          <a:p>
            <a:pPr marL="274320" indent="-274320">
              <a:lnSpc>
                <a:spcPct val="80000"/>
              </a:lnSpc>
              <a:buClr>
                <a:schemeClr val="accent1"/>
              </a:buClr>
              <a:buSzPct val="69730"/>
              <a:buFont typeface="Helvetica"/>
              <a:buChar char="•"/>
              <a:defRPr sz="2400">
                <a:solidFill>
                  <a:srgbClr val="818284"/>
                </a:solidFill>
                <a:latin typeface="Arial"/>
                <a:ea typeface="Arial"/>
                <a:cs typeface="Arial"/>
                <a:sym typeface="Arial"/>
              </a:defRPr>
            </a:pPr>
            <a:endParaRPr dirty="0">
              <a:latin typeface="+mn-lt"/>
              <a:ea typeface="+mn-ea"/>
              <a:cs typeface="+mn-cs"/>
              <a:sym typeface="Calibri"/>
            </a:endParaRPr>
          </a:p>
          <a:p>
            <a:pPr marL="274320" indent="-274320">
              <a:lnSpc>
                <a:spcPct val="80000"/>
              </a:lnSpc>
              <a:buClr>
                <a:schemeClr val="accent1"/>
              </a:buClr>
              <a:buSzPct val="69730"/>
              <a:buFont typeface="Helvetica"/>
              <a:buChar char="•"/>
              <a:defRPr sz="2400">
                <a:solidFill>
                  <a:srgbClr val="818284"/>
                </a:solidFill>
                <a:latin typeface="Arial"/>
                <a:ea typeface="Arial"/>
                <a:cs typeface="Arial"/>
                <a:sym typeface="Arial"/>
              </a:defRPr>
            </a:pPr>
            <a:endParaRPr dirty="0">
              <a:latin typeface="+mn-lt"/>
              <a:ea typeface="+mn-ea"/>
              <a:cs typeface="+mn-cs"/>
              <a:sym typeface="Calibri"/>
            </a:endParaRPr>
          </a:p>
          <a:p>
            <a:pPr>
              <a:lnSpc>
                <a:spcPct val="80000"/>
              </a:lnSpc>
              <a:defRPr sz="1400">
                <a:solidFill>
                  <a:srgbClr val="818284"/>
                </a:solidFill>
                <a:latin typeface="Arial"/>
                <a:ea typeface="Arial"/>
                <a:cs typeface="Arial"/>
                <a:sym typeface="Arial"/>
              </a:defRPr>
            </a:pPr>
            <a:r>
              <a:rPr dirty="0"/>
              <a:t>For full Code of Ethics of the Biomedical Engineering Society, see https://www.bmes.org/files/CodeEthics04.pdf</a:t>
            </a:r>
            <a:endParaRPr dirty="0">
              <a:latin typeface="+mn-lt"/>
              <a:ea typeface="+mn-ea"/>
              <a:cs typeface="+mn-cs"/>
              <a:sym typeface="Calibri"/>
            </a:endParaRPr>
          </a:p>
          <a:p>
            <a:pPr defTabSz="457200">
              <a:lnSpc>
                <a:spcPct val="99000"/>
              </a:lnSpc>
              <a:spcBef>
                <a:spcPts val="400"/>
              </a:spcBef>
              <a:defRPr>
                <a:solidFill>
                  <a:srgbClr val="818284"/>
                </a:solidFill>
                <a:latin typeface="Arial"/>
                <a:ea typeface="Arial"/>
                <a:cs typeface="Arial"/>
                <a:sym typeface="Arial"/>
              </a:defRPr>
            </a:pPr>
            <a:r>
              <a:rPr dirty="0"/>
              <a:t> </a:t>
            </a:r>
          </a:p>
        </p:txBody>
      </p:sp>
      <p:sp>
        <p:nvSpPr>
          <p:cNvPr id="179" name="Shape 179"/>
          <p:cNvSpPr/>
          <p:nvPr/>
        </p:nvSpPr>
        <p:spPr>
          <a:xfrm>
            <a:off x="266470" y="429799"/>
            <a:ext cx="10512870" cy="412496"/>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rmAutofit/>
          </a:bodyPr>
          <a:lstStyle>
            <a:lvl1pPr defTabSz="457200">
              <a:lnSpc>
                <a:spcPct val="90000"/>
              </a:lnSpc>
              <a:defRPr sz="2200" b="1">
                <a:solidFill>
                  <a:srgbClr val="2E5890"/>
                </a:solidFill>
                <a:latin typeface="Arial"/>
                <a:ea typeface="Arial"/>
                <a:cs typeface="Arial"/>
                <a:sym typeface="Arial"/>
              </a:defRPr>
            </a:lvl1pPr>
          </a:lstStyle>
          <a:p>
            <a:r>
              <a:t>Intro to ethics.</a:t>
            </a:r>
          </a:p>
        </p:txBody>
      </p:sp>
      <p:sp>
        <p:nvSpPr>
          <p:cNvPr id="180" name="Shape 180"/>
          <p:cNvSpPr/>
          <p:nvPr/>
        </p:nvSpPr>
        <p:spPr>
          <a:xfrm flipH="1">
            <a:off x="9158288" y="5829308"/>
            <a:ext cx="1961644" cy="2"/>
          </a:xfrm>
          <a:prstGeom prst="line">
            <a:avLst/>
          </a:prstGeom>
          <a:ln w="38100">
            <a:solidFill>
              <a:srgbClr val="CCC45E"/>
            </a:solidFill>
          </a:ln>
        </p:spPr>
        <p:txBody>
          <a:bodyPr lIns="45718" tIns="45718" rIns="45718" bIns="45718"/>
          <a:lstStyle/>
          <a:p>
            <a:endParaRPr/>
          </a:p>
        </p:txBody>
      </p:sp>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2" name="Shape 182"/>
          <p:cNvSpPr/>
          <p:nvPr/>
        </p:nvSpPr>
        <p:spPr>
          <a:xfrm>
            <a:off x="397098" y="1163765"/>
            <a:ext cx="10853461" cy="5490128"/>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fontScale="92500" lnSpcReduction="20000"/>
          </a:bodyPr>
          <a:lstStyle/>
          <a:p>
            <a:pPr defTabSz="457200">
              <a:lnSpc>
                <a:spcPct val="99000"/>
              </a:lnSpc>
              <a:spcBef>
                <a:spcPts val="400"/>
              </a:spcBef>
              <a:defRPr sz="2400" b="1">
                <a:solidFill>
                  <a:srgbClr val="818284"/>
                </a:solidFill>
                <a:latin typeface="Arial"/>
                <a:ea typeface="Arial"/>
                <a:cs typeface="Arial"/>
                <a:sym typeface="Arial"/>
              </a:defRPr>
            </a:pPr>
            <a:r>
              <a:rPr sz="2700" dirty="0"/>
              <a:t>Biomedical Engineering Healthcare Obligations</a:t>
            </a:r>
            <a:endParaRPr sz="2700" dirty="0">
              <a:solidFill>
                <a:srgbClr val="3E305B"/>
              </a:solidFill>
            </a:endParaRPr>
          </a:p>
          <a:p>
            <a:pPr defTabSz="457200">
              <a:lnSpc>
                <a:spcPct val="99000"/>
              </a:lnSpc>
              <a:spcBef>
                <a:spcPts val="400"/>
              </a:spcBef>
              <a:defRPr b="1">
                <a:solidFill>
                  <a:srgbClr val="293B41"/>
                </a:solidFill>
                <a:latin typeface="Arial"/>
                <a:ea typeface="Arial"/>
                <a:cs typeface="Arial"/>
                <a:sym typeface="Arial"/>
              </a:defRPr>
            </a:pPr>
            <a:endParaRPr sz="2700" dirty="0">
              <a:solidFill>
                <a:srgbClr val="3E305B"/>
              </a:solidFill>
            </a:endParaRPr>
          </a:p>
          <a:p>
            <a:pPr>
              <a:lnSpc>
                <a:spcPct val="80000"/>
              </a:lnSpc>
              <a:defRPr sz="2400">
                <a:solidFill>
                  <a:srgbClr val="818284"/>
                </a:solidFill>
                <a:latin typeface="Arial"/>
                <a:ea typeface="Arial"/>
                <a:cs typeface="Arial"/>
                <a:sym typeface="Arial"/>
              </a:defRPr>
            </a:pPr>
            <a:r>
              <a:rPr lang="en-US" sz="2700" dirty="0"/>
              <a:t>"</a:t>
            </a:r>
            <a:r>
              <a:rPr sz="2700" dirty="0"/>
              <a:t>Biomedical engineers involved in health care activities shall: </a:t>
            </a:r>
            <a:endParaRPr sz="2700" dirty="0">
              <a:latin typeface="+mn-lt"/>
              <a:ea typeface="+mn-ea"/>
              <a:cs typeface="+mn-cs"/>
              <a:sym typeface="Calibri"/>
            </a:endParaRPr>
          </a:p>
          <a:p>
            <a:pPr marL="274320" indent="-274320">
              <a:lnSpc>
                <a:spcPct val="80000"/>
              </a:lnSpc>
              <a:buClr>
                <a:schemeClr val="accent1"/>
              </a:buClr>
              <a:buSzPct val="69730"/>
              <a:buFont typeface="Helvetica"/>
              <a:buChar char="•"/>
              <a:defRPr sz="2400">
                <a:solidFill>
                  <a:srgbClr val="818284"/>
                </a:solidFill>
                <a:latin typeface="Arial"/>
                <a:ea typeface="Arial"/>
                <a:cs typeface="Arial"/>
                <a:sym typeface="Arial"/>
              </a:defRPr>
            </a:pPr>
            <a:endParaRPr sz="2700" dirty="0">
              <a:latin typeface="+mn-lt"/>
              <a:ea typeface="+mn-ea"/>
              <a:cs typeface="+mn-cs"/>
              <a:sym typeface="Calibri"/>
            </a:endParaRPr>
          </a:p>
          <a:p>
            <a:pPr marL="514350" lvl="8" indent="-514350">
              <a:buFont typeface="+mj-lt"/>
              <a:buAutoNum type="arabicPeriod"/>
              <a:defRPr sz="2400">
                <a:solidFill>
                  <a:srgbClr val="818284"/>
                </a:solidFill>
                <a:latin typeface="Arial"/>
                <a:ea typeface="Arial"/>
                <a:cs typeface="Arial"/>
                <a:sym typeface="Arial"/>
              </a:defRPr>
            </a:pPr>
            <a:r>
              <a:rPr sz="2700" dirty="0"/>
              <a:t>Regard responsibility toward and rights of patients, including those of confidentiality and privacy, as their primary concern. </a:t>
            </a:r>
            <a:endParaRPr lang="en-US" sz="2700" dirty="0">
              <a:latin typeface="+mn-lt"/>
              <a:ea typeface="+mn-ea"/>
              <a:cs typeface="+mn-cs"/>
              <a:sym typeface="Calibri"/>
            </a:endParaRPr>
          </a:p>
          <a:p>
            <a:pPr marL="514350" lvl="8" indent="-514350">
              <a:buFont typeface="+mj-lt"/>
              <a:buAutoNum type="arabicPeriod"/>
              <a:defRPr sz="2400">
                <a:solidFill>
                  <a:srgbClr val="818284"/>
                </a:solidFill>
                <a:latin typeface="Arial"/>
                <a:ea typeface="Arial"/>
                <a:cs typeface="Arial"/>
                <a:sym typeface="Arial"/>
              </a:defRPr>
            </a:pPr>
            <a:endParaRPr lang="en-US" sz="2700" dirty="0">
              <a:latin typeface="+mn-lt"/>
              <a:ea typeface="+mn-ea"/>
              <a:cs typeface="+mn-cs"/>
              <a:sym typeface="Calibri"/>
            </a:endParaRPr>
          </a:p>
          <a:p>
            <a:pPr marL="514350" lvl="8" indent="-514350">
              <a:buFont typeface="+mj-lt"/>
              <a:buAutoNum type="arabicPeriod"/>
              <a:defRPr sz="2400">
                <a:solidFill>
                  <a:srgbClr val="818284"/>
                </a:solidFill>
                <a:latin typeface="Arial"/>
                <a:ea typeface="Arial"/>
                <a:cs typeface="Arial"/>
                <a:sym typeface="Arial"/>
              </a:defRPr>
            </a:pPr>
            <a:r>
              <a:rPr sz="2700" dirty="0"/>
              <a:t>Consider the larger consequences of their work in regard to cost, </a:t>
            </a:r>
            <a:r>
              <a:rPr lang="en-US" sz="2700" dirty="0"/>
              <a:t> </a:t>
            </a:r>
            <a:r>
              <a:rPr sz="2700" dirty="0"/>
              <a:t>availability, and delivery of healthcare.</a:t>
            </a:r>
            <a:r>
              <a:rPr lang="en-US" sz="2700" dirty="0"/>
              <a:t>"</a:t>
            </a:r>
          </a:p>
          <a:p>
            <a:pPr lvl="3">
              <a:defRPr sz="2400">
                <a:solidFill>
                  <a:srgbClr val="818284"/>
                </a:solidFill>
                <a:latin typeface="Arial"/>
                <a:ea typeface="Arial"/>
                <a:cs typeface="Arial"/>
                <a:sym typeface="Arial"/>
              </a:defRPr>
            </a:pPr>
            <a:endParaRPr lang="en-US" dirty="0"/>
          </a:p>
          <a:p>
            <a:pPr lvl="3">
              <a:defRPr sz="2400">
                <a:solidFill>
                  <a:srgbClr val="818284"/>
                </a:solidFill>
                <a:latin typeface="Arial"/>
                <a:ea typeface="Arial"/>
                <a:cs typeface="Arial"/>
                <a:sym typeface="Arial"/>
              </a:defRPr>
            </a:pPr>
            <a:endParaRPr lang="en-US" dirty="0"/>
          </a:p>
          <a:p>
            <a:pPr lvl="3">
              <a:defRPr sz="2400">
                <a:solidFill>
                  <a:srgbClr val="818284"/>
                </a:solidFill>
                <a:latin typeface="Arial"/>
                <a:ea typeface="Arial"/>
                <a:cs typeface="Arial"/>
                <a:sym typeface="Arial"/>
              </a:defRPr>
            </a:pPr>
            <a:r>
              <a:rPr lang="en-US" sz="1900" dirty="0"/>
              <a:t>BMES Code of Ethics. (2004). https://www.bmes.org/files/CodeEthics04.pdf</a:t>
            </a:r>
            <a:endParaRPr lang="en-US" sz="1900" dirty="0">
              <a:solidFill>
                <a:srgbClr val="818284"/>
              </a:solidFill>
              <a:sym typeface="Calibri"/>
            </a:endParaRPr>
          </a:p>
          <a:p>
            <a:pPr lvl="3">
              <a:defRPr sz="2400">
                <a:solidFill>
                  <a:srgbClr val="818284"/>
                </a:solidFill>
                <a:latin typeface="Arial"/>
                <a:ea typeface="Arial"/>
                <a:cs typeface="Arial"/>
                <a:sym typeface="Arial"/>
              </a:defRPr>
            </a:pPr>
            <a:endParaRPr lang="en-US" dirty="0"/>
          </a:p>
          <a:p>
            <a:pPr lvl="3">
              <a:defRPr sz="2400">
                <a:solidFill>
                  <a:srgbClr val="818284"/>
                </a:solidFill>
                <a:latin typeface="Arial"/>
                <a:ea typeface="Arial"/>
                <a:cs typeface="Arial"/>
                <a:sym typeface="Arial"/>
              </a:defRPr>
            </a:pPr>
            <a:endParaRPr lang="en-US" dirty="0">
              <a:latin typeface="+mn-lt"/>
              <a:ea typeface="+mn-ea"/>
              <a:cs typeface="+mn-cs"/>
              <a:sym typeface="Calibri"/>
            </a:endParaRPr>
          </a:p>
          <a:p>
            <a:pPr lvl="3">
              <a:defRPr sz="2400">
                <a:solidFill>
                  <a:srgbClr val="818284"/>
                </a:solidFill>
                <a:latin typeface="Arial"/>
                <a:ea typeface="Arial"/>
                <a:cs typeface="Arial"/>
                <a:sym typeface="Arial"/>
              </a:defRPr>
            </a:pPr>
            <a:endParaRPr lang="en-US" dirty="0">
              <a:latin typeface="+mn-lt"/>
              <a:ea typeface="+mn-ea"/>
              <a:cs typeface="+mn-cs"/>
              <a:sym typeface="Calibri"/>
            </a:endParaRPr>
          </a:p>
          <a:p>
            <a:pPr lvl="3">
              <a:defRPr sz="2400">
                <a:solidFill>
                  <a:srgbClr val="818284"/>
                </a:solidFill>
                <a:latin typeface="Arial"/>
                <a:ea typeface="Arial"/>
                <a:cs typeface="Arial"/>
                <a:sym typeface="Arial"/>
              </a:defRPr>
            </a:pPr>
            <a:endParaRPr lang="en-US" dirty="0">
              <a:latin typeface="+mn-lt"/>
              <a:ea typeface="+mn-ea"/>
              <a:cs typeface="+mn-cs"/>
              <a:sym typeface="Calibri"/>
            </a:endParaRPr>
          </a:p>
          <a:p>
            <a:pPr lvl="3">
              <a:defRPr sz="2400">
                <a:solidFill>
                  <a:srgbClr val="818284"/>
                </a:solidFill>
                <a:latin typeface="Arial"/>
                <a:ea typeface="Arial"/>
                <a:cs typeface="Arial"/>
                <a:sym typeface="Arial"/>
              </a:defRPr>
            </a:pPr>
            <a:endParaRPr dirty="0">
              <a:latin typeface="+mn-lt"/>
              <a:ea typeface="+mn-ea"/>
              <a:cs typeface="+mn-cs"/>
              <a:sym typeface="Calibri"/>
            </a:endParaRPr>
          </a:p>
          <a:p>
            <a:pPr defTabSz="457200">
              <a:lnSpc>
                <a:spcPct val="99000"/>
              </a:lnSpc>
              <a:spcBef>
                <a:spcPts val="400"/>
              </a:spcBef>
              <a:defRPr>
                <a:solidFill>
                  <a:srgbClr val="818284"/>
                </a:solidFill>
                <a:latin typeface="Arial"/>
                <a:ea typeface="Arial"/>
                <a:cs typeface="Arial"/>
                <a:sym typeface="Arial"/>
              </a:defRPr>
            </a:pPr>
            <a:r>
              <a:rPr dirty="0"/>
              <a:t> </a:t>
            </a:r>
          </a:p>
        </p:txBody>
      </p:sp>
      <p:sp>
        <p:nvSpPr>
          <p:cNvPr id="183" name="Shape 183"/>
          <p:cNvSpPr/>
          <p:nvPr/>
        </p:nvSpPr>
        <p:spPr>
          <a:xfrm>
            <a:off x="266470" y="429799"/>
            <a:ext cx="10512870" cy="412496"/>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rmAutofit/>
          </a:bodyPr>
          <a:lstStyle>
            <a:lvl1pPr defTabSz="457200">
              <a:lnSpc>
                <a:spcPct val="90000"/>
              </a:lnSpc>
              <a:defRPr sz="2200" b="1">
                <a:solidFill>
                  <a:srgbClr val="2E5890"/>
                </a:solidFill>
                <a:latin typeface="Arial"/>
                <a:ea typeface="Arial"/>
                <a:cs typeface="Arial"/>
                <a:sym typeface="Arial"/>
              </a:defRPr>
            </a:lvl1pPr>
          </a:lstStyle>
          <a:p>
            <a:r>
              <a:rPr dirty="0"/>
              <a:t>Intro to ethics.</a:t>
            </a:r>
          </a:p>
        </p:txBody>
      </p:sp>
      <p:sp>
        <p:nvSpPr>
          <p:cNvPr id="184" name="Shape 184"/>
          <p:cNvSpPr/>
          <p:nvPr/>
        </p:nvSpPr>
        <p:spPr>
          <a:xfrm flipH="1">
            <a:off x="9158288" y="5829308"/>
            <a:ext cx="1961644" cy="2"/>
          </a:xfrm>
          <a:prstGeom prst="line">
            <a:avLst/>
          </a:prstGeom>
          <a:ln w="38100">
            <a:solidFill>
              <a:srgbClr val="CCC45E"/>
            </a:solidFill>
          </a:ln>
        </p:spPr>
        <p:txBody>
          <a:bodyPr lIns="45718" tIns="45718" rIns="45718" bIns="45718"/>
          <a:lstStyle/>
          <a:p>
            <a:endParaRPr/>
          </a:p>
        </p:txBody>
      </p:sp>
    </p:spTree>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6" name="Shape 186"/>
          <p:cNvSpPr/>
          <p:nvPr/>
        </p:nvSpPr>
        <p:spPr>
          <a:xfrm>
            <a:off x="266470" y="1298828"/>
            <a:ext cx="10853461" cy="5129368"/>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fontScale="92500"/>
          </a:bodyPr>
          <a:lstStyle/>
          <a:p>
            <a:pPr defTabSz="457200">
              <a:lnSpc>
                <a:spcPct val="99000"/>
              </a:lnSpc>
              <a:spcBef>
                <a:spcPts val="400"/>
              </a:spcBef>
              <a:defRPr sz="2400" b="1">
                <a:solidFill>
                  <a:srgbClr val="818284"/>
                </a:solidFill>
                <a:latin typeface="Arial"/>
                <a:ea typeface="Arial"/>
                <a:cs typeface="Arial"/>
                <a:sym typeface="Arial"/>
              </a:defRPr>
            </a:pPr>
            <a:r>
              <a:rPr sz="2700" dirty="0"/>
              <a:t>Biomedical Engineering Professional Obligations</a:t>
            </a:r>
            <a:endParaRPr sz="2700" dirty="0">
              <a:solidFill>
                <a:srgbClr val="3E305B"/>
              </a:solidFill>
            </a:endParaRPr>
          </a:p>
          <a:p>
            <a:pPr defTabSz="457200">
              <a:lnSpc>
                <a:spcPct val="99000"/>
              </a:lnSpc>
              <a:spcBef>
                <a:spcPts val="400"/>
              </a:spcBef>
              <a:defRPr b="1">
                <a:solidFill>
                  <a:srgbClr val="293B41"/>
                </a:solidFill>
                <a:latin typeface="Arial"/>
                <a:ea typeface="Arial"/>
                <a:cs typeface="Arial"/>
                <a:sym typeface="Arial"/>
              </a:defRPr>
            </a:pPr>
            <a:endParaRPr sz="2700" dirty="0">
              <a:solidFill>
                <a:srgbClr val="3E305B"/>
              </a:solidFill>
            </a:endParaRPr>
          </a:p>
          <a:p>
            <a:pPr>
              <a:lnSpc>
                <a:spcPct val="80000"/>
              </a:lnSpc>
              <a:defRPr sz="2400">
                <a:solidFill>
                  <a:srgbClr val="818284"/>
                </a:solidFill>
                <a:latin typeface="Arial"/>
                <a:ea typeface="Arial"/>
                <a:cs typeface="Arial"/>
                <a:sym typeface="Arial"/>
              </a:defRPr>
            </a:pPr>
            <a:r>
              <a:rPr lang="en-US" sz="2700" dirty="0"/>
              <a:t>"</a:t>
            </a:r>
            <a:r>
              <a:rPr sz="2700" dirty="0"/>
              <a:t>Biomedical engineers in the fulfillment of their professional engineering duties shall: </a:t>
            </a:r>
            <a:endParaRPr sz="2700" dirty="0">
              <a:latin typeface="+mn-lt"/>
              <a:ea typeface="+mn-ea"/>
              <a:cs typeface="+mn-cs"/>
              <a:sym typeface="Calibri"/>
            </a:endParaRPr>
          </a:p>
          <a:p>
            <a:pPr>
              <a:lnSpc>
                <a:spcPct val="80000"/>
              </a:lnSpc>
              <a:defRPr sz="2400">
                <a:solidFill>
                  <a:srgbClr val="818284"/>
                </a:solidFill>
                <a:latin typeface="Arial"/>
                <a:ea typeface="Arial"/>
                <a:cs typeface="Arial"/>
                <a:sym typeface="Arial"/>
              </a:defRPr>
            </a:pPr>
            <a:r>
              <a:rPr sz="2700" dirty="0"/>
              <a:t> </a:t>
            </a:r>
            <a:endParaRPr sz="2700" dirty="0">
              <a:latin typeface="+mn-lt"/>
              <a:ea typeface="+mn-ea"/>
              <a:cs typeface="+mn-cs"/>
              <a:sym typeface="Calibri"/>
            </a:endParaRPr>
          </a:p>
          <a:p>
            <a:pPr marL="457200" lvl="4" indent="-457200">
              <a:buFont typeface="+mj-lt"/>
              <a:buAutoNum type="arabicPeriod"/>
              <a:defRPr sz="2400">
                <a:solidFill>
                  <a:srgbClr val="818284"/>
                </a:solidFill>
                <a:latin typeface="Arial"/>
                <a:ea typeface="Arial"/>
                <a:cs typeface="Arial"/>
                <a:sym typeface="Arial"/>
              </a:defRPr>
            </a:pPr>
            <a:r>
              <a:rPr sz="2700" dirty="0"/>
              <a:t>Use their knowledge, skills, and abilities to enhance the safety, health, 	and welfare of the public. </a:t>
            </a:r>
            <a:endParaRPr lang="en-US" sz="2700" dirty="0">
              <a:latin typeface="+mn-lt"/>
              <a:ea typeface="+mn-ea"/>
              <a:cs typeface="+mn-cs"/>
              <a:sym typeface="Calibri"/>
            </a:endParaRPr>
          </a:p>
          <a:p>
            <a:pPr marL="457200" lvl="4" indent="-457200">
              <a:buFont typeface="+mj-lt"/>
              <a:buAutoNum type="arabicPeriod"/>
              <a:defRPr sz="2400">
                <a:solidFill>
                  <a:srgbClr val="818284"/>
                </a:solidFill>
                <a:latin typeface="Arial"/>
                <a:ea typeface="Arial"/>
                <a:cs typeface="Arial"/>
                <a:sym typeface="Arial"/>
              </a:defRPr>
            </a:pPr>
            <a:r>
              <a:rPr sz="2700" dirty="0"/>
              <a:t>Strive by action, example, and influence to increase the competence, prestige, and honor of the biomedical engineering profession.</a:t>
            </a:r>
            <a:r>
              <a:rPr lang="en-US" sz="2700" dirty="0"/>
              <a:t>"</a:t>
            </a:r>
          </a:p>
          <a:p>
            <a:pPr lvl="3">
              <a:defRPr sz="2400">
                <a:solidFill>
                  <a:srgbClr val="818284"/>
                </a:solidFill>
                <a:latin typeface="Arial"/>
                <a:ea typeface="Arial"/>
                <a:cs typeface="Arial"/>
                <a:sym typeface="Arial"/>
              </a:defRPr>
            </a:pPr>
            <a:endParaRPr lang="en-US" dirty="0">
              <a:latin typeface="+mn-lt"/>
              <a:ea typeface="+mn-ea"/>
              <a:cs typeface="+mn-cs"/>
              <a:sym typeface="Calibri"/>
            </a:endParaRPr>
          </a:p>
          <a:p>
            <a:pPr lvl="3">
              <a:defRPr sz="2400">
                <a:solidFill>
                  <a:srgbClr val="818284"/>
                </a:solidFill>
                <a:latin typeface="Arial"/>
                <a:ea typeface="Arial"/>
                <a:cs typeface="Arial"/>
                <a:sym typeface="Arial"/>
              </a:defRPr>
            </a:pPr>
            <a:endParaRPr lang="en-US" dirty="0">
              <a:latin typeface="+mn-lt"/>
              <a:ea typeface="+mn-ea"/>
              <a:cs typeface="+mn-cs"/>
              <a:sym typeface="Calibri"/>
            </a:endParaRPr>
          </a:p>
          <a:p>
            <a:pPr lvl="3">
              <a:defRPr sz="2400">
                <a:solidFill>
                  <a:srgbClr val="818284"/>
                </a:solidFill>
                <a:latin typeface="Arial"/>
                <a:ea typeface="Arial"/>
                <a:cs typeface="Arial"/>
                <a:sym typeface="Arial"/>
              </a:defRPr>
            </a:pPr>
            <a:r>
              <a:rPr lang="en-US" sz="2000" dirty="0"/>
              <a:t>BMES Code of Ethics. (2004). https://www.bmes.org/files/CodeEthics04.pdf</a:t>
            </a:r>
            <a:endParaRPr lang="en-US" sz="2000" dirty="0">
              <a:solidFill>
                <a:srgbClr val="818284"/>
              </a:solidFill>
              <a:sym typeface="Calibri"/>
            </a:endParaRPr>
          </a:p>
          <a:p>
            <a:pPr lvl="3">
              <a:defRPr sz="2400">
                <a:solidFill>
                  <a:srgbClr val="818284"/>
                </a:solidFill>
                <a:latin typeface="Arial"/>
                <a:ea typeface="Arial"/>
                <a:cs typeface="Arial"/>
                <a:sym typeface="Arial"/>
              </a:defRPr>
            </a:pPr>
            <a:endParaRPr dirty="0">
              <a:latin typeface="+mn-lt"/>
              <a:ea typeface="+mn-ea"/>
              <a:cs typeface="+mn-cs"/>
              <a:sym typeface="Calibri"/>
            </a:endParaRPr>
          </a:p>
          <a:p>
            <a:pPr defTabSz="457200">
              <a:lnSpc>
                <a:spcPct val="99000"/>
              </a:lnSpc>
              <a:spcBef>
                <a:spcPts val="400"/>
              </a:spcBef>
              <a:defRPr>
                <a:solidFill>
                  <a:srgbClr val="818284"/>
                </a:solidFill>
                <a:latin typeface="Arial"/>
                <a:ea typeface="Arial"/>
                <a:cs typeface="Arial"/>
                <a:sym typeface="Arial"/>
              </a:defRPr>
            </a:pPr>
            <a:r>
              <a:rPr dirty="0"/>
              <a:t> </a:t>
            </a:r>
          </a:p>
        </p:txBody>
      </p:sp>
      <p:sp>
        <p:nvSpPr>
          <p:cNvPr id="187" name="Shape 187"/>
          <p:cNvSpPr/>
          <p:nvPr/>
        </p:nvSpPr>
        <p:spPr>
          <a:xfrm>
            <a:off x="266470" y="429799"/>
            <a:ext cx="10512870" cy="412496"/>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rmAutofit/>
          </a:bodyPr>
          <a:lstStyle>
            <a:lvl1pPr defTabSz="457200">
              <a:lnSpc>
                <a:spcPct val="90000"/>
              </a:lnSpc>
              <a:defRPr sz="2200" b="1">
                <a:solidFill>
                  <a:srgbClr val="2E5890"/>
                </a:solidFill>
                <a:latin typeface="Arial"/>
                <a:ea typeface="Arial"/>
                <a:cs typeface="Arial"/>
                <a:sym typeface="Arial"/>
              </a:defRPr>
            </a:lvl1pPr>
          </a:lstStyle>
          <a:p>
            <a:r>
              <a:t>Intro to ethics.</a:t>
            </a:r>
          </a:p>
        </p:txBody>
      </p:sp>
      <p:sp>
        <p:nvSpPr>
          <p:cNvPr id="188" name="Shape 188"/>
          <p:cNvSpPr/>
          <p:nvPr/>
        </p:nvSpPr>
        <p:spPr>
          <a:xfrm flipH="1">
            <a:off x="9158288" y="5829308"/>
            <a:ext cx="1961644" cy="2"/>
          </a:xfrm>
          <a:prstGeom prst="line">
            <a:avLst/>
          </a:prstGeom>
          <a:ln w="38100">
            <a:solidFill>
              <a:srgbClr val="CCC45E"/>
            </a:solidFill>
          </a:ln>
        </p:spPr>
        <p:txBody>
          <a:bodyPr lIns="45718" tIns="45718" rIns="45718" bIns="45718"/>
          <a:lstStyle/>
          <a:p>
            <a:endParaRPr/>
          </a:p>
        </p:txBody>
      </p:sp>
    </p:spTree>
  </p:cSld>
  <p:clrMapOvr>
    <a:masterClrMapping/>
  </p:clrMapOvr>
  <p:transition spd="slow"/>
</p:sld>
</file>

<file path=ppt/theme/theme1.xml><?xml version="1.0" encoding="utf-8"?>
<a:theme xmlns:a="http://schemas.openxmlformats.org/drawingml/2006/main" name="Office Theme">
  <a:themeElements>
    <a:clrScheme name="Office Theme">
      <a:dk1>
        <a:srgbClr val="19292B"/>
      </a:dk1>
      <a:lt1>
        <a:srgbClr val="499CBF"/>
      </a:lt1>
      <a:dk2>
        <a:srgbClr val="A7A7A7"/>
      </a:dk2>
      <a:lt2>
        <a:srgbClr val="535353"/>
      </a:lt2>
      <a:accent1>
        <a:srgbClr val="57A4A7"/>
      </a:accent1>
      <a:accent2>
        <a:srgbClr val="E06A22"/>
      </a:accent2>
      <a:accent3>
        <a:srgbClr val="F8CD33"/>
      </a:accent3>
      <a:accent4>
        <a:srgbClr val="73B632"/>
      </a:accent4>
      <a:accent5>
        <a:srgbClr val="2B3E44"/>
      </a:accent5>
      <a:accent6>
        <a:srgbClr val="03050B"/>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499CB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19292B"/>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19292B"/>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57A4A7"/>
      </a:accent1>
      <a:accent2>
        <a:srgbClr val="E06A22"/>
      </a:accent2>
      <a:accent3>
        <a:srgbClr val="F8CD33"/>
      </a:accent3>
      <a:accent4>
        <a:srgbClr val="73B632"/>
      </a:accent4>
      <a:accent5>
        <a:srgbClr val="2B3E44"/>
      </a:accent5>
      <a:accent6>
        <a:srgbClr val="03050B"/>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499CB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19292B"/>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19292B"/>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44</TotalTime>
  <Words>3003</Words>
  <Application>Microsoft Office PowerPoint</Application>
  <PresentationFormat>Custom</PresentationFormat>
  <Paragraphs>376</Paragraphs>
  <Slides>40</Slides>
  <Notes>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40</vt:i4>
      </vt:variant>
    </vt:vector>
  </HeadingPairs>
  <TitlesOfParts>
    <vt:vector size="44" baseType="lpstr">
      <vt:lpstr>Arial</vt:lpstr>
      <vt:lpstr>Calibri</vt:lpstr>
      <vt:lpstr>Helvetica</vt:lpstr>
      <vt:lpstr>Office Theme</vt:lpstr>
      <vt:lpstr>RCR Workshop: Bottom-Up Ethics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RCR Workshop: Bottom-Up Ethics</dc:title>
  <cp:lastModifiedBy>Kelly Laas</cp:lastModifiedBy>
  <cp:revision>9</cp:revision>
  <dcterms:modified xsi:type="dcterms:W3CDTF">2019-04-23T21:15:32Z</dcterms:modified>
</cp:coreProperties>
</file>