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 varScale="1">
        <p:scale>
          <a:sx n="133" d="100"/>
          <a:sy n="133" d="100"/>
        </p:scale>
        <p:origin x="5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0640c40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0640c40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6578101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6578101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0640c40c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0640c40c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0640c40c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0640c40c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640c40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640c40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640c40c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0640c40c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640c40c7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0640c40c7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640c40c7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640c40c7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1ca2/b0834e427eb28c0ea7d3fb5f94163bbe1396.pdf?_ga=2.219187024.850476790.1571774313-1677822591.15717743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ystopic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tadpweeblycom.weebly.com/the-ones-who-walk-away-from-omelas-reflectio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eviantart.com/hliwwa/art/Omelas-Concept-art-1343035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ehance.net/galleries/illustra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uthorstream.com/Presentation/tccampa-182107-ones-walk-away-omelas-leguin-fiction-story-utopia-education-ppt-powerpoi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90775" y="269300"/>
            <a:ext cx="8160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</a:rPr>
              <a:t>Peer Teaching Workshop 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 dirty="0">
                <a:solidFill>
                  <a:schemeClr val="dk1"/>
                </a:solidFill>
              </a:rPr>
              <a:t>Perhaps one of a number of sessions 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 dirty="0">
                <a:solidFill>
                  <a:schemeClr val="dk1"/>
                </a:solidFill>
              </a:rPr>
              <a:t>Integrated into a schedule of meetings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 dirty="0">
                <a:solidFill>
                  <a:schemeClr val="dk1"/>
                </a:solidFill>
              </a:rPr>
              <a:t>Similar in frequency to a journal club, but not sharing science/data - instead sharing ideas about teaching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 dirty="0">
                <a:solidFill>
                  <a:schemeClr val="dk1"/>
                </a:solidFill>
              </a:rPr>
              <a:t>In this case, integration of ethics in STEM</a:t>
            </a: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A782-E100-4047-B019-9ADD446B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 on the development of Moral Imagination: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5057F-CD6B-49C2-94C1-B7CF00AE3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23999"/>
            <a:ext cx="8520600" cy="3044875"/>
          </a:xfrm>
        </p:spPr>
        <p:txBody>
          <a:bodyPr/>
          <a:lstStyle/>
          <a:p>
            <a:r>
              <a:rPr lang="en-US" dirty="0" err="1"/>
              <a:t>Jalali</a:t>
            </a:r>
            <a:r>
              <a:rPr lang="en-US" dirty="0"/>
              <a:t>, Y., &amp; </a:t>
            </a:r>
            <a:r>
              <a:rPr lang="en-US" dirty="0" err="1"/>
              <a:t>Matheis</a:t>
            </a:r>
            <a:r>
              <a:rPr lang="en-US" dirty="0"/>
              <a:t>, C. (2017, June), </a:t>
            </a:r>
            <a:r>
              <a:rPr lang="en-US" i="1" dirty="0"/>
              <a:t>Liberation in Education: What Role Do </a:t>
            </a:r>
            <a:r>
              <a:rPr lang="en-US" i="1" dirty="0" err="1"/>
              <a:t>Liberatory</a:t>
            </a:r>
            <a:r>
              <a:rPr lang="en-US" i="1" dirty="0"/>
              <a:t> Praxis and Theory Play in Fostering Critical Thinking?</a:t>
            </a:r>
            <a:r>
              <a:rPr lang="en-US" dirty="0"/>
              <a:t> Paper presented at 2017 ASEE Annual Conference &amp; Exposition, Columbus, Ohio. https://peer.asee.org/28629</a:t>
            </a:r>
          </a:p>
        </p:txBody>
      </p:sp>
    </p:spTree>
    <p:extLst>
      <p:ext uri="{BB962C8B-B14F-4D97-AF65-F5344CB8AC3E}">
        <p14:creationId xmlns:p14="http://schemas.microsoft.com/office/powerpoint/2010/main" val="47238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90825" y="518450"/>
            <a:ext cx="6743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chemeClr val="dk1"/>
                </a:solidFill>
              </a:rPr>
              <a:t>Audience:  We envision a faculty group who is already using case studies, but not pushing through to the importance of moral imagination.  Offer the using a fantasy/mythological tale to identify the moral imagination opportunities with other STEM cases </a:t>
            </a:r>
            <a:endParaRPr sz="3000" dirty="0"/>
          </a:p>
        </p:txBody>
      </p:sp>
      <p:pic>
        <p:nvPicPr>
          <p:cNvPr id="60" name="Google Shape;60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362" y="159818"/>
            <a:ext cx="1780650" cy="252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2675" y="2940550"/>
            <a:ext cx="1824025" cy="181334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7041575" y="4838625"/>
            <a:ext cx="56646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https://www.dystopic.co.uk/</a:t>
            </a:r>
            <a:endParaRPr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690775" y="947900"/>
            <a:ext cx="8160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</a:rPr>
              <a:t>Objective: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 i="1" dirty="0">
                <a:solidFill>
                  <a:schemeClr val="dk1"/>
                </a:solidFill>
              </a:rPr>
              <a:t>Imagine</a:t>
            </a:r>
            <a:r>
              <a:rPr lang="en" sz="3000" dirty="0">
                <a:solidFill>
                  <a:schemeClr val="dk1"/>
                </a:solidFill>
              </a:rPr>
              <a:t> different ways to </a:t>
            </a:r>
            <a:r>
              <a:rPr lang="en" sz="3000" i="1" dirty="0">
                <a:solidFill>
                  <a:schemeClr val="dk1"/>
                </a:solidFill>
              </a:rPr>
              <a:t>incorporate</a:t>
            </a:r>
            <a:r>
              <a:rPr lang="en" sz="3000" dirty="0">
                <a:solidFill>
                  <a:schemeClr val="dk1"/>
                </a:solidFill>
              </a:rPr>
              <a:t> learning modules, for the purpose of </a:t>
            </a:r>
            <a:r>
              <a:rPr lang="en" sz="3000" i="1" dirty="0">
                <a:solidFill>
                  <a:schemeClr val="dk1"/>
                </a:solidFill>
              </a:rPr>
              <a:t>provoking</a:t>
            </a:r>
            <a:r>
              <a:rPr lang="en" sz="3000" dirty="0">
                <a:solidFill>
                  <a:schemeClr val="dk1"/>
                </a:solidFill>
              </a:rPr>
              <a:t> Imaginal Capacity in </a:t>
            </a:r>
            <a:r>
              <a:rPr lang="en" sz="3000" i="1" dirty="0">
                <a:solidFill>
                  <a:schemeClr val="dk1"/>
                </a:solidFill>
              </a:rPr>
              <a:t>teaching</a:t>
            </a:r>
            <a:r>
              <a:rPr lang="en" sz="3000" dirty="0">
                <a:solidFill>
                  <a:schemeClr val="dk1"/>
                </a:solidFill>
              </a:rPr>
              <a:t> of Ethics in their field </a:t>
            </a: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54050" y="75700"/>
            <a:ext cx="9089950" cy="49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540925" y="196675"/>
            <a:ext cx="75333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Discuss the conditions of the story, context of the story (catch up all participants)</a:t>
            </a:r>
            <a:endParaRPr sz="3000" dirty="0">
              <a:solidFill>
                <a:srgbClr val="FFFFFF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lphaLcPeriod"/>
            </a:pPr>
            <a:r>
              <a:rPr lang="en" sz="3000" dirty="0">
                <a:solidFill>
                  <a:srgbClr val="FFFFFF"/>
                </a:solidFill>
              </a:rPr>
              <a:t>Gather input from multiple participants (Hearing the Subject, Think Aloud, K-W-L)</a:t>
            </a:r>
            <a:endParaRPr sz="3000" dirty="0">
              <a:solidFill>
                <a:srgbClr val="FFFFFF"/>
              </a:solidFill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lphaLcPeriod"/>
            </a:pPr>
            <a:r>
              <a:rPr lang="en" sz="3000" dirty="0">
                <a:solidFill>
                  <a:srgbClr val="FFFFFF"/>
                </a:solidFill>
              </a:rPr>
              <a:t>This would allow for “catching up” for those who haven’t read - and gather multiple impressions of the text</a:t>
            </a: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4927150" y="4858300"/>
            <a:ext cx="56646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https://atadpweeblycom.weebly.com/the-ones-who-walk-away-from-omelas-reflection.html</a:t>
            </a:r>
            <a:endParaRPr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75" y="44225"/>
            <a:ext cx="361120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3887075" y="655850"/>
            <a:ext cx="5116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Empathy/Self-reflection:  How would you imagine yourself 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lphaLcPeriod"/>
            </a:pPr>
            <a:r>
              <a:rPr lang="en" sz="2400">
                <a:solidFill>
                  <a:srgbClr val="FFFFFF"/>
                </a:solidFill>
              </a:rPr>
              <a:t>As the child?</a:t>
            </a:r>
            <a:endParaRPr sz="2400">
              <a:solidFill>
                <a:srgbClr val="FFFFFF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lphaLcPeriod"/>
            </a:pPr>
            <a:r>
              <a:rPr lang="en" sz="2400">
                <a:solidFill>
                  <a:srgbClr val="FFFFFF"/>
                </a:solidFill>
              </a:rPr>
              <a:t>As a parent of the child?</a:t>
            </a:r>
            <a:endParaRPr sz="2400">
              <a:solidFill>
                <a:srgbClr val="FFFFFF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lphaLcPeriod"/>
            </a:pPr>
            <a:r>
              <a:rPr lang="en" sz="2400">
                <a:solidFill>
                  <a:srgbClr val="FFFFFF"/>
                </a:solidFill>
              </a:rPr>
              <a:t>As a person living in the city (and decides to stay)</a:t>
            </a:r>
            <a:endParaRPr sz="2400">
              <a:solidFill>
                <a:srgbClr val="FFFFFF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lphaLcPeriod"/>
            </a:pPr>
            <a:r>
              <a:rPr lang="en" sz="2400">
                <a:solidFill>
                  <a:srgbClr val="FFFFFF"/>
                </a:solidFill>
              </a:rPr>
              <a:t>As a person leaving the city?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50725" y="4882925"/>
            <a:ext cx="56646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https://www.deviantart.com/hliwwa/</a:t>
            </a:r>
            <a:r>
              <a:rPr lang="en" sz="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</a:t>
            </a:r>
            <a:r>
              <a:rPr lang="en" sz="800" u="sng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/Omelas-Concept-art-134303519</a:t>
            </a:r>
            <a:endParaRPr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75" y="88475"/>
            <a:ext cx="487508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4776900" y="152400"/>
            <a:ext cx="3980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What values are foundational to each of the last two groups?</a:t>
            </a:r>
            <a:endParaRPr sz="3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What are their decisions based upon?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2488175" y="4858275"/>
            <a:ext cx="56646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https://www.behance.net/galleries/illustration</a:t>
            </a:r>
            <a:endParaRPr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643950" y="643950"/>
            <a:ext cx="8160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How is Moral Imagination demonstrated here?</a:t>
            </a:r>
            <a:endParaRPr sz="3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Contrast to Sympathy? Empathy? </a:t>
            </a:r>
            <a:endParaRPr sz="3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Factual analysis?</a:t>
            </a:r>
            <a:endParaRPr sz="3000">
              <a:solidFill>
                <a:srgbClr val="FFFFFF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643950" y="643950"/>
            <a:ext cx="8160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How could this relate to your own discipline/familiar encounters?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 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 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 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 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 </a:t>
            </a:r>
            <a:endParaRPr sz="3000">
              <a:solidFill>
                <a:srgbClr val="FFFFFF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-179150" y="36450"/>
            <a:ext cx="9806506" cy="50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643950" y="643950"/>
            <a:ext cx="8160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In our world, this would be only the beginning of the conversation about creative, alternative ways to increase the attention to and growth in the area of ethics in STEM education.</a:t>
            </a: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Thank you!</a:t>
            </a:r>
            <a:endParaRPr sz="3000" dirty="0">
              <a:solidFill>
                <a:srgbClr val="FFFFFF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3479400" y="4720650"/>
            <a:ext cx="56646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http://www.authorstream.com/Presentation/tccampa-182107-ones-walk-away-omelas-leguin-fiction-story-utopia-education-ppt-powerpoint/</a:t>
            </a:r>
            <a:endParaRPr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417</Words>
  <Application>Microsoft Macintosh PowerPoint</Application>
  <PresentationFormat>On-screen Show (16:9)</PresentationFormat>
  <Paragraphs>43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on the development of Moral Imagination: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Jalali, Yousef</dc:creator>
  <cp:lastModifiedBy>Kelly Laas</cp:lastModifiedBy>
  <cp:revision>5</cp:revision>
  <dcterms:modified xsi:type="dcterms:W3CDTF">2020-04-01T16:22:10Z</dcterms:modified>
</cp:coreProperties>
</file>